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0" r:id="rId3"/>
    <p:sldId id="259" r:id="rId4"/>
    <p:sldId id="262" r:id="rId5"/>
    <p:sldId id="263" r:id="rId6"/>
  </p:sldIdLst>
  <p:sldSz cx="9145588" cy="6859588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100081"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200162"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300243"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400324" algn="l" rtl="0" eaLnBrk="0" fontAlgn="base" hangingPunct="0">
      <a:spcBef>
        <a:spcPct val="0"/>
      </a:spcBef>
      <a:spcAft>
        <a:spcPct val="0"/>
      </a:spcAft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500405" algn="l" defTabSz="200162" rtl="0" eaLnBrk="1" latinLnBrk="0" hangingPunct="1"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600486" algn="l" defTabSz="200162" rtl="0" eaLnBrk="1" latinLnBrk="0" hangingPunct="1"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700568" algn="l" defTabSz="200162" rtl="0" eaLnBrk="1" latinLnBrk="0" hangingPunct="1"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800649" algn="l" defTabSz="200162" rtl="0" eaLnBrk="1" latinLnBrk="0" hangingPunct="1">
      <a:defRPr sz="8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3D3DB9"/>
    <a:srgbClr val="D5D5E1"/>
    <a:srgbClr val="9933FF"/>
    <a:srgbClr val="C00000"/>
    <a:srgbClr val="D9C381"/>
    <a:srgbClr val="FABC20"/>
    <a:srgbClr val="BCBF00"/>
    <a:srgbClr val="6699FF"/>
    <a:srgbClr val="EC58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 mitjà 2 - èmfasi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234" autoAdjust="0"/>
    <p:restoredTop sz="94660"/>
  </p:normalViewPr>
  <p:slideViewPr>
    <p:cSldViewPr>
      <p:cViewPr>
        <p:scale>
          <a:sx n="80" d="100"/>
          <a:sy n="80" d="100"/>
        </p:scale>
        <p:origin x="-1536" y="-72"/>
      </p:cViewPr>
      <p:guideLst>
        <p:guide orient="horz" pos="1106"/>
        <p:guide pos="2350"/>
        <p:guide pos="1090"/>
        <p:guide pos="2231"/>
        <p:guide pos="3370"/>
        <p:guide pos="4511"/>
        <p:guide pos="4634"/>
        <p:guide pos="1210"/>
        <p:guide pos="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135" cy="496332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sz="quarter" idx="1"/>
          </p:nvPr>
        </p:nvSpPr>
        <p:spPr>
          <a:xfrm>
            <a:off x="3849955" y="0"/>
            <a:ext cx="2946135" cy="496332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r">
              <a:defRPr sz="1200"/>
            </a:lvl1pPr>
          </a:lstStyle>
          <a:p>
            <a:fld id="{376E76D3-6649-4E1E-80CD-05067E9D0A36}" type="datetimeFigureOut">
              <a:rPr lang="ca-ES" smtClean="0"/>
              <a:pPr/>
              <a:t>10/10/2014</a:t>
            </a:fld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2"/>
          </p:nvPr>
        </p:nvSpPr>
        <p:spPr>
          <a:xfrm>
            <a:off x="0" y="9430308"/>
            <a:ext cx="2946135" cy="496331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49955" y="9430308"/>
            <a:ext cx="2946135" cy="496331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r">
              <a:defRPr sz="1200"/>
            </a:lvl1pPr>
          </a:lstStyle>
          <a:p>
            <a:fld id="{2ECDEB76-B6BC-49AB-84EA-30624F028C00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842983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135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>
            <a:lvl1pPr defTabSz="914780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955" y="0"/>
            <a:ext cx="2946135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>
            <a:lvl1pPr algn="r" defTabSz="914780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8658" y="4715946"/>
            <a:ext cx="5440360" cy="44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8"/>
            <a:ext cx="2946135" cy="49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</a:bodyPr>
          <a:lstStyle>
            <a:lvl1pPr defTabSz="914780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955" y="9430308"/>
            <a:ext cx="2946135" cy="49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</a:bodyPr>
          <a:lstStyle>
            <a:lvl1pPr algn="r" defTabSz="914780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1pPr>
    <a:lvl2pPr marL="100081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2pPr>
    <a:lvl3pPr marL="200162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3pPr>
    <a:lvl4pPr marL="300243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4pPr>
    <a:lvl5pPr marL="400324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Times" charset="0"/>
        <a:ea typeface="+mn-ea"/>
        <a:cs typeface="+mn-cs"/>
      </a:defRPr>
    </a:lvl5pPr>
    <a:lvl6pPr marL="500405" algn="l" defTabSz="200162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6pPr>
    <a:lvl7pPr marL="600486" algn="l" defTabSz="200162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7pPr>
    <a:lvl8pPr marL="700568" algn="l" defTabSz="200162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8pPr>
    <a:lvl9pPr marL="800649" algn="l" defTabSz="200162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058" indent="-285407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1628" indent="-228326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598280" indent="-228326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4931" indent="-228326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1582" indent="-22832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68234" indent="-22832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4885" indent="-22832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1537" indent="-22832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3303"/>
            <a:fld id="{0908FE0F-48B5-40BA-A76A-A7B08A6DF767}" type="slidenum">
              <a:rPr lang="en-GB" sz="1200" smtClean="0">
                <a:latin typeface="Times" charset="0"/>
              </a:rPr>
              <a:pPr defTabSz="913303"/>
              <a:t>1</a:t>
            </a:fld>
            <a:endParaRPr lang="en-GB" sz="1200" dirty="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4275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058" indent="-285407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1628" indent="-228326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598280" indent="-228326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4931" indent="-228326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1582" indent="-22832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68234" indent="-22832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4885" indent="-22832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1537" indent="-228326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3303"/>
            <a:fld id="{0908FE0F-48B5-40BA-A76A-A7B08A6DF767}" type="slidenum">
              <a:rPr lang="en-GB" sz="1200" smtClean="0">
                <a:latin typeface="Times" charset="0"/>
              </a:rPr>
              <a:pPr defTabSz="913303"/>
              <a:t>3</a:t>
            </a:fld>
            <a:endParaRPr lang="en-GB" sz="1200" dirty="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4275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6135" y="2130934"/>
            <a:ext cx="7773318" cy="147031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791" y="3887168"/>
            <a:ext cx="6402007" cy="1752927"/>
          </a:xfrm>
        </p:spPr>
        <p:txBody>
          <a:bodyPr/>
          <a:lstStyle>
            <a:lvl1pPr marL="0" indent="0" algn="ctr">
              <a:buNone/>
              <a:defRPr/>
            </a:lvl1pPr>
            <a:lvl2pPr marL="100081" indent="0" algn="ctr">
              <a:buNone/>
              <a:defRPr/>
            </a:lvl2pPr>
            <a:lvl3pPr marL="200162" indent="0" algn="ctr">
              <a:buNone/>
              <a:defRPr/>
            </a:lvl3pPr>
            <a:lvl4pPr marL="300243" indent="0" algn="ctr">
              <a:buNone/>
              <a:defRPr/>
            </a:lvl4pPr>
            <a:lvl5pPr marL="400324" indent="0" algn="ctr">
              <a:buNone/>
              <a:defRPr/>
            </a:lvl5pPr>
            <a:lvl6pPr marL="500405" indent="0" algn="ctr">
              <a:buNone/>
              <a:defRPr/>
            </a:lvl6pPr>
            <a:lvl7pPr marL="600486" indent="0" algn="ctr">
              <a:buNone/>
              <a:defRPr/>
            </a:lvl7pPr>
            <a:lvl8pPr marL="700568" indent="0" algn="ctr">
              <a:buNone/>
              <a:defRPr/>
            </a:lvl8pPr>
            <a:lvl9pPr marL="800649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6123" y="610001"/>
            <a:ext cx="1943330" cy="5487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6135" y="610001"/>
            <a:ext cx="5783959" cy="54874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575" y="4407882"/>
            <a:ext cx="7773798" cy="1362455"/>
          </a:xfrm>
        </p:spPr>
        <p:txBody>
          <a:bodyPr anchor="t"/>
          <a:lstStyle>
            <a:lvl1pPr algn="l">
              <a:defRPr sz="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575" y="2907300"/>
            <a:ext cx="7773798" cy="1500582"/>
          </a:xfrm>
        </p:spPr>
        <p:txBody>
          <a:bodyPr anchor="b"/>
          <a:lstStyle>
            <a:lvl1pPr marL="0" indent="0">
              <a:buNone/>
              <a:defRPr sz="400"/>
            </a:lvl1pPr>
            <a:lvl2pPr marL="100081" indent="0">
              <a:buNone/>
              <a:defRPr sz="400"/>
            </a:lvl2pPr>
            <a:lvl3pPr marL="200162" indent="0">
              <a:buNone/>
              <a:defRPr sz="400"/>
            </a:lvl3pPr>
            <a:lvl4pPr marL="300243" indent="0">
              <a:buNone/>
              <a:defRPr sz="300"/>
            </a:lvl4pPr>
            <a:lvl5pPr marL="400324" indent="0">
              <a:buNone/>
              <a:defRPr sz="300"/>
            </a:lvl5pPr>
            <a:lvl6pPr marL="500405" indent="0">
              <a:buNone/>
              <a:defRPr sz="300"/>
            </a:lvl6pPr>
            <a:lvl7pPr marL="600486" indent="0">
              <a:buNone/>
              <a:defRPr sz="300"/>
            </a:lvl7pPr>
            <a:lvl8pPr marL="700568" indent="0">
              <a:buNone/>
              <a:defRPr sz="300"/>
            </a:lvl8pPr>
            <a:lvl9pPr marL="80064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35" y="1981613"/>
            <a:ext cx="3863644" cy="4115855"/>
          </a:xfrm>
        </p:spPr>
        <p:txBody>
          <a:bodyPr/>
          <a:lstStyle>
            <a:lvl1pPr>
              <a:defRPr sz="600"/>
            </a:lvl1pPr>
            <a:lvl2pPr>
              <a:defRPr sz="500"/>
            </a:lvl2pPr>
            <a:lvl3pPr>
              <a:defRPr sz="4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09" y="1981613"/>
            <a:ext cx="3863644" cy="4115855"/>
          </a:xfrm>
        </p:spPr>
        <p:txBody>
          <a:bodyPr/>
          <a:lstStyle>
            <a:lvl1pPr>
              <a:defRPr sz="600"/>
            </a:lvl1pPr>
            <a:lvl2pPr>
              <a:defRPr sz="500"/>
            </a:lvl2pPr>
            <a:lvl3pPr>
              <a:defRPr sz="4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23" y="274729"/>
            <a:ext cx="8230742" cy="114318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23" y="1535432"/>
            <a:ext cx="4040572" cy="64001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100081" indent="0">
              <a:buNone/>
              <a:defRPr sz="400" b="1"/>
            </a:lvl2pPr>
            <a:lvl3pPr marL="200162" indent="0">
              <a:buNone/>
              <a:defRPr sz="400" b="1"/>
            </a:lvl3pPr>
            <a:lvl4pPr marL="300243" indent="0">
              <a:buNone/>
              <a:defRPr sz="400" b="1"/>
            </a:lvl4pPr>
            <a:lvl5pPr marL="400324" indent="0">
              <a:buNone/>
              <a:defRPr sz="400" b="1"/>
            </a:lvl5pPr>
            <a:lvl6pPr marL="500405" indent="0">
              <a:buNone/>
              <a:defRPr sz="400" b="1"/>
            </a:lvl6pPr>
            <a:lvl7pPr marL="600486" indent="0">
              <a:buNone/>
              <a:defRPr sz="400" b="1"/>
            </a:lvl7pPr>
            <a:lvl8pPr marL="700568" indent="0">
              <a:buNone/>
              <a:defRPr sz="400" b="1"/>
            </a:lvl8pPr>
            <a:lvl9pPr marL="800649" indent="0">
              <a:buNone/>
              <a:defRPr sz="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23" y="2175451"/>
            <a:ext cx="4040572" cy="3952034"/>
          </a:xfrm>
        </p:spPr>
        <p:txBody>
          <a:bodyPr/>
          <a:lstStyle>
            <a:lvl1pPr>
              <a:defRPr sz="500"/>
            </a:lvl1pPr>
            <a:lvl2pPr>
              <a:defRPr sz="400"/>
            </a:lvl2pPr>
            <a:lvl3pPr>
              <a:defRPr sz="4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675" y="1535432"/>
            <a:ext cx="4042490" cy="64001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100081" indent="0">
              <a:buNone/>
              <a:defRPr sz="400" b="1"/>
            </a:lvl2pPr>
            <a:lvl3pPr marL="200162" indent="0">
              <a:buNone/>
              <a:defRPr sz="400" b="1"/>
            </a:lvl3pPr>
            <a:lvl4pPr marL="300243" indent="0">
              <a:buNone/>
              <a:defRPr sz="400" b="1"/>
            </a:lvl4pPr>
            <a:lvl5pPr marL="400324" indent="0">
              <a:buNone/>
              <a:defRPr sz="400" b="1"/>
            </a:lvl5pPr>
            <a:lvl6pPr marL="500405" indent="0">
              <a:buNone/>
              <a:defRPr sz="400" b="1"/>
            </a:lvl6pPr>
            <a:lvl7pPr marL="600486" indent="0">
              <a:buNone/>
              <a:defRPr sz="400" b="1"/>
            </a:lvl7pPr>
            <a:lvl8pPr marL="700568" indent="0">
              <a:buNone/>
              <a:defRPr sz="400" b="1"/>
            </a:lvl8pPr>
            <a:lvl9pPr marL="800649" indent="0">
              <a:buNone/>
              <a:defRPr sz="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675" y="2175451"/>
            <a:ext cx="4042490" cy="3952034"/>
          </a:xfrm>
        </p:spPr>
        <p:txBody>
          <a:bodyPr/>
          <a:lstStyle>
            <a:lvl1pPr>
              <a:defRPr sz="500"/>
            </a:lvl1pPr>
            <a:lvl2pPr>
              <a:defRPr sz="400"/>
            </a:lvl2pPr>
            <a:lvl3pPr>
              <a:defRPr sz="4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23" y="273203"/>
            <a:ext cx="3008733" cy="1162258"/>
          </a:xfrm>
        </p:spPr>
        <p:txBody>
          <a:bodyPr anchor="b"/>
          <a:lstStyle>
            <a:lvl1pPr algn="l">
              <a:defRPr sz="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477" y="273203"/>
            <a:ext cx="5112688" cy="5854282"/>
          </a:xfrm>
        </p:spPr>
        <p:txBody>
          <a:bodyPr/>
          <a:lstStyle>
            <a:lvl1pPr>
              <a:defRPr sz="700"/>
            </a:lvl1pPr>
            <a:lvl2pPr>
              <a:defRPr sz="600"/>
            </a:lvl2pPr>
            <a:lvl3pPr>
              <a:defRPr sz="5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23" y="1435462"/>
            <a:ext cx="3008733" cy="4692023"/>
          </a:xfrm>
        </p:spPr>
        <p:txBody>
          <a:bodyPr/>
          <a:lstStyle>
            <a:lvl1pPr marL="0" indent="0">
              <a:buNone/>
              <a:defRPr sz="300"/>
            </a:lvl1pPr>
            <a:lvl2pPr marL="100081" indent="0">
              <a:buNone/>
              <a:defRPr sz="300"/>
            </a:lvl2pPr>
            <a:lvl3pPr marL="200162" indent="0">
              <a:buNone/>
              <a:defRPr sz="200"/>
            </a:lvl3pPr>
            <a:lvl4pPr marL="300243" indent="0">
              <a:buNone/>
              <a:defRPr sz="200"/>
            </a:lvl4pPr>
            <a:lvl5pPr marL="400324" indent="0">
              <a:buNone/>
              <a:defRPr sz="200"/>
            </a:lvl5pPr>
            <a:lvl6pPr marL="500405" indent="0">
              <a:buNone/>
              <a:defRPr sz="200"/>
            </a:lvl6pPr>
            <a:lvl7pPr marL="600486" indent="0">
              <a:buNone/>
              <a:defRPr sz="200"/>
            </a:lvl7pPr>
            <a:lvl8pPr marL="700568" indent="0">
              <a:buNone/>
              <a:defRPr sz="200"/>
            </a:lvl8pPr>
            <a:lvl9pPr marL="800649" indent="0">
              <a:buNone/>
              <a:defRPr sz="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773" y="4801661"/>
            <a:ext cx="5487161" cy="567011"/>
          </a:xfrm>
        </p:spPr>
        <p:txBody>
          <a:bodyPr anchor="b"/>
          <a:lstStyle>
            <a:lvl1pPr algn="l">
              <a:defRPr sz="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773" y="612799"/>
            <a:ext cx="5487161" cy="4115855"/>
          </a:xfrm>
        </p:spPr>
        <p:txBody>
          <a:bodyPr/>
          <a:lstStyle>
            <a:lvl1pPr marL="0" indent="0">
              <a:buNone/>
              <a:defRPr sz="700"/>
            </a:lvl1pPr>
            <a:lvl2pPr marL="100081" indent="0">
              <a:buNone/>
              <a:defRPr sz="600"/>
            </a:lvl2pPr>
            <a:lvl3pPr marL="200162" indent="0">
              <a:buNone/>
              <a:defRPr sz="500"/>
            </a:lvl3pPr>
            <a:lvl4pPr marL="300243" indent="0">
              <a:buNone/>
              <a:defRPr sz="400"/>
            </a:lvl4pPr>
            <a:lvl5pPr marL="400324" indent="0">
              <a:buNone/>
              <a:defRPr sz="400"/>
            </a:lvl5pPr>
            <a:lvl6pPr marL="500405" indent="0">
              <a:buNone/>
              <a:defRPr sz="400"/>
            </a:lvl6pPr>
            <a:lvl7pPr marL="600486" indent="0">
              <a:buNone/>
              <a:defRPr sz="400"/>
            </a:lvl7pPr>
            <a:lvl8pPr marL="700568" indent="0">
              <a:buNone/>
              <a:defRPr sz="400"/>
            </a:lvl8pPr>
            <a:lvl9pPr marL="800649" indent="0">
              <a:buNone/>
              <a:defRPr sz="4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773" y="5368672"/>
            <a:ext cx="5487161" cy="804856"/>
          </a:xfrm>
        </p:spPr>
        <p:txBody>
          <a:bodyPr/>
          <a:lstStyle>
            <a:lvl1pPr marL="0" indent="0">
              <a:buNone/>
              <a:defRPr sz="300"/>
            </a:lvl1pPr>
            <a:lvl2pPr marL="100081" indent="0">
              <a:buNone/>
              <a:defRPr sz="300"/>
            </a:lvl2pPr>
            <a:lvl3pPr marL="200162" indent="0">
              <a:buNone/>
              <a:defRPr sz="200"/>
            </a:lvl3pPr>
            <a:lvl4pPr marL="300243" indent="0">
              <a:buNone/>
              <a:defRPr sz="200"/>
            </a:lvl4pPr>
            <a:lvl5pPr marL="400324" indent="0">
              <a:buNone/>
              <a:defRPr sz="200"/>
            </a:lvl5pPr>
            <a:lvl6pPr marL="500405" indent="0">
              <a:buNone/>
              <a:defRPr sz="200"/>
            </a:lvl6pPr>
            <a:lvl7pPr marL="600486" indent="0">
              <a:buNone/>
              <a:defRPr sz="200"/>
            </a:lvl7pPr>
            <a:lvl8pPr marL="700568" indent="0">
              <a:buNone/>
              <a:defRPr sz="200"/>
            </a:lvl8pPr>
            <a:lvl9pPr marL="800649" indent="0">
              <a:buNone/>
              <a:defRPr sz="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6135" y="610001"/>
            <a:ext cx="7773318" cy="1143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91" tIns="47796" rIns="95591" bIns="477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35" y="1981613"/>
            <a:ext cx="7773318" cy="411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91" tIns="47796" rIns="95591" bIns="477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6135" y="6249587"/>
            <a:ext cx="1905451" cy="4578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591" tIns="47796" rIns="95591" bIns="47796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767" y="6249587"/>
            <a:ext cx="2896055" cy="4578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591" tIns="47796" rIns="95591" bIns="47796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4003" y="6249587"/>
            <a:ext cx="1905451" cy="4578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591" tIns="47796" rIns="95591" bIns="47796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5635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55635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2pPr>
      <a:lvl3pPr algn="ctr" defTabSz="955635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3pPr>
      <a:lvl4pPr algn="ctr" defTabSz="955635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4pPr>
      <a:lvl5pPr algn="ctr" defTabSz="955635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5pPr>
      <a:lvl6pPr marL="100081" algn="ctr" defTabSz="955635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6pPr>
      <a:lvl7pPr marL="200162" algn="ctr" defTabSz="955635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7pPr>
      <a:lvl8pPr marL="300243" algn="ctr" defTabSz="955635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8pPr>
      <a:lvl9pPr marL="400324" algn="ctr" defTabSz="955635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Times" charset="0"/>
        </a:defRPr>
      </a:lvl9pPr>
    </p:titleStyle>
    <p:bodyStyle>
      <a:lvl1pPr marL="358624" indent="-358624" algn="l" defTabSz="955635" rtl="0" eaLnBrk="0" fontAlgn="base" hangingPunct="0">
        <a:spcBef>
          <a:spcPct val="20000"/>
        </a:spcBef>
        <a:spcAft>
          <a:spcPct val="0"/>
        </a:spcAft>
        <a:buChar char="•"/>
        <a:defRPr sz="3300">
          <a:solidFill>
            <a:schemeClr val="tx1"/>
          </a:solidFill>
          <a:latin typeface="+mn-lt"/>
          <a:ea typeface="+mn-ea"/>
          <a:cs typeface="+mn-cs"/>
        </a:defRPr>
      </a:lvl1pPr>
      <a:lvl2pPr marL="776671" indent="-298853" algn="l" defTabSz="955635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</a:defRPr>
      </a:lvl2pPr>
      <a:lvl3pPr marL="1194718" indent="-239083" algn="l" defTabSz="955635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672883" indent="-239083" algn="l" defTabSz="955635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4pPr>
      <a:lvl5pPr marL="2151048" indent="-239083" algn="l" defTabSz="955635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5pPr>
      <a:lvl6pPr marL="2251129" indent="-239083" algn="l" defTabSz="955635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2351210" indent="-239083" algn="l" defTabSz="955635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2451291" indent="-239083" algn="l" defTabSz="955635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2551373" indent="-239083" algn="l" defTabSz="955635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200162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1pPr>
      <a:lvl2pPr marL="100081" algn="l" defTabSz="200162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200162" algn="l" defTabSz="200162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3pPr>
      <a:lvl4pPr marL="300243" algn="l" defTabSz="200162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4pPr>
      <a:lvl5pPr marL="400324" algn="l" defTabSz="200162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5pPr>
      <a:lvl6pPr marL="500405" algn="l" defTabSz="200162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6pPr>
      <a:lvl7pPr marL="600486" algn="l" defTabSz="200162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7pPr>
      <a:lvl8pPr marL="700568" algn="l" defTabSz="200162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8pPr>
      <a:lvl9pPr marL="800649" algn="l" defTabSz="200162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 9"/>
          <p:cNvGrpSpPr/>
          <p:nvPr/>
        </p:nvGrpSpPr>
        <p:grpSpPr>
          <a:xfrm>
            <a:off x="106124" y="176801"/>
            <a:ext cx="9100448" cy="974761"/>
            <a:chOff x="224874" y="236176"/>
            <a:chExt cx="9100448" cy="97476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874" y="244664"/>
              <a:ext cx="1539608" cy="966273"/>
            </a:xfrm>
            <a:prstGeom prst="rect">
              <a:avLst/>
            </a:prstGeom>
          </p:spPr>
        </p:pic>
        <p:sp>
          <p:nvSpPr>
            <p:cNvPr id="2058" name="Text Box 54"/>
            <p:cNvSpPr txBox="1">
              <a:spLocks noChangeArrowheads="1"/>
            </p:cNvSpPr>
            <p:nvPr/>
          </p:nvSpPr>
          <p:spPr bwMode="auto">
            <a:xfrm>
              <a:off x="7204444" y="653516"/>
              <a:ext cx="1760838" cy="328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GB" sz="1000" b="1" dirty="0" smtClean="0">
                  <a:solidFill>
                    <a:schemeClr val="accent2"/>
                  </a:solidFill>
                </a:rPr>
                <a:t>11-17 </a:t>
              </a:r>
              <a:r>
                <a:rPr lang="en-GB" sz="1000" b="1" dirty="0">
                  <a:solidFill>
                    <a:schemeClr val="accent2"/>
                  </a:solidFill>
                </a:rPr>
                <a:t>October  </a:t>
              </a:r>
              <a:r>
                <a:rPr lang="en-GB" sz="1000" b="1" dirty="0" smtClean="0">
                  <a:solidFill>
                    <a:schemeClr val="accent2"/>
                  </a:solidFill>
                </a:rPr>
                <a:t>2014</a:t>
              </a:r>
              <a:r>
                <a:rPr lang="en-GB" sz="1000" b="1" dirty="0">
                  <a:solidFill>
                    <a:schemeClr val="accent2"/>
                  </a:solidFill>
                </a:rPr>
                <a:t/>
              </a:r>
              <a:br>
                <a:rPr lang="en-GB" sz="1000" b="1" dirty="0">
                  <a:solidFill>
                    <a:schemeClr val="accent2"/>
                  </a:solidFill>
                </a:rPr>
              </a:br>
              <a:r>
                <a:rPr lang="en-GB" sz="1000" b="1" dirty="0" smtClean="0">
                  <a:solidFill>
                    <a:schemeClr val="accent2"/>
                  </a:solidFill>
                </a:rPr>
                <a:t>Barcelona, Spain</a:t>
              </a:r>
              <a:endParaRPr lang="en-GB" sz="1000" b="1" dirty="0">
                <a:solidFill>
                  <a:schemeClr val="accent2"/>
                </a:solidFill>
              </a:endParaRPr>
            </a:p>
          </p:txBody>
        </p:sp>
        <p:sp>
          <p:nvSpPr>
            <p:cNvPr id="2060" name="Text Box 53"/>
            <p:cNvSpPr txBox="1">
              <a:spLocks noChangeArrowheads="1"/>
            </p:cNvSpPr>
            <p:nvPr/>
          </p:nvSpPr>
          <p:spPr bwMode="auto">
            <a:xfrm>
              <a:off x="288576" y="236176"/>
              <a:ext cx="9036746" cy="204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sz="1200" b="1" dirty="0">
                  <a:solidFill>
                    <a:schemeClr val="accent2"/>
                  </a:solidFill>
                </a:rPr>
                <a:t>WHO - FAMILY OF INTERNATIONAL CLASSIFICATIONS NETWORK ANNUAL MEETING </a:t>
              </a:r>
              <a:r>
                <a:rPr lang="en-GB" sz="1200" b="1" dirty="0" smtClean="0">
                  <a:solidFill>
                    <a:schemeClr val="accent2"/>
                  </a:solidFill>
                </a:rPr>
                <a:t>2014</a:t>
              </a:r>
              <a:endParaRPr lang="en-GB" sz="12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2061" name="Rectangle 4"/>
          <p:cNvSpPr>
            <a:spLocks noChangeArrowheads="1"/>
          </p:cNvSpPr>
          <p:nvPr/>
        </p:nvSpPr>
        <p:spPr bwMode="auto">
          <a:xfrm>
            <a:off x="287938" y="5418764"/>
            <a:ext cx="8605336" cy="747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0016" tIns="10008" rIns="20016" bIns="10008">
            <a:spAutoFit/>
          </a:bodyPr>
          <a:lstStyle/>
          <a:p>
            <a:pPr marL="228600" indent="-228600" algn="ctr">
              <a:lnSpc>
                <a:spcPct val="150000"/>
              </a:lnSpc>
            </a:pPr>
            <a:r>
              <a:rPr lang="en-GB" sz="1050" u="sng" dirty="0" smtClean="0"/>
              <a:t>Authors</a:t>
            </a:r>
            <a:r>
              <a:rPr lang="en-GB" sz="1050" dirty="0" smtClean="0"/>
              <a:t>: Puigdefàbregas Anna</a:t>
            </a:r>
            <a:r>
              <a:rPr lang="en-GB" sz="1050" baseline="30000" dirty="0" smtClean="0"/>
              <a:t>1</a:t>
            </a:r>
            <a:r>
              <a:rPr lang="en-GB" sz="1050" dirty="0" smtClean="0"/>
              <a:t>, Freitas Adriana</a:t>
            </a:r>
            <a:r>
              <a:rPr lang="en-GB" sz="1050" baseline="30000" dirty="0" smtClean="0"/>
              <a:t>1</a:t>
            </a:r>
            <a:r>
              <a:rPr lang="en-GB" sz="1050" dirty="0" smtClean="0"/>
              <a:t>, Gispert Rosa</a:t>
            </a:r>
            <a:r>
              <a:rPr lang="en-GB" sz="1050" baseline="30000" dirty="0" smtClean="0"/>
              <a:t>1</a:t>
            </a:r>
            <a:r>
              <a:rPr lang="en-GB" sz="1050" dirty="0" smtClean="0"/>
              <a:t>, Molina Purificació</a:t>
            </a:r>
            <a:r>
              <a:rPr lang="en-GB" sz="1050" baseline="30000" dirty="0" smtClean="0"/>
              <a:t>1</a:t>
            </a:r>
            <a:r>
              <a:rPr lang="en-GB" sz="1050" dirty="0" smtClean="0"/>
              <a:t>, Gibert Alfred</a:t>
            </a:r>
            <a:r>
              <a:rPr lang="en-GB" sz="1050" baseline="30000" dirty="0" smtClean="0"/>
              <a:t>1</a:t>
            </a:r>
            <a:r>
              <a:rPr lang="en-GB" sz="1050" dirty="0" smtClean="0"/>
              <a:t>, Zaragoza Sílvia</a:t>
            </a:r>
            <a:r>
              <a:rPr lang="en-GB" sz="1050" baseline="30000" dirty="0" smtClean="0"/>
              <a:t>1</a:t>
            </a:r>
            <a:r>
              <a:rPr lang="en-GB" sz="1050" dirty="0" smtClean="0"/>
              <a:t>, </a:t>
            </a:r>
          </a:p>
          <a:p>
            <a:pPr algn="ctr">
              <a:lnSpc>
                <a:spcPct val="150000"/>
              </a:lnSpc>
            </a:pPr>
            <a:r>
              <a:rPr lang="en-GB" sz="1050" dirty="0" smtClean="0"/>
              <a:t>Tresserras Ricard</a:t>
            </a:r>
            <a:r>
              <a:rPr lang="en-GB" sz="1050" baseline="30000" dirty="0" smtClean="0"/>
              <a:t>2</a:t>
            </a:r>
            <a:r>
              <a:rPr lang="en-GB" sz="1050" dirty="0" smtClean="0"/>
              <a:t>. </a:t>
            </a:r>
          </a:p>
          <a:p>
            <a:pPr algn="ctr">
              <a:lnSpc>
                <a:spcPct val="150000"/>
              </a:lnSpc>
            </a:pPr>
            <a:r>
              <a:rPr lang="en-GB" sz="1050" b="1" i="1" baseline="30000" dirty="0" smtClean="0"/>
              <a:t>1</a:t>
            </a:r>
            <a:r>
              <a:rPr lang="en-GB" sz="1050" i="1" dirty="0" smtClean="0"/>
              <a:t>Mortality Registry, Department of health, Catalonia, </a:t>
            </a:r>
            <a:r>
              <a:rPr lang="en-GB" sz="1050" b="1" i="1" baseline="30000" dirty="0" smtClean="0"/>
              <a:t>2</a:t>
            </a:r>
            <a:r>
              <a:rPr lang="en-GB" sz="1050" i="1" dirty="0" smtClean="0"/>
              <a:t>DGRPRS, Department of health, Catalonia</a:t>
            </a:r>
            <a:endParaRPr lang="en-US" sz="1050" dirty="0"/>
          </a:p>
        </p:txBody>
      </p:sp>
      <p:grpSp>
        <p:nvGrpSpPr>
          <p:cNvPr id="13" name="Agrupa 12"/>
          <p:cNvGrpSpPr/>
          <p:nvPr/>
        </p:nvGrpSpPr>
        <p:grpSpPr>
          <a:xfrm>
            <a:off x="0" y="2685206"/>
            <a:ext cx="9145588" cy="1368152"/>
            <a:chOff x="0" y="2637706"/>
            <a:chExt cx="9145588" cy="1368152"/>
          </a:xfrm>
        </p:grpSpPr>
        <p:sp>
          <p:nvSpPr>
            <p:cNvPr id="12" name="Rectangle 11"/>
            <p:cNvSpPr/>
            <p:nvPr/>
          </p:nvSpPr>
          <p:spPr bwMode="auto">
            <a:xfrm>
              <a:off x="0" y="2637706"/>
              <a:ext cx="9145588" cy="1368152"/>
            </a:xfrm>
            <a:prstGeom prst="rect">
              <a:avLst/>
            </a:prstGeom>
            <a:solidFill>
              <a:srgbClr val="3333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59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a-E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  <p:sp>
          <p:nvSpPr>
            <p:cNvPr id="2086" name="Text Box 5"/>
            <p:cNvSpPr txBox="1">
              <a:spLocks noChangeArrowheads="1"/>
            </p:cNvSpPr>
            <p:nvPr/>
          </p:nvSpPr>
          <p:spPr bwMode="auto">
            <a:xfrm>
              <a:off x="420838" y="2802196"/>
              <a:ext cx="8280920" cy="101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522" tIns="45761" rIns="91522" bIns="45761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GB" sz="2000" b="1" dirty="0" smtClean="0">
                  <a:solidFill>
                    <a:schemeClr val="bg1"/>
                  </a:solidFill>
                </a:rPr>
                <a:t>The experience of Catalonia in coding mortality data with Iris automatic coding system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5"/>
          <p:cNvSpPr txBox="1">
            <a:spLocks noChangeArrowheads="1"/>
          </p:cNvSpPr>
          <p:nvPr/>
        </p:nvSpPr>
        <p:spPr bwMode="auto">
          <a:xfrm>
            <a:off x="900386" y="1783572"/>
            <a:ext cx="7776864" cy="359043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20034" tIns="10017" rIns="20034" bIns="10017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  <a:buClr>
                <a:srgbClr val="333399"/>
              </a:buClr>
            </a:pPr>
            <a:r>
              <a:rPr lang="en-US" sz="2000" dirty="0" smtClean="0">
                <a:solidFill>
                  <a:srgbClr val="333399"/>
                </a:solidFill>
              </a:rPr>
              <a:t>Routine review of 5% of death certificates coded by Iris to find “problematic” </a:t>
            </a:r>
            <a:r>
              <a:rPr lang="en-US" sz="2000" dirty="0">
                <a:solidFill>
                  <a:srgbClr val="333399"/>
                </a:solidFill>
              </a:rPr>
              <a:t>underlying </a:t>
            </a:r>
            <a:r>
              <a:rPr lang="en-US" sz="2000" dirty="0" smtClean="0">
                <a:solidFill>
                  <a:srgbClr val="333399"/>
                </a:solidFill>
              </a:rPr>
              <a:t>causes</a:t>
            </a:r>
          </a:p>
          <a:p>
            <a:pPr>
              <a:spcBef>
                <a:spcPct val="50000"/>
              </a:spcBef>
              <a:buClr>
                <a:srgbClr val="333399"/>
              </a:buClr>
            </a:pPr>
            <a:endParaRPr lang="en-US" sz="2000" dirty="0" smtClean="0">
              <a:solidFill>
                <a:srgbClr val="333399"/>
              </a:solidFill>
            </a:endParaRPr>
          </a:p>
          <a:p>
            <a:pPr>
              <a:spcBef>
                <a:spcPct val="50000"/>
              </a:spcBef>
              <a:buClr>
                <a:srgbClr val="333399"/>
              </a:buClr>
            </a:pPr>
            <a:r>
              <a:rPr lang="en-US" sz="2000" dirty="0" smtClean="0">
                <a:solidFill>
                  <a:srgbClr val="333399"/>
                </a:solidFill>
              </a:rPr>
              <a:t>                 List of ICD10 codes to review </a:t>
            </a:r>
            <a:endParaRPr lang="en-US" sz="2000" dirty="0" smtClean="0"/>
          </a:p>
          <a:p>
            <a:pPr>
              <a:spcBef>
                <a:spcPct val="50000"/>
              </a:spcBef>
            </a:pPr>
            <a:endParaRPr lang="en-US" sz="1400" b="1" dirty="0" smtClean="0"/>
          </a:p>
          <a:p>
            <a:pPr>
              <a:spcBef>
                <a:spcPct val="50000"/>
              </a:spcBef>
            </a:pPr>
            <a:endParaRPr lang="en-US" sz="1400" b="1" dirty="0" smtClean="0"/>
          </a:p>
          <a:p>
            <a:pPr>
              <a:spcBef>
                <a:spcPct val="50000"/>
              </a:spcBef>
              <a:buClr>
                <a:srgbClr val="333399"/>
              </a:buClr>
            </a:pPr>
            <a:r>
              <a:rPr lang="en-US" sz="2000" dirty="0" smtClean="0">
                <a:solidFill>
                  <a:srgbClr val="333399"/>
                </a:solidFill>
              </a:rPr>
              <a:t>Why some codes are checked and manually recoded?</a:t>
            </a:r>
          </a:p>
          <a:p>
            <a:pPr>
              <a:spcBef>
                <a:spcPct val="50000"/>
              </a:spcBef>
            </a:pPr>
            <a:endParaRPr lang="en-US" sz="2000" b="1" dirty="0" smtClean="0"/>
          </a:p>
          <a:p>
            <a:pPr>
              <a:spcBef>
                <a:spcPct val="50000"/>
              </a:spcBef>
              <a:buClr>
                <a:srgbClr val="333399"/>
              </a:buClr>
            </a:pPr>
            <a:r>
              <a:rPr lang="en-US" sz="2000" dirty="0" smtClean="0">
                <a:solidFill>
                  <a:srgbClr val="333399"/>
                </a:solidFill>
              </a:rPr>
              <a:t>Results of the quality control review</a:t>
            </a:r>
            <a:endParaRPr lang="en-GB" sz="1400" dirty="0">
              <a:solidFill>
                <a:srgbClr val="333399"/>
              </a:solidFill>
            </a:endParaRPr>
          </a:p>
        </p:txBody>
      </p:sp>
      <p:grpSp>
        <p:nvGrpSpPr>
          <p:cNvPr id="7" name="Agrupa 6"/>
          <p:cNvGrpSpPr/>
          <p:nvPr/>
        </p:nvGrpSpPr>
        <p:grpSpPr>
          <a:xfrm>
            <a:off x="106124" y="176801"/>
            <a:ext cx="9100448" cy="974761"/>
            <a:chOff x="224874" y="236176"/>
            <a:chExt cx="9100448" cy="97476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874" y="244664"/>
              <a:ext cx="1539608" cy="966273"/>
            </a:xfrm>
            <a:prstGeom prst="rect">
              <a:avLst/>
            </a:prstGeom>
          </p:spPr>
        </p:pic>
        <p:sp>
          <p:nvSpPr>
            <p:cNvPr id="9" name="Text Box 54"/>
            <p:cNvSpPr txBox="1">
              <a:spLocks noChangeArrowheads="1"/>
            </p:cNvSpPr>
            <p:nvPr/>
          </p:nvSpPr>
          <p:spPr bwMode="auto">
            <a:xfrm>
              <a:off x="7204444" y="653516"/>
              <a:ext cx="1760838" cy="328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GB" sz="1000" b="1" dirty="0" smtClean="0">
                  <a:solidFill>
                    <a:schemeClr val="accent2"/>
                  </a:solidFill>
                </a:rPr>
                <a:t>11-17 </a:t>
              </a:r>
              <a:r>
                <a:rPr lang="en-GB" sz="1000" b="1" dirty="0">
                  <a:solidFill>
                    <a:schemeClr val="accent2"/>
                  </a:solidFill>
                </a:rPr>
                <a:t>October  </a:t>
              </a:r>
              <a:r>
                <a:rPr lang="en-GB" sz="1000" b="1" dirty="0" smtClean="0">
                  <a:solidFill>
                    <a:schemeClr val="accent2"/>
                  </a:solidFill>
                </a:rPr>
                <a:t>2014</a:t>
              </a:r>
              <a:r>
                <a:rPr lang="en-GB" sz="1000" b="1" dirty="0">
                  <a:solidFill>
                    <a:schemeClr val="accent2"/>
                  </a:solidFill>
                </a:rPr>
                <a:t/>
              </a:r>
              <a:br>
                <a:rPr lang="en-GB" sz="1000" b="1" dirty="0">
                  <a:solidFill>
                    <a:schemeClr val="accent2"/>
                  </a:solidFill>
                </a:rPr>
              </a:br>
              <a:r>
                <a:rPr lang="en-GB" sz="1000" b="1" dirty="0" smtClean="0">
                  <a:solidFill>
                    <a:schemeClr val="accent2"/>
                  </a:solidFill>
                </a:rPr>
                <a:t>Barcelona, Spain</a:t>
              </a:r>
              <a:endParaRPr lang="en-GB" sz="1000" b="1" dirty="0">
                <a:solidFill>
                  <a:schemeClr val="accent2"/>
                </a:solidFill>
              </a:endParaRPr>
            </a:p>
          </p:txBody>
        </p:sp>
        <p:sp>
          <p:nvSpPr>
            <p:cNvPr id="10" name="Text Box 53"/>
            <p:cNvSpPr txBox="1">
              <a:spLocks noChangeArrowheads="1"/>
            </p:cNvSpPr>
            <p:nvPr/>
          </p:nvSpPr>
          <p:spPr bwMode="auto">
            <a:xfrm>
              <a:off x="288576" y="236176"/>
              <a:ext cx="9036746" cy="204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sz="1200" b="1" dirty="0">
                  <a:solidFill>
                    <a:schemeClr val="accent2"/>
                  </a:solidFill>
                </a:rPr>
                <a:t>WHO - FAMILY OF INTERNATIONAL CLASSIFICATIONS NETWORK ANNUAL MEETING </a:t>
              </a:r>
              <a:r>
                <a:rPr lang="en-GB" sz="1200" b="1" dirty="0" smtClean="0">
                  <a:solidFill>
                    <a:schemeClr val="accent2"/>
                  </a:solidFill>
                </a:rPr>
                <a:t>2014</a:t>
              </a:r>
              <a:endParaRPr lang="en-GB" sz="12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1" name="Fletxa cap avall 10"/>
          <p:cNvSpPr/>
          <p:nvPr/>
        </p:nvSpPr>
        <p:spPr bwMode="auto">
          <a:xfrm>
            <a:off x="4068738" y="2457307"/>
            <a:ext cx="216024" cy="50405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5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35"/>
          <p:cNvSpPr txBox="1">
            <a:spLocks noChangeArrowheads="1"/>
          </p:cNvSpPr>
          <p:nvPr/>
        </p:nvSpPr>
        <p:spPr bwMode="auto">
          <a:xfrm>
            <a:off x="540346" y="2496394"/>
            <a:ext cx="8136904" cy="3128773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20034" tIns="10017" rIns="20034" bIns="10017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just"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q"/>
            </a:pPr>
            <a:r>
              <a:rPr lang="en-US" sz="1600" b="1" dirty="0" smtClean="0"/>
              <a:t> </a:t>
            </a:r>
            <a:r>
              <a:rPr lang="en-US" sz="1600" dirty="0" smtClean="0"/>
              <a:t>Ambiguous expressions to which is specially difficult to assign ICD10 codes</a:t>
            </a:r>
          </a:p>
          <a:p>
            <a:pPr algn="just">
              <a:spcBef>
                <a:spcPct val="50000"/>
              </a:spcBef>
              <a:buClr>
                <a:srgbClr val="333399"/>
              </a:buClr>
            </a:pPr>
            <a:r>
              <a:rPr lang="en-US" sz="1600" dirty="0" smtClean="0"/>
              <a:t>		1 expression		2 codes</a:t>
            </a:r>
          </a:p>
          <a:p>
            <a:pPr algn="just"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q"/>
            </a:pPr>
            <a:r>
              <a:rPr lang="en-US" sz="1600" b="1" dirty="0" smtClean="0"/>
              <a:t> </a:t>
            </a:r>
            <a:r>
              <a:rPr lang="en-US" sz="1600" dirty="0" smtClean="0"/>
              <a:t>Habits of certification </a:t>
            </a:r>
            <a:r>
              <a:rPr lang="en-US" sz="1400" dirty="0" smtClean="0"/>
              <a:t>(immediate cause, sequence and time interval)</a:t>
            </a:r>
          </a:p>
          <a:p>
            <a:pPr algn="just"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q"/>
            </a:pPr>
            <a:endParaRPr lang="en-US" sz="1400" dirty="0" smtClean="0"/>
          </a:p>
          <a:p>
            <a:pPr algn="just"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q"/>
            </a:pPr>
            <a:r>
              <a:rPr lang="en-US" sz="1600" dirty="0" smtClean="0"/>
              <a:t> Manually Multiple Cause code errors </a:t>
            </a:r>
            <a:r>
              <a:rPr lang="en-US" sz="1400" dirty="0" smtClean="0"/>
              <a:t>(ICD10 updates, medical procedures, …)</a:t>
            </a:r>
          </a:p>
          <a:p>
            <a:pPr algn="just">
              <a:spcBef>
                <a:spcPct val="50000"/>
              </a:spcBef>
              <a:buClr>
                <a:srgbClr val="333399"/>
              </a:buClr>
            </a:pPr>
            <a:endParaRPr lang="en-US" sz="1400" dirty="0" smtClean="0"/>
          </a:p>
          <a:p>
            <a:pPr algn="just"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q"/>
            </a:pPr>
            <a:r>
              <a:rPr lang="en-US" sz="1600" b="1" dirty="0" smtClean="0"/>
              <a:t> </a:t>
            </a:r>
            <a:r>
              <a:rPr lang="en-US" sz="1600" dirty="0" smtClean="0"/>
              <a:t>Low accuracy of the ICD10 code for frequently used expressions </a:t>
            </a:r>
            <a:r>
              <a:rPr lang="en-US" sz="1400" dirty="0" smtClean="0"/>
              <a:t>(.8, .9)</a:t>
            </a:r>
          </a:p>
          <a:p>
            <a:pPr algn="just">
              <a:spcBef>
                <a:spcPct val="50000"/>
              </a:spcBef>
              <a:buClr>
                <a:srgbClr val="333399"/>
              </a:buClr>
            </a:pPr>
            <a:r>
              <a:rPr lang="en-US" sz="1400" dirty="0" smtClean="0"/>
              <a:t>		</a:t>
            </a:r>
            <a:r>
              <a:rPr lang="en-US" sz="1600" dirty="0" smtClean="0"/>
              <a:t> n expressions		1 code</a:t>
            </a:r>
          </a:p>
          <a:p>
            <a:pPr algn="just">
              <a:spcBef>
                <a:spcPct val="50000"/>
              </a:spcBef>
            </a:pPr>
            <a:endParaRPr lang="en-US" sz="1600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468338" y="1629594"/>
            <a:ext cx="79928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333399"/>
              </a:buClr>
            </a:pPr>
            <a:r>
              <a:rPr lang="en-US" sz="2000" b="1" dirty="0" smtClean="0">
                <a:solidFill>
                  <a:srgbClr val="333399"/>
                </a:solidFill>
              </a:rPr>
              <a:t>Why some codes are checked and manually recoded?</a:t>
            </a:r>
          </a:p>
        </p:txBody>
      </p:sp>
      <p:grpSp>
        <p:nvGrpSpPr>
          <p:cNvPr id="8" name="Agrupa 7"/>
          <p:cNvGrpSpPr/>
          <p:nvPr/>
        </p:nvGrpSpPr>
        <p:grpSpPr>
          <a:xfrm>
            <a:off x="106124" y="176801"/>
            <a:ext cx="9100448" cy="974761"/>
            <a:chOff x="224874" y="236176"/>
            <a:chExt cx="9100448" cy="974761"/>
          </a:xfrm>
        </p:grpSpPr>
        <p:pic>
          <p:nvPicPr>
            <p:cNvPr id="14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874" y="244664"/>
              <a:ext cx="1539608" cy="966273"/>
            </a:xfrm>
            <a:prstGeom prst="rect">
              <a:avLst/>
            </a:prstGeom>
          </p:spPr>
        </p:pic>
        <p:sp>
          <p:nvSpPr>
            <p:cNvPr id="15" name="Text Box 54"/>
            <p:cNvSpPr txBox="1">
              <a:spLocks noChangeArrowheads="1"/>
            </p:cNvSpPr>
            <p:nvPr/>
          </p:nvSpPr>
          <p:spPr bwMode="auto">
            <a:xfrm>
              <a:off x="7204444" y="653516"/>
              <a:ext cx="1760838" cy="328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GB" sz="1000" b="1" dirty="0" smtClean="0">
                  <a:solidFill>
                    <a:schemeClr val="accent2"/>
                  </a:solidFill>
                </a:rPr>
                <a:t>11-17 </a:t>
              </a:r>
              <a:r>
                <a:rPr lang="en-GB" sz="1000" b="1" dirty="0">
                  <a:solidFill>
                    <a:schemeClr val="accent2"/>
                  </a:solidFill>
                </a:rPr>
                <a:t>October  </a:t>
              </a:r>
              <a:r>
                <a:rPr lang="en-GB" sz="1000" b="1" dirty="0" smtClean="0">
                  <a:solidFill>
                    <a:schemeClr val="accent2"/>
                  </a:solidFill>
                </a:rPr>
                <a:t>2014</a:t>
              </a:r>
              <a:r>
                <a:rPr lang="en-GB" sz="1000" b="1" dirty="0">
                  <a:solidFill>
                    <a:schemeClr val="accent2"/>
                  </a:solidFill>
                </a:rPr>
                <a:t/>
              </a:r>
              <a:br>
                <a:rPr lang="en-GB" sz="1000" b="1" dirty="0">
                  <a:solidFill>
                    <a:schemeClr val="accent2"/>
                  </a:solidFill>
                </a:rPr>
              </a:br>
              <a:r>
                <a:rPr lang="en-GB" sz="1000" b="1" dirty="0" smtClean="0">
                  <a:solidFill>
                    <a:schemeClr val="accent2"/>
                  </a:solidFill>
                </a:rPr>
                <a:t>Barcelona, Spain</a:t>
              </a:r>
              <a:endParaRPr lang="en-GB" sz="1000" b="1" dirty="0">
                <a:solidFill>
                  <a:schemeClr val="accent2"/>
                </a:solidFill>
              </a:endParaRPr>
            </a:p>
          </p:txBody>
        </p:sp>
        <p:sp>
          <p:nvSpPr>
            <p:cNvPr id="16" name="Text Box 53"/>
            <p:cNvSpPr txBox="1">
              <a:spLocks noChangeArrowheads="1"/>
            </p:cNvSpPr>
            <p:nvPr/>
          </p:nvSpPr>
          <p:spPr bwMode="auto">
            <a:xfrm>
              <a:off x="288576" y="236176"/>
              <a:ext cx="9036746" cy="204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sz="1200" b="1" dirty="0">
                  <a:solidFill>
                    <a:schemeClr val="accent2"/>
                  </a:solidFill>
                </a:rPr>
                <a:t>WHO - FAMILY OF INTERNATIONAL CLASSIFICATIONS NETWORK ANNUAL MEETING </a:t>
              </a:r>
              <a:r>
                <a:rPr lang="en-GB" sz="1200" b="1" dirty="0" smtClean="0">
                  <a:solidFill>
                    <a:schemeClr val="accent2"/>
                  </a:solidFill>
                </a:rPr>
                <a:t>2014</a:t>
              </a:r>
              <a:endParaRPr lang="en-GB" sz="12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0" name="Fletxa dreta 9"/>
          <p:cNvSpPr/>
          <p:nvPr/>
        </p:nvSpPr>
        <p:spPr bwMode="auto">
          <a:xfrm>
            <a:off x="4068738" y="2925738"/>
            <a:ext cx="618368" cy="196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5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1" name="Fletxa dreta 10"/>
          <p:cNvSpPr/>
          <p:nvPr/>
        </p:nvSpPr>
        <p:spPr bwMode="auto">
          <a:xfrm>
            <a:off x="4140746" y="5013970"/>
            <a:ext cx="618368" cy="196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5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158563"/>
              </p:ext>
            </p:extLst>
          </p:nvPr>
        </p:nvGraphicFramePr>
        <p:xfrm>
          <a:off x="1692474" y="1703118"/>
          <a:ext cx="5726390" cy="4622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06342"/>
                <a:gridCol w="989330"/>
                <a:gridCol w="914718"/>
                <a:gridCol w="2016000"/>
              </a:tblGrid>
              <a:tr h="215245">
                <a:tc rowSpan="2">
                  <a:txBody>
                    <a:bodyPr/>
                    <a:lstStyle/>
                    <a:p>
                      <a:r>
                        <a:rPr lang="en-US" sz="1100" noProof="0" dirty="0" smtClean="0">
                          <a:latin typeface="Verdana" pitchFamily="34" charset="0"/>
                        </a:rPr>
                        <a:t>ICD 10 Chapter</a:t>
                      </a:r>
                      <a:endParaRPr lang="en-US" sz="1100" noProof="0" dirty="0">
                        <a:latin typeface="Verdan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noProof="0" smtClean="0">
                          <a:latin typeface="Verdana" pitchFamily="34" charset="0"/>
                        </a:rPr>
                        <a:t>Reviewed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noProof="0" smtClean="0">
                          <a:latin typeface="Verdana" pitchFamily="34" charset="0"/>
                        </a:rPr>
                        <a:t>Changed</a:t>
                      </a:r>
                      <a:endParaRPr lang="en-US" sz="1100" noProof="0">
                        <a:latin typeface="Verdan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DB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 noProof="0" dirty="0" smtClean="0">
                          <a:latin typeface="Verdana" pitchFamily="34" charset="0"/>
                        </a:rPr>
                        <a:t>Codes</a:t>
                      </a:r>
                      <a:r>
                        <a:rPr lang="en-US" sz="1100" baseline="0" noProof="0" dirty="0" smtClean="0">
                          <a:latin typeface="Verdana" pitchFamily="34" charset="0"/>
                        </a:rPr>
                        <a:t> / Expressions</a:t>
                      </a:r>
                    </a:p>
                    <a:p>
                      <a:pPr algn="ctr"/>
                      <a:r>
                        <a:rPr lang="en-US" sz="1100" baseline="0" noProof="0" dirty="0" smtClean="0">
                          <a:latin typeface="Verdana" pitchFamily="34" charset="0"/>
                        </a:rPr>
                        <a:t>(Examples)</a:t>
                      </a:r>
                      <a:endParaRPr lang="en-US" sz="1100" noProof="0" dirty="0">
                        <a:latin typeface="Verdan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DB9"/>
                    </a:solidFill>
                  </a:tcPr>
                </a:tc>
              </a:tr>
              <a:tr h="216000"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GB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b="1" kern="1200" noProof="0" smtClean="0">
                          <a:solidFill>
                            <a:schemeClr val="lt1"/>
                          </a:solidFill>
                          <a:latin typeface="Verdana" pitchFamily="34" charset="0"/>
                          <a:ea typeface="+mn-ea"/>
                          <a:cs typeface="+mn-cs"/>
                        </a:rPr>
                        <a:t>N</a:t>
                      </a:r>
                      <a:endParaRPr lang="en-US" sz="1100" b="1" kern="1200" noProof="0">
                        <a:solidFill>
                          <a:schemeClr val="lt1"/>
                        </a:solidFill>
                        <a:latin typeface="Verdana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81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DB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b="1" kern="1200" noProof="0" smtClean="0">
                          <a:solidFill>
                            <a:schemeClr val="lt1"/>
                          </a:solidFill>
                          <a:latin typeface="Verdana" pitchFamily="34" charset="0"/>
                          <a:ea typeface="+mn-ea"/>
                          <a:cs typeface="+mn-cs"/>
                        </a:rPr>
                        <a:t>N</a:t>
                      </a:r>
                      <a:endParaRPr lang="en-US" sz="1100" b="1" kern="1200" noProof="0">
                        <a:solidFill>
                          <a:schemeClr val="lt1"/>
                        </a:solidFill>
                        <a:latin typeface="Verdana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DB9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GB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333399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I- Infectious</a:t>
                      </a:r>
                      <a:endParaRPr lang="en-US" sz="12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250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lnT w="12700" cmpd="sng">
                      <a:noFill/>
                    </a:lnT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74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lnT w="12700" cmpd="sng">
                      <a:noFill/>
                    </a:lnT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noProof="0" smtClean="0">
                          <a:latin typeface="Verdana" pitchFamily="34" charset="0"/>
                          <a:ea typeface="Times New Roman"/>
                        </a:rPr>
                        <a:t>A09</a:t>
                      </a:r>
                      <a:endParaRPr lang="en-US" sz="1100" noProof="0">
                        <a:latin typeface="Verdana" pitchFamily="34" charset="0"/>
                        <a:ea typeface="Times New Roman"/>
                      </a:endParaRPr>
                    </a:p>
                  </a:txBody>
                  <a:tcPr marL="108000" marR="108000" marT="0" marB="0" anchor="ctr">
                    <a:lnT w="38100" cmpd="sng">
                      <a:noFill/>
                    </a:lnT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II- Neoplasms</a:t>
                      </a:r>
                      <a:endParaRPr lang="en-US" sz="12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46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31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III- Blood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22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9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Anemia</a:t>
                      </a: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IV- Endocrine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53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22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Malnutrition</a:t>
                      </a: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V- Mental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89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52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Mental disorder</a:t>
                      </a: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VI- Nervous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noProof="0" smtClean="0">
                          <a:solidFill>
                            <a:srgbClr val="3D3DB9"/>
                          </a:solidFill>
                          <a:latin typeface="Verdana" pitchFamily="34" charset="0"/>
                        </a:rPr>
                        <a:t>439</a:t>
                      </a:r>
                      <a:endParaRPr lang="en-US" sz="1100" b="1" i="0" u="none" strike="noStrike" noProof="0">
                        <a:solidFill>
                          <a:srgbClr val="3D3DB9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58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VII- VIII- Eye/Ear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6</a:t>
                      </a:r>
                      <a:endParaRPr lang="en-US" sz="1100" b="0" i="0" u="none" strike="noStrike" noProof="0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0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IX- Circulatory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252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37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X- Respiratory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noProof="0" smtClean="0">
                          <a:solidFill>
                            <a:srgbClr val="3D3DB9"/>
                          </a:solidFill>
                          <a:latin typeface="Verdana" pitchFamily="34" charset="0"/>
                        </a:rPr>
                        <a:t>1131</a:t>
                      </a:r>
                      <a:endParaRPr lang="en-US" sz="1100" b="1" i="0" u="none" strike="noStrike" noProof="0">
                        <a:solidFill>
                          <a:srgbClr val="3D3DB9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noProof="0" smtClean="0">
                          <a:solidFill>
                            <a:srgbClr val="3D3DB9"/>
                          </a:solidFill>
                          <a:latin typeface="Verdana" pitchFamily="34" charset="0"/>
                        </a:rPr>
                        <a:t>388</a:t>
                      </a:r>
                      <a:endParaRPr lang="en-US" sz="1100" b="1" i="0" u="none" strike="noStrike" noProof="0">
                        <a:solidFill>
                          <a:srgbClr val="3D3DB9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J98</a:t>
                      </a: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XI- Digestive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88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22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XII- Skin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105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23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XIII- Musculoskeletal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176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30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XIV- Genitourinary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noProof="0" smtClean="0">
                          <a:solidFill>
                            <a:srgbClr val="3D3DB9"/>
                          </a:solidFill>
                          <a:latin typeface="Verdana" pitchFamily="34" charset="0"/>
                        </a:rPr>
                        <a:t>571</a:t>
                      </a:r>
                      <a:endParaRPr lang="en-US" sz="1100" b="1" i="0" u="none" strike="noStrike" noProof="0">
                        <a:solidFill>
                          <a:srgbClr val="3D3DB9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89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N18</a:t>
                      </a: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XV- Pregnancy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0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XVI- Perinatal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15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XVII- Congenital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142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26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XVIII-Ill defined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190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noProof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29</a:t>
                      </a:r>
                      <a:endParaRPr lang="en-US" sz="1100" b="0" i="0" u="none" strike="noStrike" noProof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kern="1200" noProof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XX-External</a:t>
                      </a:r>
                    </a:p>
                  </a:txBody>
                  <a:tcPr marL="68400" marR="68400" marT="0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noProof="0" smtClean="0">
                          <a:solidFill>
                            <a:srgbClr val="3D3DB9"/>
                          </a:solidFill>
                          <a:latin typeface="Verdana" pitchFamily="34" charset="0"/>
                        </a:rPr>
                        <a:t>935</a:t>
                      </a:r>
                      <a:endParaRPr lang="en-US" sz="1100" b="1" i="0" u="none" strike="noStrike" noProof="0">
                        <a:solidFill>
                          <a:srgbClr val="3D3DB9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noProof="0" smtClean="0">
                          <a:solidFill>
                            <a:srgbClr val="3D3DB9"/>
                          </a:solidFill>
                          <a:latin typeface="Verdana" pitchFamily="34" charset="0"/>
                        </a:rPr>
                        <a:t>164</a:t>
                      </a:r>
                      <a:endParaRPr lang="en-US" sz="1100" b="1" i="0" u="none" strike="noStrike" noProof="0">
                        <a:solidFill>
                          <a:srgbClr val="3D3DB9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>
                        <a:solidFill>
                          <a:schemeClr val="dk1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solidFill>
                      <a:srgbClr val="E8E8E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0" algn="just" defTabSz="200162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noProof="0" dirty="0" smtClean="0">
                          <a:solidFill>
                            <a:srgbClr val="333399"/>
                          </a:solidFill>
                          <a:latin typeface="Verdana" pitchFamily="34" charset="0"/>
                          <a:ea typeface="Times New Roman"/>
                          <a:cs typeface="+mn-cs"/>
                        </a:rPr>
                        <a:t>TOTAL</a:t>
                      </a:r>
                    </a:p>
                  </a:txBody>
                  <a:tcPr marL="68400" marR="684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noProof="0" dirty="0" smtClean="0">
                          <a:solidFill>
                            <a:srgbClr val="333399"/>
                          </a:solidFill>
                          <a:latin typeface="Verdana" pitchFamily="34" charset="0"/>
                        </a:rPr>
                        <a:t>4512</a:t>
                      </a:r>
                      <a:endParaRPr lang="en-US" sz="1100" b="1" i="0" u="none" strike="noStrike" noProof="0" dirty="0">
                        <a:solidFill>
                          <a:srgbClr val="333399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noProof="0" dirty="0" smtClean="0">
                          <a:solidFill>
                            <a:srgbClr val="333399"/>
                          </a:solidFill>
                          <a:latin typeface="Verdana" pitchFamily="34" charset="0"/>
                        </a:rPr>
                        <a:t>1056</a:t>
                      </a:r>
                      <a:endParaRPr lang="en-US" sz="1100" b="1" i="0" u="none" strike="noStrike" noProof="0" dirty="0">
                        <a:solidFill>
                          <a:srgbClr val="333399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200162" rtl="0" eaLnBrk="1" latinLnBrk="0" hangingPunct="1">
                        <a:spcAft>
                          <a:spcPts val="0"/>
                        </a:spcAft>
                      </a:pPr>
                      <a:endParaRPr lang="en-US" sz="1100" kern="1200" noProof="0" dirty="0">
                        <a:solidFill>
                          <a:srgbClr val="333399"/>
                        </a:solidFill>
                        <a:latin typeface="Verdana" pitchFamily="34" charset="0"/>
                        <a:ea typeface="Times New Roman"/>
                        <a:cs typeface="+mn-cs"/>
                      </a:endParaRPr>
                    </a:p>
                  </a:txBody>
                  <a:tcPr marL="108000" marR="10800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874725" y="1055271"/>
            <a:ext cx="53623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buClr>
                <a:srgbClr val="333399"/>
              </a:buClr>
            </a:pPr>
            <a:r>
              <a:rPr lang="en-US" sz="1800" b="1" dirty="0" smtClean="0">
                <a:solidFill>
                  <a:srgbClr val="333399"/>
                </a:solidFill>
              </a:rPr>
              <a:t>Chapter distribution of cases reviewed, </a:t>
            </a:r>
          </a:p>
          <a:p>
            <a:pPr algn="ctr">
              <a:spcBef>
                <a:spcPts val="0"/>
              </a:spcBef>
              <a:buClr>
                <a:srgbClr val="333399"/>
              </a:buClr>
            </a:pPr>
            <a:r>
              <a:rPr lang="en-US" sz="1800" b="1" dirty="0" smtClean="0">
                <a:solidFill>
                  <a:srgbClr val="333399"/>
                </a:solidFill>
              </a:rPr>
              <a:t>Catalonia 2013 (60,726 DC)</a:t>
            </a:r>
            <a:endParaRPr lang="en-GB" sz="1800" b="1" dirty="0">
              <a:solidFill>
                <a:srgbClr val="333399"/>
              </a:solidFill>
            </a:endParaRPr>
          </a:p>
        </p:txBody>
      </p:sp>
      <p:grpSp>
        <p:nvGrpSpPr>
          <p:cNvPr id="9" name="Agrupa 8"/>
          <p:cNvGrpSpPr/>
          <p:nvPr/>
        </p:nvGrpSpPr>
        <p:grpSpPr>
          <a:xfrm>
            <a:off x="106124" y="176801"/>
            <a:ext cx="9100448" cy="974761"/>
            <a:chOff x="224874" y="236176"/>
            <a:chExt cx="9100448" cy="974761"/>
          </a:xfrm>
        </p:grpSpPr>
        <p:pic>
          <p:nvPicPr>
            <p:cNvPr id="10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874" y="244664"/>
              <a:ext cx="1539608" cy="966273"/>
            </a:xfrm>
            <a:prstGeom prst="rect">
              <a:avLst/>
            </a:prstGeom>
          </p:spPr>
        </p:pic>
        <p:sp>
          <p:nvSpPr>
            <p:cNvPr id="11" name="Text Box 54"/>
            <p:cNvSpPr txBox="1">
              <a:spLocks noChangeArrowheads="1"/>
            </p:cNvSpPr>
            <p:nvPr/>
          </p:nvSpPr>
          <p:spPr bwMode="auto">
            <a:xfrm>
              <a:off x="7204444" y="653516"/>
              <a:ext cx="1760838" cy="328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GB" sz="1000" b="1" dirty="0" smtClean="0">
                  <a:solidFill>
                    <a:schemeClr val="accent2"/>
                  </a:solidFill>
                </a:rPr>
                <a:t>11-17 </a:t>
              </a:r>
              <a:r>
                <a:rPr lang="en-GB" sz="1000" b="1" dirty="0">
                  <a:solidFill>
                    <a:schemeClr val="accent2"/>
                  </a:solidFill>
                </a:rPr>
                <a:t>October  </a:t>
              </a:r>
              <a:r>
                <a:rPr lang="en-GB" sz="1000" b="1" dirty="0" smtClean="0">
                  <a:solidFill>
                    <a:schemeClr val="accent2"/>
                  </a:solidFill>
                </a:rPr>
                <a:t>2014</a:t>
              </a:r>
              <a:r>
                <a:rPr lang="en-GB" sz="1000" b="1" dirty="0">
                  <a:solidFill>
                    <a:schemeClr val="accent2"/>
                  </a:solidFill>
                </a:rPr>
                <a:t/>
              </a:r>
              <a:br>
                <a:rPr lang="en-GB" sz="1000" b="1" dirty="0">
                  <a:solidFill>
                    <a:schemeClr val="accent2"/>
                  </a:solidFill>
                </a:rPr>
              </a:br>
              <a:r>
                <a:rPr lang="en-GB" sz="1000" b="1" dirty="0" smtClean="0">
                  <a:solidFill>
                    <a:schemeClr val="accent2"/>
                  </a:solidFill>
                </a:rPr>
                <a:t>Barcelona, Spain</a:t>
              </a:r>
              <a:endParaRPr lang="en-GB" sz="1000" b="1" dirty="0">
                <a:solidFill>
                  <a:schemeClr val="accent2"/>
                </a:solidFill>
              </a:endParaRPr>
            </a:p>
          </p:txBody>
        </p:sp>
        <p:sp>
          <p:nvSpPr>
            <p:cNvPr id="12" name="Text Box 53"/>
            <p:cNvSpPr txBox="1">
              <a:spLocks noChangeArrowheads="1"/>
            </p:cNvSpPr>
            <p:nvPr/>
          </p:nvSpPr>
          <p:spPr bwMode="auto">
            <a:xfrm>
              <a:off x="288576" y="236176"/>
              <a:ext cx="9036746" cy="204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sz="1200" b="1" dirty="0">
                  <a:solidFill>
                    <a:schemeClr val="accent2"/>
                  </a:solidFill>
                </a:rPr>
                <a:t>WHO - FAMILY OF INTERNATIONAL CLASSIFICATIONS NETWORK ANNUAL MEETING </a:t>
              </a:r>
              <a:r>
                <a:rPr lang="en-GB" sz="1200" b="1" dirty="0" smtClean="0">
                  <a:solidFill>
                    <a:schemeClr val="accent2"/>
                  </a:solidFill>
                </a:rPr>
                <a:t>2014</a:t>
              </a:r>
              <a:endParaRPr lang="en-GB" sz="1200" b="1" dirty="0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42119" y="1413570"/>
            <a:ext cx="17508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buClr>
                <a:srgbClr val="333399"/>
              </a:buClr>
            </a:pPr>
            <a:r>
              <a:rPr lang="en-GB" sz="2000" b="1" dirty="0" smtClean="0">
                <a:solidFill>
                  <a:srgbClr val="333399"/>
                </a:solidFill>
              </a:rPr>
              <a:t>Conclusion</a:t>
            </a:r>
            <a:endParaRPr lang="en-GB" sz="2000" b="1" dirty="0">
              <a:solidFill>
                <a:srgbClr val="333399"/>
              </a:solidFill>
            </a:endParaRPr>
          </a:p>
        </p:txBody>
      </p:sp>
      <p:grpSp>
        <p:nvGrpSpPr>
          <p:cNvPr id="2" name="Agrupa 8"/>
          <p:cNvGrpSpPr/>
          <p:nvPr/>
        </p:nvGrpSpPr>
        <p:grpSpPr>
          <a:xfrm>
            <a:off x="106124" y="176801"/>
            <a:ext cx="9100448" cy="974761"/>
            <a:chOff x="224874" y="236176"/>
            <a:chExt cx="9100448" cy="974761"/>
          </a:xfrm>
        </p:grpSpPr>
        <p:pic>
          <p:nvPicPr>
            <p:cNvPr id="10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874" y="244664"/>
              <a:ext cx="1539608" cy="966273"/>
            </a:xfrm>
            <a:prstGeom prst="rect">
              <a:avLst/>
            </a:prstGeom>
          </p:spPr>
        </p:pic>
        <p:sp>
          <p:nvSpPr>
            <p:cNvPr id="11" name="Text Box 54"/>
            <p:cNvSpPr txBox="1">
              <a:spLocks noChangeArrowheads="1"/>
            </p:cNvSpPr>
            <p:nvPr/>
          </p:nvSpPr>
          <p:spPr bwMode="auto">
            <a:xfrm>
              <a:off x="7204444" y="653516"/>
              <a:ext cx="1760838" cy="328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en-GB" sz="1000" b="1" dirty="0" smtClean="0">
                  <a:solidFill>
                    <a:schemeClr val="accent2"/>
                  </a:solidFill>
                </a:rPr>
                <a:t>11-17 </a:t>
              </a:r>
              <a:r>
                <a:rPr lang="en-GB" sz="1000" b="1" dirty="0">
                  <a:solidFill>
                    <a:schemeClr val="accent2"/>
                  </a:solidFill>
                </a:rPr>
                <a:t>October  </a:t>
              </a:r>
              <a:r>
                <a:rPr lang="en-GB" sz="1000" b="1" dirty="0" smtClean="0">
                  <a:solidFill>
                    <a:schemeClr val="accent2"/>
                  </a:solidFill>
                </a:rPr>
                <a:t>2014</a:t>
              </a:r>
              <a:r>
                <a:rPr lang="en-GB" sz="1000" b="1" dirty="0">
                  <a:solidFill>
                    <a:schemeClr val="accent2"/>
                  </a:solidFill>
                </a:rPr>
                <a:t/>
              </a:r>
              <a:br>
                <a:rPr lang="en-GB" sz="1000" b="1" dirty="0">
                  <a:solidFill>
                    <a:schemeClr val="accent2"/>
                  </a:solidFill>
                </a:rPr>
              </a:br>
              <a:r>
                <a:rPr lang="en-GB" sz="1000" b="1" dirty="0" smtClean="0">
                  <a:solidFill>
                    <a:schemeClr val="accent2"/>
                  </a:solidFill>
                </a:rPr>
                <a:t>Barcelona, Spain</a:t>
              </a:r>
              <a:endParaRPr lang="en-GB" sz="1000" b="1" dirty="0">
                <a:solidFill>
                  <a:schemeClr val="accent2"/>
                </a:solidFill>
              </a:endParaRPr>
            </a:p>
          </p:txBody>
        </p:sp>
        <p:sp>
          <p:nvSpPr>
            <p:cNvPr id="12" name="Text Box 53"/>
            <p:cNvSpPr txBox="1">
              <a:spLocks noChangeArrowheads="1"/>
            </p:cNvSpPr>
            <p:nvPr/>
          </p:nvSpPr>
          <p:spPr bwMode="auto">
            <a:xfrm>
              <a:off x="288576" y="236176"/>
              <a:ext cx="9036746" cy="204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034" tIns="10017" rIns="20034" bIns="10017">
              <a:spAutoFit/>
            </a:bodyPr>
            <a:lstStyle>
              <a:lvl1pPr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915988">
                <a:defRPr sz="3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defTabSz="915988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sz="1200" b="1" dirty="0">
                  <a:solidFill>
                    <a:schemeClr val="accent2"/>
                  </a:solidFill>
                </a:rPr>
                <a:t>WHO - FAMILY OF INTERNATIONAL CLASSIFICATIONS NETWORK ANNUAL MEETING </a:t>
              </a:r>
              <a:r>
                <a:rPr lang="en-GB" sz="1200" b="1" dirty="0" smtClean="0">
                  <a:solidFill>
                    <a:schemeClr val="accent2"/>
                  </a:solidFill>
                </a:rPr>
                <a:t>2014</a:t>
              </a:r>
              <a:endParaRPr lang="en-GB" sz="12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684362" y="2349674"/>
            <a:ext cx="7920880" cy="309799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20034" tIns="10017" rIns="20034" bIns="10017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just"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q"/>
            </a:pPr>
            <a:r>
              <a:rPr lang="en-US" sz="1600" dirty="0" smtClean="0"/>
              <a:t> Mortality Register of Catalonia has difficulty to assign appropriate ICD10 Multiple Cause code to few equivocal expressions</a:t>
            </a:r>
          </a:p>
          <a:p>
            <a:pPr algn="just">
              <a:spcBef>
                <a:spcPct val="50000"/>
              </a:spcBef>
              <a:buClr>
                <a:srgbClr val="333399"/>
              </a:buClr>
            </a:pPr>
            <a:endParaRPr lang="en-US" sz="1600" dirty="0" smtClean="0"/>
          </a:p>
          <a:p>
            <a:pPr algn="just"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q"/>
            </a:pPr>
            <a:r>
              <a:rPr lang="en-US" sz="1600" dirty="0" smtClean="0"/>
              <a:t> It is necessary to allocate proper Multiple Cause codes to reach an appropriate automatic selection of the UC of death</a:t>
            </a:r>
          </a:p>
          <a:p>
            <a:pPr algn="just">
              <a:spcBef>
                <a:spcPct val="50000"/>
              </a:spcBef>
              <a:buClr>
                <a:srgbClr val="333399"/>
              </a:buClr>
            </a:pPr>
            <a:endParaRPr lang="en-US" sz="1600" dirty="0" smtClean="0"/>
          </a:p>
          <a:p>
            <a:pPr algn="just">
              <a:spcBef>
                <a:spcPct val="50000"/>
              </a:spcBef>
              <a:buClr>
                <a:srgbClr val="333399"/>
              </a:buClr>
              <a:buFont typeface="Wingdings" pitchFamily="2" charset="2"/>
              <a:buChar char="q"/>
            </a:pPr>
            <a:r>
              <a:rPr lang="en-US" sz="1600" dirty="0" smtClean="0"/>
              <a:t> The implementation of Iris provides significant advantages to causes of death coding: Increases internal consistency, improves the comparability of mortality statistics and reduces the time spent in coding</a:t>
            </a:r>
          </a:p>
          <a:p>
            <a:pPr algn="just">
              <a:spcBef>
                <a:spcPct val="50000"/>
              </a:spcBef>
              <a:buClr>
                <a:srgbClr val="333399"/>
              </a:buClr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STORAGE:vas forms:POSTER Templates:ppt temps:3x4.pot</Template>
  <TotalTime>4016</TotalTime>
  <Words>358</Words>
  <Application>Microsoft Office PowerPoint</Application>
  <PresentationFormat>Custom</PresentationFormat>
  <Paragraphs>111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3x4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330</cp:revision>
  <cp:lastPrinted>2012-10-02T08:26:43Z</cp:lastPrinted>
  <dcterms:created xsi:type="dcterms:W3CDTF">2002-11-05T20:37:20Z</dcterms:created>
  <dcterms:modified xsi:type="dcterms:W3CDTF">2014-10-10T20:37:15Z</dcterms:modified>
</cp:coreProperties>
</file>