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1"/>
  </p:notesMasterIdLst>
  <p:handoutMasterIdLst>
    <p:handoutMasterId r:id="rId12"/>
  </p:handoutMasterIdLst>
  <p:sldIdLst>
    <p:sldId id="256" r:id="rId3"/>
    <p:sldId id="274" r:id="rId4"/>
    <p:sldId id="269" r:id="rId5"/>
    <p:sldId id="270" r:id="rId6"/>
    <p:sldId id="271" r:id="rId7"/>
    <p:sldId id="272" r:id="rId8"/>
    <p:sldId id="273" r:id="rId9"/>
    <p:sldId id="260" r:id="rId10"/>
  </p:sldIdLst>
  <p:sldSz cx="9144000" cy="6858000" type="screen4x3"/>
  <p:notesSz cx="6797675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FD4"/>
    <a:srgbClr val="E44D0A"/>
    <a:srgbClr val="E32B2B"/>
    <a:srgbClr val="D13B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Mittlere Formatvorlag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29" autoAdjust="0"/>
    <p:restoredTop sz="99568" autoAdjust="0"/>
  </p:normalViewPr>
  <p:slideViewPr>
    <p:cSldViewPr>
      <p:cViewPr>
        <p:scale>
          <a:sx n="90" d="100"/>
          <a:sy n="90" d="100"/>
        </p:scale>
        <p:origin x="-1296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E2FDDB-10D3-44A2-87C3-A1B050A21CD2}" type="datetimeFigureOut">
              <a:rPr lang="de-CH" smtClean="0"/>
              <a:pPr/>
              <a:t>14.10.2014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de-CH" smtClean="0"/>
              <a:t>Thema</a:t>
            </a:r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C11E42-8FC5-4E62-9A51-E9D5F062D199}" type="slidenum">
              <a:rPr lang="de-CH" smtClean="0"/>
              <a:pPr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01862653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08EFC9-2281-4ED7-A89F-1C63C9E61C30}" type="datetimeFigureOut">
              <a:rPr lang="de-CH" smtClean="0"/>
              <a:pPr/>
              <a:t>14.10.2014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de-CH" smtClean="0"/>
              <a:t>Thema</a:t>
            </a:r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6CBD79-9F0A-4426-A6F6-F8FFE57A5FE9}" type="slidenum">
              <a:rPr lang="de-CH" smtClean="0"/>
              <a:pPr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89332344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CC3F91C4-9D42-47B3-9DFB-E80BD24A32D0}" type="datetime1">
              <a:rPr lang="de-CH" smtClean="0"/>
              <a:t>14.10.2014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smtClean="0"/>
              <a:t>Thema</a:t>
            </a:r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CBD79-9F0A-4426-A6F6-F8FFE57A5FE9}" type="slidenum">
              <a:rPr lang="de-CH" smtClean="0"/>
              <a:pPr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594052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360363" lvl="0" indent="-360363" eaLnBrk="0" fontAlgn="base" hangingPunct="0">
              <a:spcBef>
                <a:spcPts val="12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sz="2400" dirty="0" smtClean="0">
                <a:solidFill>
                  <a:prstClr val="black"/>
                </a:solidFill>
              </a:rPr>
              <a:t>functioning Topic Advisory Group (</a:t>
            </a:r>
            <a:r>
              <a:rPr lang="en-GB" sz="2400" dirty="0" err="1" smtClean="0">
                <a:solidFill>
                  <a:prstClr val="black"/>
                </a:solidFill>
              </a:rPr>
              <a:t>fTAG</a:t>
            </a:r>
            <a:r>
              <a:rPr lang="en-GB" sz="2400" dirty="0" smtClean="0">
                <a:solidFill>
                  <a:prstClr val="black"/>
                </a:solidFill>
              </a:rPr>
              <a:t>) supports WHO in developing formal representations of ICD-ICF relationships in the context of developing the ICD-11</a:t>
            </a:r>
          </a:p>
          <a:p>
            <a:pPr marL="360363" lvl="0" indent="-360363" eaLnBrk="0" fontAlgn="base" hangingPunct="0">
              <a:spcBef>
                <a:spcPts val="12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400" dirty="0" smtClean="0"/>
              <a:t>The presence of FPs in the </a:t>
            </a:r>
            <a:r>
              <a:rPr lang="en-US" sz="2400" dirty="0" err="1" smtClean="0"/>
              <a:t>iCAT</a:t>
            </a:r>
            <a:r>
              <a:rPr lang="en-US" sz="2400" dirty="0" smtClean="0"/>
              <a:t> is designed to promote the recognition of the association between disease and functioning/disabilities by clinical specialists - a reminder of what clinicians already know from their clinical practice</a:t>
            </a:r>
            <a:endParaRPr lang="en-US" sz="2400" dirty="0" smtClean="0">
              <a:solidFill>
                <a:prstClr val="black"/>
              </a:solidFill>
            </a:endParaRPr>
          </a:p>
          <a:p>
            <a:endParaRPr lang="de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FE25A-2666-4047-A9CD-B441F7529D19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360363" lvl="0" indent="-360363" eaLnBrk="0" fontAlgn="base" hangingPunct="0">
              <a:spcBef>
                <a:spcPts val="12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sz="2400" dirty="0" smtClean="0">
                <a:solidFill>
                  <a:prstClr val="black"/>
                </a:solidFill>
              </a:rPr>
              <a:t>functioning Topic Advisory Group (</a:t>
            </a:r>
            <a:r>
              <a:rPr lang="en-GB" sz="2400" dirty="0" err="1" smtClean="0">
                <a:solidFill>
                  <a:prstClr val="black"/>
                </a:solidFill>
              </a:rPr>
              <a:t>fTAG</a:t>
            </a:r>
            <a:r>
              <a:rPr lang="en-GB" sz="2400" dirty="0" smtClean="0">
                <a:solidFill>
                  <a:prstClr val="black"/>
                </a:solidFill>
              </a:rPr>
              <a:t>) supports WHO in developing formal representations of ICD-ICF relationships in the context of developing the ICD-11</a:t>
            </a:r>
          </a:p>
          <a:p>
            <a:pPr marL="360363" lvl="0" indent="-360363" eaLnBrk="0" fontAlgn="base" hangingPunct="0">
              <a:spcBef>
                <a:spcPts val="12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400" dirty="0" smtClean="0"/>
              <a:t>The presence of FPs in the </a:t>
            </a:r>
            <a:r>
              <a:rPr lang="en-US" sz="2400" dirty="0" err="1" smtClean="0"/>
              <a:t>iCAT</a:t>
            </a:r>
            <a:r>
              <a:rPr lang="en-US" sz="2400" dirty="0" smtClean="0"/>
              <a:t> is designed to promote the recognition of the association between disease and functioning/disabilities by clinical specialists - a reminder of what clinicians already know from their clinical practice</a:t>
            </a:r>
            <a:endParaRPr lang="en-US" sz="2400" dirty="0" smtClean="0">
              <a:solidFill>
                <a:prstClr val="black"/>
              </a:solidFill>
            </a:endParaRPr>
          </a:p>
          <a:p>
            <a:endParaRPr lang="de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FE25A-2666-4047-A9CD-B441F7529D19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360363" lvl="0" indent="-360363" eaLnBrk="0" fontAlgn="base" hangingPunct="0">
              <a:spcBef>
                <a:spcPts val="12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sz="2400" dirty="0" smtClean="0">
                <a:solidFill>
                  <a:prstClr val="black"/>
                </a:solidFill>
              </a:rPr>
              <a:t>functioning Topic Advisory Group (</a:t>
            </a:r>
            <a:r>
              <a:rPr lang="en-GB" sz="2400" dirty="0" err="1" smtClean="0">
                <a:solidFill>
                  <a:prstClr val="black"/>
                </a:solidFill>
              </a:rPr>
              <a:t>fTAG</a:t>
            </a:r>
            <a:r>
              <a:rPr lang="en-GB" sz="2400" dirty="0" smtClean="0">
                <a:solidFill>
                  <a:prstClr val="black"/>
                </a:solidFill>
              </a:rPr>
              <a:t>) supports WHO in developing formal representations of ICD-ICF relationships in the context of developing the ICD-11</a:t>
            </a:r>
          </a:p>
          <a:p>
            <a:pPr marL="360363" lvl="0" indent="-360363" eaLnBrk="0" fontAlgn="base" hangingPunct="0">
              <a:spcBef>
                <a:spcPts val="12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400" dirty="0" smtClean="0"/>
              <a:t>The presence of FPs in the </a:t>
            </a:r>
            <a:r>
              <a:rPr lang="en-US" sz="2400" dirty="0" err="1" smtClean="0"/>
              <a:t>iCAT</a:t>
            </a:r>
            <a:r>
              <a:rPr lang="en-US" sz="2400" dirty="0" smtClean="0"/>
              <a:t> is designed to promote the recognition of the association between disease and functioning/disabilities by clinical specialists - a reminder of what clinicians already know from their clinical practice</a:t>
            </a:r>
            <a:endParaRPr lang="en-US" sz="2400" dirty="0" smtClean="0">
              <a:solidFill>
                <a:prstClr val="black"/>
              </a:solidFill>
            </a:endParaRPr>
          </a:p>
          <a:p>
            <a:endParaRPr lang="de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FE25A-2666-4047-A9CD-B441F7529D19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360363" lvl="0" indent="-360363" eaLnBrk="0" fontAlgn="base" hangingPunct="0">
              <a:spcBef>
                <a:spcPts val="12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sz="2400" dirty="0" smtClean="0">
                <a:solidFill>
                  <a:prstClr val="black"/>
                </a:solidFill>
              </a:rPr>
              <a:t>functioning Topic Advisory Group (</a:t>
            </a:r>
            <a:r>
              <a:rPr lang="en-GB" sz="2400" dirty="0" err="1" smtClean="0">
                <a:solidFill>
                  <a:prstClr val="black"/>
                </a:solidFill>
              </a:rPr>
              <a:t>fTAG</a:t>
            </a:r>
            <a:r>
              <a:rPr lang="en-GB" sz="2400" dirty="0" smtClean="0">
                <a:solidFill>
                  <a:prstClr val="black"/>
                </a:solidFill>
              </a:rPr>
              <a:t>) supports WHO in developing formal representations of ICD-ICF relationships in the context of developing the ICD-11</a:t>
            </a:r>
          </a:p>
          <a:p>
            <a:pPr marL="360363" lvl="0" indent="-360363" eaLnBrk="0" fontAlgn="base" hangingPunct="0">
              <a:spcBef>
                <a:spcPts val="12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400" dirty="0" smtClean="0"/>
              <a:t>The presence of FPs in the </a:t>
            </a:r>
            <a:r>
              <a:rPr lang="en-US" sz="2400" dirty="0" err="1" smtClean="0"/>
              <a:t>iCAT</a:t>
            </a:r>
            <a:r>
              <a:rPr lang="en-US" sz="2400" dirty="0" smtClean="0"/>
              <a:t> is designed to promote the recognition of the association between disease and functioning/disabilities by clinical specialists - a reminder of what clinicians already know from their clinical practice</a:t>
            </a:r>
            <a:endParaRPr lang="en-US" sz="2400" dirty="0" smtClean="0">
              <a:solidFill>
                <a:prstClr val="black"/>
              </a:solidFill>
            </a:endParaRPr>
          </a:p>
          <a:p>
            <a:endParaRPr lang="de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FE25A-2666-4047-A9CD-B441F7529D19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360363" lvl="0" indent="-360363" eaLnBrk="0" fontAlgn="base" hangingPunct="0">
              <a:spcBef>
                <a:spcPts val="12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sz="2400" dirty="0" smtClean="0">
                <a:solidFill>
                  <a:prstClr val="black"/>
                </a:solidFill>
              </a:rPr>
              <a:t>functioning Topic Advisory Group (</a:t>
            </a:r>
            <a:r>
              <a:rPr lang="en-GB" sz="2400" dirty="0" err="1" smtClean="0">
                <a:solidFill>
                  <a:prstClr val="black"/>
                </a:solidFill>
              </a:rPr>
              <a:t>fTAG</a:t>
            </a:r>
            <a:r>
              <a:rPr lang="en-GB" sz="2400" dirty="0" smtClean="0">
                <a:solidFill>
                  <a:prstClr val="black"/>
                </a:solidFill>
              </a:rPr>
              <a:t>) supports WHO in developing formal representations of ICD-ICF relationships in the context of developing the ICD-11</a:t>
            </a:r>
          </a:p>
          <a:p>
            <a:pPr marL="360363" lvl="0" indent="-360363" eaLnBrk="0" fontAlgn="base" hangingPunct="0">
              <a:spcBef>
                <a:spcPts val="12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400" dirty="0" smtClean="0"/>
              <a:t>The presence of FPs in the </a:t>
            </a:r>
            <a:r>
              <a:rPr lang="en-US" sz="2400" dirty="0" err="1" smtClean="0"/>
              <a:t>iCAT</a:t>
            </a:r>
            <a:r>
              <a:rPr lang="en-US" sz="2400" dirty="0" smtClean="0"/>
              <a:t> is designed to promote the recognition of the association between disease and functioning/disabilities by clinical specialists - a reminder of what clinicians already know from their clinical practice</a:t>
            </a:r>
            <a:endParaRPr lang="en-US" sz="2400" dirty="0" smtClean="0">
              <a:solidFill>
                <a:prstClr val="black"/>
              </a:solidFill>
            </a:endParaRPr>
          </a:p>
          <a:p>
            <a:endParaRPr lang="de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FE25A-2666-4047-A9CD-B441F7529D19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360363" lvl="0" indent="-360363" eaLnBrk="0" fontAlgn="base" hangingPunct="0">
              <a:spcBef>
                <a:spcPts val="12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sz="2400" dirty="0" smtClean="0">
                <a:solidFill>
                  <a:prstClr val="black"/>
                </a:solidFill>
              </a:rPr>
              <a:t>functioning Topic Advisory Group (</a:t>
            </a:r>
            <a:r>
              <a:rPr lang="en-GB" sz="2400" dirty="0" err="1" smtClean="0">
                <a:solidFill>
                  <a:prstClr val="black"/>
                </a:solidFill>
              </a:rPr>
              <a:t>fTAG</a:t>
            </a:r>
            <a:r>
              <a:rPr lang="en-GB" sz="2400" dirty="0" smtClean="0">
                <a:solidFill>
                  <a:prstClr val="black"/>
                </a:solidFill>
              </a:rPr>
              <a:t>) supports WHO in developing formal representations of ICD-ICF relationships in the context of developing the ICD-11</a:t>
            </a:r>
          </a:p>
          <a:p>
            <a:pPr marL="360363" lvl="0" indent="-360363" eaLnBrk="0" fontAlgn="base" hangingPunct="0">
              <a:spcBef>
                <a:spcPts val="12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400" dirty="0" smtClean="0"/>
              <a:t>The presence of FPs in the </a:t>
            </a:r>
            <a:r>
              <a:rPr lang="en-US" sz="2400" dirty="0" err="1" smtClean="0"/>
              <a:t>iCAT</a:t>
            </a:r>
            <a:r>
              <a:rPr lang="en-US" sz="2400" dirty="0" smtClean="0"/>
              <a:t> is designed to promote the recognition of the association between disease and functioning/disabilities by clinical specialists - a reminder of what clinicians already know from their clinical practice</a:t>
            </a:r>
            <a:endParaRPr lang="en-US" sz="2400" dirty="0" smtClean="0">
              <a:solidFill>
                <a:prstClr val="black"/>
              </a:solidFill>
            </a:endParaRPr>
          </a:p>
          <a:p>
            <a:endParaRPr lang="de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FE25A-2666-4047-A9CD-B441F7529D19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CC3F91C4-9D42-47B3-9DFB-E80BD24A32D0}" type="datetime1">
              <a:rPr lang="de-CH" smtClean="0"/>
              <a:t>14.10.2014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smtClean="0"/>
              <a:t>Thema</a:t>
            </a:r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CBD79-9F0A-4426-A6F6-F8FFE57A5FE9}" type="slidenum">
              <a:rPr lang="de-CH" smtClean="0"/>
              <a:pPr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59405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4928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CB6303A-A73D-474E-8A02-64336BAEBC77}" type="datetime1">
              <a:rPr lang="de-CH" smtClean="0"/>
              <a:pPr/>
              <a:t>14.10.2014</a:t>
            </a:fld>
            <a:endParaRPr lang="de-CH" dirty="0"/>
          </a:p>
        </p:txBody>
      </p:sp>
      <p:sp>
        <p:nvSpPr>
          <p:cNvPr id="6" name="Foliennummernplatzhalter 11"/>
          <p:cNvSpPr txBox="1">
            <a:spLocks/>
          </p:cNvSpPr>
          <p:nvPr userDrawn="1"/>
        </p:nvSpPr>
        <p:spPr>
          <a:xfrm>
            <a:off x="3587738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FC146-BA8F-45A7-B4C2-F2F439CF88E3}" type="slidenum">
              <a:rPr kumimoji="0" lang="de-CH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CH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itel 1"/>
          <p:cNvSpPr>
            <a:spLocks noGrp="1"/>
          </p:cNvSpPr>
          <p:nvPr>
            <p:ph type="ctrTitle" hasCustomPrompt="1"/>
          </p:nvPr>
        </p:nvSpPr>
        <p:spPr>
          <a:xfrm>
            <a:off x="308902" y="1020839"/>
            <a:ext cx="7772400" cy="1470025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Dies ist ein Haupttitel</a:t>
            </a:r>
            <a:endParaRPr lang="de-CH" dirty="0"/>
          </a:p>
        </p:txBody>
      </p:sp>
      <p:sp>
        <p:nvSpPr>
          <p:cNvPr id="9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308902" y="2605015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Dies ist ein Untertitel</a:t>
            </a:r>
            <a:endParaRPr lang="de-CH" dirty="0"/>
          </a:p>
        </p:txBody>
      </p:sp>
      <p:sp>
        <p:nvSpPr>
          <p:cNvPr id="10" name="Textplatzhalter 2"/>
          <p:cNvSpPr>
            <a:spLocks noGrp="1"/>
          </p:cNvSpPr>
          <p:nvPr>
            <p:ph type="body" idx="11" hasCustomPrompt="1"/>
          </p:nvPr>
        </p:nvSpPr>
        <p:spPr>
          <a:xfrm>
            <a:off x="308902" y="447722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 smtClean="0"/>
              <a:t>Dies ist Grundtext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4928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CB6303A-A73D-474E-8A02-64336BAEBC77}" type="datetime1">
              <a:rPr lang="de-CH" smtClean="0"/>
              <a:pPr/>
              <a:t>14.10.2014</a:t>
            </a:fld>
            <a:endParaRPr lang="de-CH" dirty="0"/>
          </a:p>
        </p:txBody>
      </p:sp>
      <p:sp>
        <p:nvSpPr>
          <p:cNvPr id="6" name="Foliennummernplatzhalter 11"/>
          <p:cNvSpPr txBox="1">
            <a:spLocks/>
          </p:cNvSpPr>
          <p:nvPr userDrawn="1"/>
        </p:nvSpPr>
        <p:spPr>
          <a:xfrm>
            <a:off x="3587738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FC146-BA8F-45A7-B4C2-F2F439CF88E3}" type="slidenum">
              <a:rPr kumimoji="0" lang="de-CH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CH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itel 1"/>
          <p:cNvSpPr>
            <a:spLocks noGrp="1"/>
          </p:cNvSpPr>
          <p:nvPr>
            <p:ph type="ctrTitle" hasCustomPrompt="1"/>
          </p:nvPr>
        </p:nvSpPr>
        <p:spPr>
          <a:xfrm>
            <a:off x="308902" y="1020839"/>
            <a:ext cx="7772400" cy="1470025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Dies ist ein Haupttitel</a:t>
            </a:r>
            <a:endParaRPr lang="de-CH" dirty="0"/>
          </a:p>
        </p:txBody>
      </p:sp>
      <p:sp>
        <p:nvSpPr>
          <p:cNvPr id="9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308902" y="2605015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Dies ist ein Untertitel</a:t>
            </a:r>
            <a:endParaRPr lang="de-CH" dirty="0"/>
          </a:p>
        </p:txBody>
      </p:sp>
      <p:sp>
        <p:nvSpPr>
          <p:cNvPr id="10" name="Textplatzhalter 2"/>
          <p:cNvSpPr>
            <a:spLocks noGrp="1"/>
          </p:cNvSpPr>
          <p:nvPr>
            <p:ph type="body" idx="11" hasCustomPrompt="1"/>
          </p:nvPr>
        </p:nvSpPr>
        <p:spPr>
          <a:xfrm>
            <a:off x="308902" y="447722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 smtClean="0"/>
              <a:t>Dies ist Grundtext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6EAFC10-E7D3-45B5-BCB2-9E74735AF5C3}" type="datetime1">
              <a:rPr lang="en-US" smtClean="0"/>
              <a:pPr/>
              <a:t>10/14/2014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C03F835-4450-49A0-B506-2A645668CCF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42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hn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CB6303A-A73D-474E-8A02-64336BAEBC77}" type="datetime1">
              <a:rPr lang="de-CH" smtClean="0"/>
              <a:pPr/>
              <a:t>14.10.2014</a:t>
            </a:fld>
            <a:endParaRPr lang="de-CH" dirty="0"/>
          </a:p>
        </p:txBody>
      </p:sp>
      <p:sp>
        <p:nvSpPr>
          <p:cNvPr id="6" name="Foliennummernplatzhalter 11"/>
          <p:cNvSpPr txBox="1">
            <a:spLocks/>
          </p:cNvSpPr>
          <p:nvPr userDrawn="1"/>
        </p:nvSpPr>
        <p:spPr>
          <a:xfrm>
            <a:off x="3587738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FC146-BA8F-45A7-B4C2-F2F439CF88E3}" type="slidenum">
              <a:rPr kumimoji="0" lang="de-CH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CH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Titel 1"/>
          <p:cNvSpPr>
            <a:spLocks noGrp="1"/>
          </p:cNvSpPr>
          <p:nvPr>
            <p:ph type="ctrTitle" hasCustomPrompt="1"/>
          </p:nvPr>
        </p:nvSpPr>
        <p:spPr>
          <a:xfrm>
            <a:off x="308902" y="632669"/>
            <a:ext cx="7772400" cy="1470025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Dies ist ein Haupttitel</a:t>
            </a:r>
            <a:endParaRPr lang="de-CH" dirty="0"/>
          </a:p>
        </p:txBody>
      </p:sp>
      <p:sp>
        <p:nvSpPr>
          <p:cNvPr id="5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308902" y="2216845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Dies ist ein Untertitel</a:t>
            </a:r>
            <a:endParaRPr lang="de-CH" dirty="0"/>
          </a:p>
        </p:txBody>
      </p:sp>
      <p:sp>
        <p:nvSpPr>
          <p:cNvPr id="9" name="Textplatzhalter 2"/>
          <p:cNvSpPr>
            <a:spLocks noGrp="1"/>
          </p:cNvSpPr>
          <p:nvPr>
            <p:ph type="body" idx="11" hasCustomPrompt="1"/>
          </p:nvPr>
        </p:nvSpPr>
        <p:spPr>
          <a:xfrm>
            <a:off x="308902" y="408905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 smtClean="0"/>
              <a:t>Dies ist Grundtext</a:t>
            </a:r>
          </a:p>
        </p:txBody>
      </p:sp>
    </p:spTree>
    <p:extLst>
      <p:ext uri="{BB962C8B-B14F-4D97-AF65-F5344CB8AC3E}">
        <p14:creationId xmlns:p14="http://schemas.microsoft.com/office/powerpoint/2010/main" val="241440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CB6303A-A73D-474E-8A02-64336BAEBC77}" type="datetime1">
              <a:rPr lang="de-CH" smtClean="0"/>
              <a:pPr/>
              <a:t>14.10.2014</a:t>
            </a:fld>
            <a:endParaRPr lang="de-CH" dirty="0"/>
          </a:p>
        </p:txBody>
      </p:sp>
      <p:sp>
        <p:nvSpPr>
          <p:cNvPr id="6" name="Foliennummernplatzhalter 11"/>
          <p:cNvSpPr txBox="1">
            <a:spLocks/>
          </p:cNvSpPr>
          <p:nvPr userDrawn="1"/>
        </p:nvSpPr>
        <p:spPr>
          <a:xfrm>
            <a:off x="3587738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CFC146-BA8F-45A7-B4C2-F2F439CF88E3}" type="slidenum">
              <a:rPr kumimoji="0" lang="de-CH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CH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itel 1"/>
          <p:cNvSpPr>
            <a:spLocks noGrp="1"/>
          </p:cNvSpPr>
          <p:nvPr>
            <p:ph type="ctrTitle" hasCustomPrompt="1"/>
          </p:nvPr>
        </p:nvSpPr>
        <p:spPr>
          <a:xfrm>
            <a:off x="308902" y="1020839"/>
            <a:ext cx="7772400" cy="1470025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Dies ist ein Haupttitel</a:t>
            </a:r>
            <a:endParaRPr lang="de-CH" dirty="0"/>
          </a:p>
        </p:txBody>
      </p:sp>
      <p:sp>
        <p:nvSpPr>
          <p:cNvPr id="9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308902" y="2605015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Dies ist ein Untertitel</a:t>
            </a:r>
            <a:endParaRPr lang="de-CH" dirty="0"/>
          </a:p>
        </p:txBody>
      </p:sp>
      <p:sp>
        <p:nvSpPr>
          <p:cNvPr id="10" name="Textplatzhalter 2"/>
          <p:cNvSpPr>
            <a:spLocks noGrp="1"/>
          </p:cNvSpPr>
          <p:nvPr>
            <p:ph type="body" idx="11" hasCustomPrompt="1"/>
          </p:nvPr>
        </p:nvSpPr>
        <p:spPr>
          <a:xfrm>
            <a:off x="308902" y="447722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 smtClean="0"/>
              <a:t>Dies ist Grundtext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6416" y="6641021"/>
            <a:ext cx="259664" cy="1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1368151" cy="92219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818" r:id="rId2"/>
    <p:sldLayoutId id="2147483820" r:id="rId3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/>
          <p:cNvSpPr txBox="1"/>
          <p:nvPr userDrawn="1"/>
        </p:nvSpPr>
        <p:spPr>
          <a:xfrm>
            <a:off x="0" y="6602258"/>
            <a:ext cx="9130594" cy="252000"/>
          </a:xfrm>
          <a:prstGeom prst="rect">
            <a:avLst/>
          </a:prstGeom>
          <a:solidFill>
            <a:srgbClr val="E05200"/>
          </a:solidFill>
        </p:spPr>
        <p:txBody>
          <a:bodyPr wrap="square" rtlCol="0">
            <a:spAutoFit/>
          </a:bodyPr>
          <a:lstStyle/>
          <a:p>
            <a:endParaRPr lang="de-CH" dirty="0"/>
          </a:p>
        </p:txBody>
      </p:sp>
      <p:sp>
        <p:nvSpPr>
          <p:cNvPr id="8" name="Datumsplatzhalter 8"/>
          <p:cNvSpPr>
            <a:spLocks noGrp="1"/>
          </p:cNvSpPr>
          <p:nvPr>
            <p:ph type="dt" sz="half" idx="2"/>
          </p:nvPr>
        </p:nvSpPr>
        <p:spPr>
          <a:xfrm>
            <a:off x="457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l">
              <a:defRPr sz="100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F06AAF4B-82F7-45ED-BA0A-850215D65C8E}" type="datetime1">
              <a:rPr lang="de-CH" smtClean="0"/>
              <a:pPr/>
              <a:t>14.10.2014</a:t>
            </a:fld>
            <a:endParaRPr lang="de-CH" dirty="0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416" y="6641021"/>
            <a:ext cx="259664" cy="1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Foliennummernplatzhalter 11"/>
          <p:cNvSpPr>
            <a:spLocks noGrp="1"/>
          </p:cNvSpPr>
          <p:nvPr>
            <p:ph type="sldNum" sz="quarter" idx="4"/>
          </p:nvPr>
        </p:nvSpPr>
        <p:spPr>
          <a:xfrm>
            <a:off x="3587738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D4CFC146-BA8F-45A7-B4C2-F2F439CF88E3}" type="slidenum">
              <a:rPr lang="de-CH" smtClean="0"/>
              <a:pPr/>
              <a:t>‹#›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173792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819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6303A-A73D-474E-8A02-64336BAEBC77}" type="datetime1">
              <a:rPr lang="de-CH" smtClean="0"/>
              <a:pPr/>
              <a:t>14.10.2014</a:t>
            </a:fld>
            <a:endParaRPr lang="de-CH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0" t="15690" r="7354" b="16153"/>
          <a:stretch/>
        </p:blipFill>
        <p:spPr bwMode="auto">
          <a:xfrm>
            <a:off x="-36512" y="1556792"/>
            <a:ext cx="9180512" cy="1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hteck 5"/>
          <p:cNvSpPr/>
          <p:nvPr/>
        </p:nvSpPr>
        <p:spPr>
          <a:xfrm>
            <a:off x="0" y="3376151"/>
            <a:ext cx="914400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Work Plan Update</a:t>
            </a:r>
          </a:p>
          <a:p>
            <a:pPr algn="ctr"/>
            <a:r>
              <a:rPr lang="en-GB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</a:t>
            </a:r>
            <a:r>
              <a:rPr lang="en-GB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unctioning Topic Advisory Group (</a:t>
            </a:r>
            <a:r>
              <a:rPr lang="en-GB" sz="3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fTAG</a:t>
            </a:r>
            <a:r>
              <a:rPr lang="en-GB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</a:p>
          <a:p>
            <a:pPr algn="ctr"/>
            <a:endParaRPr lang="en-GB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en-US" sz="2400" b="1" i="1" dirty="0" smtClean="0"/>
              <a:t>Co-Chairs: </a:t>
            </a:r>
            <a:r>
              <a:rPr lang="en-US" altLang="en-US" sz="2400" i="1" dirty="0"/>
              <a:t>Cille Kennedy </a:t>
            </a:r>
            <a:r>
              <a:rPr lang="en-US" altLang="en-US" sz="2400" i="1" dirty="0" smtClean="0"/>
              <a:t>and Gerold Stucki</a:t>
            </a:r>
          </a:p>
          <a:p>
            <a:pPr algn="ctr"/>
            <a:endParaRPr lang="en-GB" sz="32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49892"/>
            <a:ext cx="4536504" cy="1080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47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241425" y="20716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609600"/>
            <a:ext cx="8553450" cy="606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7596336" y="1412776"/>
            <a:ext cx="1223814" cy="5040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C108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82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340768"/>
            <a:ext cx="8219256" cy="52554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en-US" sz="2800" b="1" i="1" dirty="0"/>
              <a:t>Co-Chairs: </a:t>
            </a:r>
            <a:r>
              <a:rPr lang="en-US" altLang="en-US" sz="2800" i="1" dirty="0"/>
              <a:t>Cille Kennedy and Gerold Stucki</a:t>
            </a:r>
          </a:p>
          <a:p>
            <a:pPr marL="0" indent="0" algn="ctr">
              <a:buNone/>
            </a:pPr>
            <a:r>
              <a:rPr lang="en-US" altLang="en-US" sz="2800" b="1" i="1" dirty="0" err="1"/>
              <a:t>fTAG</a:t>
            </a:r>
            <a:r>
              <a:rPr lang="en-US" altLang="en-US" sz="2800" b="1" i="1" dirty="0"/>
              <a:t> Members: </a:t>
            </a:r>
            <a:r>
              <a:rPr lang="en-GB" altLang="en-US" sz="2800" i="1" dirty="0"/>
              <a:t>Solvejg Bang, </a:t>
            </a:r>
            <a:r>
              <a:rPr lang="en-US" altLang="en-US" sz="2800" i="1" dirty="0"/>
              <a:t>Francesco Gongolo, Haejung </a:t>
            </a:r>
            <a:r>
              <a:rPr lang="en-US" altLang="en-US" sz="2800" i="1" dirty="0" smtClean="0"/>
              <a:t>Lee, John </a:t>
            </a:r>
            <a:r>
              <a:rPr lang="en-US" altLang="en-US" sz="2800" i="1" dirty="0"/>
              <a:t>Melvin, Jane </a:t>
            </a:r>
            <a:r>
              <a:rPr lang="en-US" altLang="en-US" sz="2800" i="1" dirty="0" smtClean="0"/>
              <a:t>Millar,</a:t>
            </a:r>
          </a:p>
          <a:p>
            <a:pPr marL="0" indent="0" algn="ctr">
              <a:buNone/>
            </a:pPr>
            <a:r>
              <a:rPr lang="en-US" altLang="en-US" sz="2800" i="1" dirty="0" smtClean="0"/>
              <a:t>Marcelo </a:t>
            </a:r>
            <a:r>
              <a:rPr lang="en-US" altLang="en-US" sz="2800" i="1" dirty="0"/>
              <a:t>Riberto and Catherine Sykes</a:t>
            </a:r>
            <a:br>
              <a:rPr lang="en-US" altLang="en-US" sz="2800" i="1" dirty="0"/>
            </a:br>
            <a:r>
              <a:rPr lang="en-US" altLang="en-US" sz="2800" b="1" i="1" dirty="0"/>
              <a:t>Managing Editor: </a:t>
            </a:r>
            <a:r>
              <a:rPr lang="en-US" altLang="en-US" sz="2800" i="1" dirty="0"/>
              <a:t>Melissa </a:t>
            </a:r>
            <a:r>
              <a:rPr lang="en-US" altLang="en-US" sz="2800" i="1" dirty="0" smtClean="0"/>
              <a:t>Selb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0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Wingdings 3"/>
              <a:buChar char="a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to support WHO in linking and improving the alignment between ICD and ICF within the context of the ICD-11 revision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19672" y="399802"/>
            <a:ext cx="7272808" cy="868958"/>
          </a:xfrm>
        </p:spPr>
        <p:txBody>
          <a:bodyPr>
            <a:noAutofit/>
          </a:bodyPr>
          <a:lstStyle/>
          <a:p>
            <a:r>
              <a:rPr lang="de-CH" sz="2800" b="1" dirty="0" smtClean="0">
                <a:solidFill>
                  <a:srgbClr val="008FD4"/>
                </a:solidFill>
              </a:rPr>
              <a:t>Who and </a:t>
            </a:r>
            <a:r>
              <a:rPr lang="de-CH" sz="2800" b="1" dirty="0" err="1" smtClean="0">
                <a:solidFill>
                  <a:srgbClr val="008FD4"/>
                </a:solidFill>
              </a:rPr>
              <a:t>what</a:t>
            </a:r>
            <a:r>
              <a:rPr lang="de-CH" sz="2800" b="1" dirty="0" smtClean="0">
                <a:solidFill>
                  <a:srgbClr val="008FD4"/>
                </a:solidFill>
              </a:rPr>
              <a:t> </a:t>
            </a:r>
            <a:r>
              <a:rPr lang="de-CH" sz="2800" b="1" dirty="0" err="1" smtClean="0">
                <a:solidFill>
                  <a:srgbClr val="008FD4"/>
                </a:solidFill>
              </a:rPr>
              <a:t>is</a:t>
            </a:r>
            <a:r>
              <a:rPr lang="de-CH" sz="2800" b="1" dirty="0" smtClean="0">
                <a:solidFill>
                  <a:srgbClr val="008FD4"/>
                </a:solidFill>
              </a:rPr>
              <a:t> </a:t>
            </a:r>
            <a:r>
              <a:rPr lang="en-US" sz="2800" b="1" dirty="0">
                <a:solidFill>
                  <a:srgbClr val="008FD4"/>
                </a:solidFill>
              </a:rPr>
              <a:t>functioning Topic </a:t>
            </a:r>
            <a:r>
              <a:rPr lang="en-US" sz="2800" b="1" dirty="0" smtClean="0">
                <a:solidFill>
                  <a:srgbClr val="008FD4"/>
                </a:solidFill>
              </a:rPr>
              <a:t>Advisory</a:t>
            </a:r>
            <a:br>
              <a:rPr lang="en-US" sz="2800" b="1" dirty="0" smtClean="0">
                <a:solidFill>
                  <a:srgbClr val="008FD4"/>
                </a:solidFill>
              </a:rPr>
            </a:br>
            <a:r>
              <a:rPr lang="en-US" sz="2800" b="1" dirty="0" smtClean="0">
                <a:solidFill>
                  <a:srgbClr val="008FD4"/>
                </a:solidFill>
              </a:rPr>
              <a:t>Group </a:t>
            </a:r>
            <a:r>
              <a:rPr lang="en-US" sz="2800" b="1" dirty="0">
                <a:solidFill>
                  <a:srgbClr val="008FD4"/>
                </a:solidFill>
              </a:rPr>
              <a:t>(</a:t>
            </a:r>
            <a:r>
              <a:rPr lang="en-US" sz="2800" b="1" dirty="0" err="1">
                <a:solidFill>
                  <a:srgbClr val="008FD4"/>
                </a:solidFill>
              </a:rPr>
              <a:t>fTAG</a:t>
            </a:r>
            <a:r>
              <a:rPr lang="en-US" sz="2800" b="1" dirty="0" smtClean="0">
                <a:solidFill>
                  <a:srgbClr val="008FD4"/>
                </a:solidFill>
              </a:rPr>
              <a:t>)</a:t>
            </a:r>
            <a:r>
              <a:rPr lang="de-CH" sz="2800" b="1" dirty="0" smtClean="0">
                <a:solidFill>
                  <a:srgbClr val="008FD4"/>
                </a:solidFill>
              </a:rPr>
              <a:t>?</a:t>
            </a:r>
            <a:endParaRPr lang="de-CH" sz="2800" b="1" dirty="0">
              <a:solidFill>
                <a:srgbClr val="008F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49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399802"/>
            <a:ext cx="7272808" cy="868958"/>
          </a:xfrm>
        </p:spPr>
        <p:txBody>
          <a:bodyPr>
            <a:noAutofit/>
          </a:bodyPr>
          <a:lstStyle/>
          <a:p>
            <a:r>
              <a:rPr lang="de-CH" sz="2800" b="1" dirty="0" smtClean="0">
                <a:solidFill>
                  <a:srgbClr val="008FD4"/>
                </a:solidFill>
              </a:rPr>
              <a:t>Key </a:t>
            </a:r>
            <a:r>
              <a:rPr lang="de-CH" sz="2800" b="1" dirty="0" err="1" smtClean="0">
                <a:solidFill>
                  <a:srgbClr val="008FD4"/>
                </a:solidFill>
              </a:rPr>
              <a:t>Achievements</a:t>
            </a:r>
            <a:r>
              <a:rPr lang="de-CH" sz="2800" b="1" dirty="0" smtClean="0">
                <a:solidFill>
                  <a:srgbClr val="008FD4"/>
                </a:solidFill>
              </a:rPr>
              <a:t> </a:t>
            </a:r>
            <a:r>
              <a:rPr lang="de-CH" sz="2800" b="1" dirty="0" err="1" smtClean="0">
                <a:solidFill>
                  <a:srgbClr val="008FD4"/>
                </a:solidFill>
              </a:rPr>
              <a:t>since</a:t>
            </a:r>
            <a:r>
              <a:rPr lang="de-CH" sz="2800" b="1" dirty="0" smtClean="0">
                <a:solidFill>
                  <a:srgbClr val="008FD4"/>
                </a:solidFill>
              </a:rPr>
              <a:t> Beijing 2013</a:t>
            </a:r>
            <a:endParaRPr lang="de-CH" sz="2800" b="1" dirty="0">
              <a:solidFill>
                <a:srgbClr val="008FD4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03554" y="1406381"/>
            <a:ext cx="550860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FPs </a:t>
            </a:r>
            <a:r>
              <a:rPr lang="en-US" sz="2400" dirty="0"/>
              <a:t>for 101 health conditions </a:t>
            </a:r>
            <a:r>
              <a:rPr lang="en-US" sz="2400" dirty="0" smtClean="0"/>
              <a:t>entered </a:t>
            </a:r>
            <a:r>
              <a:rPr lang="en-US" sz="2400" dirty="0"/>
              <a:t>into </a:t>
            </a:r>
            <a:r>
              <a:rPr lang="en-US" sz="2400" dirty="0" err="1" smtClean="0"/>
              <a:t>iCAT</a:t>
            </a:r>
            <a:r>
              <a:rPr lang="en-US" sz="2400" dirty="0" smtClean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S</a:t>
            </a:r>
            <a:r>
              <a:rPr lang="en-US" sz="2400" dirty="0" smtClean="0"/>
              <a:t>ince </a:t>
            </a:r>
            <a:r>
              <a:rPr lang="en-US" sz="2400" dirty="0"/>
              <a:t>March 2014 </a:t>
            </a:r>
            <a:r>
              <a:rPr lang="en-US" sz="2400" dirty="0" smtClean="0"/>
              <a:t>FPs visible </a:t>
            </a:r>
            <a:r>
              <a:rPr lang="en-US" sz="2400" dirty="0"/>
              <a:t>in the </a:t>
            </a:r>
            <a:r>
              <a:rPr lang="en-US" sz="2400" dirty="0" smtClean="0"/>
              <a:t>ICD-11 </a:t>
            </a:r>
            <a:r>
              <a:rPr lang="en-US" sz="2400" dirty="0" smtClean="0"/>
              <a:t>beta-browser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smtClean="0"/>
              <a:t>Poster </a:t>
            </a:r>
            <a:r>
              <a:rPr lang="en-US" sz="2400" b="1" dirty="0" smtClean="0"/>
              <a:t>C502 “A first step toward ICD-ICF joint use”</a:t>
            </a:r>
            <a:endParaRPr lang="en-US" sz="24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225412"/>
            <a:ext cx="2654214" cy="5457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651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5522" y="1406381"/>
            <a:ext cx="8820974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Possible mirror coding </a:t>
            </a:r>
            <a:r>
              <a:rPr lang="en-US" sz="2400" dirty="0" smtClean="0"/>
              <a:t>has </a:t>
            </a:r>
            <a:r>
              <a:rPr lang="en-US" sz="2400" dirty="0"/>
              <a:t>been </a:t>
            </a:r>
            <a:r>
              <a:rPr lang="en-US" sz="2400" dirty="0" smtClean="0"/>
              <a:t>examined </a:t>
            </a:r>
            <a:r>
              <a:rPr lang="en-US" sz="2400" dirty="0"/>
              <a:t>for:</a:t>
            </a:r>
          </a:p>
          <a:p>
            <a:pPr marL="542925" lvl="1" indent="-277813">
              <a:buFont typeface="Wingdings" panose="05000000000000000000" pitchFamily="2" charset="2"/>
              <a:buChar char="v"/>
            </a:pPr>
            <a:r>
              <a:rPr lang="en-US" dirty="0"/>
              <a:t>Deafness</a:t>
            </a:r>
          </a:p>
          <a:p>
            <a:pPr marL="542925" lvl="1" indent="-277813">
              <a:buFont typeface="Wingdings" panose="05000000000000000000" pitchFamily="2" charset="2"/>
              <a:buChar char="v"/>
            </a:pPr>
            <a:r>
              <a:rPr lang="en-US" dirty="0" smtClean="0"/>
              <a:t>Disorders </a:t>
            </a:r>
            <a:r>
              <a:rPr lang="en-US" dirty="0"/>
              <a:t>of vision and visual functioning </a:t>
            </a:r>
          </a:p>
          <a:p>
            <a:pPr marL="542925" lvl="1" indent="-277813">
              <a:buFont typeface="Wingdings" panose="05000000000000000000" pitchFamily="2" charset="2"/>
              <a:buChar char="v"/>
            </a:pPr>
            <a:r>
              <a:rPr lang="en-US" dirty="0" smtClean="0"/>
              <a:t>Disorders </a:t>
            </a:r>
            <a:r>
              <a:rPr lang="en-US" dirty="0"/>
              <a:t>of intellectual </a:t>
            </a:r>
            <a:r>
              <a:rPr lang="en-US" dirty="0" smtClean="0"/>
              <a:t>development</a:t>
            </a:r>
            <a:endParaRPr lang="en-US" dirty="0"/>
          </a:p>
          <a:p>
            <a:pPr marL="542925" lvl="1" indent="-277813">
              <a:buFont typeface="Wingdings" panose="05000000000000000000" pitchFamily="2" charset="2"/>
              <a:buChar char="v"/>
            </a:pPr>
            <a:r>
              <a:rPr lang="en-US" dirty="0"/>
              <a:t>Developmental learning disorders</a:t>
            </a:r>
          </a:p>
          <a:p>
            <a:pPr marL="542925" lvl="1" indent="-277813">
              <a:buFont typeface="Wingdings" panose="05000000000000000000" pitchFamily="2" charset="2"/>
              <a:buChar char="v"/>
            </a:pPr>
            <a:r>
              <a:rPr lang="en-US" dirty="0"/>
              <a:t>Tetraplegia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Two </a:t>
            </a:r>
            <a:r>
              <a:rPr lang="en-US" sz="2400" dirty="0" err="1"/>
              <a:t>fTAG</a:t>
            </a:r>
            <a:r>
              <a:rPr lang="en-US" sz="2400" dirty="0"/>
              <a:t> members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independently</a:t>
            </a: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Comparison of</a:t>
            </a:r>
            <a:br>
              <a:rPr lang="en-GB" sz="2400" dirty="0" smtClean="0"/>
            </a:br>
            <a:r>
              <a:rPr lang="en-GB" sz="2400" dirty="0" smtClean="0"/>
              <a:t>respective results </a:t>
            </a:r>
            <a:r>
              <a:rPr lang="en-GB" sz="2400" dirty="0" smtClean="0">
                <a:sym typeface="Wingdings"/>
              </a:rPr>
              <a:t/>
            </a:r>
            <a:br>
              <a:rPr lang="en-GB" sz="2400" dirty="0" smtClean="0">
                <a:sym typeface="Wingdings"/>
              </a:rPr>
            </a:br>
            <a:r>
              <a:rPr lang="en-GB" sz="2400" dirty="0" smtClean="0">
                <a:sym typeface="Wingdings"/>
              </a:rPr>
              <a:t></a:t>
            </a:r>
            <a:r>
              <a:rPr lang="en-GB" sz="2400" dirty="0" smtClean="0"/>
              <a:t>consensus </a:t>
            </a:r>
            <a:r>
              <a:rPr lang="en-GB" sz="2400" dirty="0"/>
              <a:t>on whether </a:t>
            </a: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 smtClean="0"/>
              <a:t>mirror </a:t>
            </a:r>
            <a:r>
              <a:rPr lang="en-GB" sz="2400" dirty="0"/>
              <a:t>coding </a:t>
            </a:r>
            <a:r>
              <a:rPr lang="en-GB" sz="2400" dirty="0" smtClean="0"/>
              <a:t>exists</a:t>
            </a:r>
          </a:p>
          <a:p>
            <a:endParaRPr lang="en-GB" sz="2800" dirty="0">
              <a:solidFill>
                <a:srgbClr val="C00000"/>
              </a:solidFill>
            </a:endParaRPr>
          </a:p>
          <a:p>
            <a:r>
              <a:rPr lang="en-GB" sz="2400" dirty="0" smtClean="0">
                <a:solidFill>
                  <a:srgbClr val="C00000"/>
                </a:solidFill>
              </a:rPr>
              <a:t>CHALLENGE </a:t>
            </a:r>
            <a:r>
              <a:rPr lang="en-GB" sz="2400" dirty="0" smtClean="0"/>
              <a:t>ever-changing linearization/descriptions in beta-browser</a:t>
            </a:r>
            <a:endParaRPr lang="en-GB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924944"/>
            <a:ext cx="4121337" cy="27166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619672" y="399802"/>
            <a:ext cx="7272808" cy="86895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CH" sz="2800" b="1" smtClean="0">
                <a:solidFill>
                  <a:srgbClr val="008FD4"/>
                </a:solidFill>
              </a:rPr>
              <a:t>Key Achievements since Beijing 2013</a:t>
            </a:r>
            <a:endParaRPr lang="de-CH" sz="2800" b="1" dirty="0">
              <a:solidFill>
                <a:srgbClr val="008F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58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31640" y="2494017"/>
            <a:ext cx="45702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Paper to promote ICD-ICF Joint Use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Examples </a:t>
            </a:r>
            <a:r>
              <a:rPr lang="en-US" sz="2400" dirty="0"/>
              <a:t>of non-US application of the ICF </a:t>
            </a:r>
            <a:r>
              <a:rPr lang="en-US" sz="2400" dirty="0" smtClean="0"/>
              <a:t>integrated </a:t>
            </a:r>
          </a:p>
          <a:p>
            <a:endParaRPr lang="en-US" sz="2400" dirty="0"/>
          </a:p>
        </p:txBody>
      </p:sp>
      <p:grpSp>
        <p:nvGrpSpPr>
          <p:cNvPr id="10" name="Group 9"/>
          <p:cNvGrpSpPr/>
          <p:nvPr/>
        </p:nvGrpSpPr>
        <p:grpSpPr>
          <a:xfrm>
            <a:off x="6316726" y="2159360"/>
            <a:ext cx="1608557" cy="2088232"/>
            <a:chOff x="6444207" y="2021575"/>
            <a:chExt cx="2311619" cy="2838504"/>
          </a:xfrm>
        </p:grpSpPr>
        <p:grpSp>
          <p:nvGrpSpPr>
            <p:cNvPr id="5" name="Group 26"/>
            <p:cNvGrpSpPr>
              <a:grpSpLocks/>
            </p:cNvGrpSpPr>
            <p:nvPr/>
          </p:nvGrpSpPr>
          <p:grpSpPr bwMode="auto">
            <a:xfrm>
              <a:off x="6444207" y="2021575"/>
              <a:ext cx="1423629" cy="1939412"/>
              <a:chOff x="5843917" y="1857118"/>
              <a:chExt cx="2046288" cy="3121025"/>
            </a:xfrm>
          </p:grpSpPr>
          <p:pic>
            <p:nvPicPr>
              <p:cNvPr id="6" name="Picture 8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43917" y="1857118"/>
                <a:ext cx="2046288" cy="31210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" name="Picture 9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37936" y="3861048"/>
                <a:ext cx="531515" cy="7532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5"/>
            <a:srcRect t="5347" b="3333"/>
            <a:stretch>
              <a:fillRect/>
            </a:stretch>
          </p:blipFill>
          <p:spPr bwMode="auto">
            <a:xfrm>
              <a:off x="7380311" y="2987871"/>
              <a:ext cx="1375515" cy="1872208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19672" y="399802"/>
            <a:ext cx="7272808" cy="868958"/>
          </a:xfrm>
        </p:spPr>
        <p:txBody>
          <a:bodyPr>
            <a:noAutofit/>
          </a:bodyPr>
          <a:lstStyle/>
          <a:p>
            <a:r>
              <a:rPr lang="de-CH" sz="2800" b="1" dirty="0" smtClean="0">
                <a:solidFill>
                  <a:srgbClr val="008FD4"/>
                </a:solidFill>
              </a:rPr>
              <a:t>Key </a:t>
            </a:r>
            <a:r>
              <a:rPr lang="de-CH" sz="2800" b="1" dirty="0" err="1" smtClean="0">
                <a:solidFill>
                  <a:srgbClr val="008FD4"/>
                </a:solidFill>
              </a:rPr>
              <a:t>Achievements</a:t>
            </a:r>
            <a:r>
              <a:rPr lang="de-CH" sz="2800" b="1" dirty="0" smtClean="0">
                <a:solidFill>
                  <a:srgbClr val="008FD4"/>
                </a:solidFill>
              </a:rPr>
              <a:t> </a:t>
            </a:r>
            <a:r>
              <a:rPr lang="de-CH" sz="2800" b="1" dirty="0" err="1" smtClean="0">
                <a:solidFill>
                  <a:srgbClr val="008FD4"/>
                </a:solidFill>
              </a:rPr>
              <a:t>since</a:t>
            </a:r>
            <a:r>
              <a:rPr lang="de-CH" sz="2800" b="1" dirty="0" smtClean="0">
                <a:solidFill>
                  <a:srgbClr val="008FD4"/>
                </a:solidFill>
              </a:rPr>
              <a:t> Beijing 2013</a:t>
            </a:r>
            <a:endParaRPr lang="de-CH" sz="2800" b="1" dirty="0">
              <a:solidFill>
                <a:srgbClr val="008F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98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399802"/>
            <a:ext cx="7128792" cy="868958"/>
          </a:xfrm>
        </p:spPr>
        <p:txBody>
          <a:bodyPr>
            <a:noAutofit/>
          </a:bodyPr>
          <a:lstStyle/>
          <a:p>
            <a:r>
              <a:rPr lang="de-CH" sz="2800" b="1" dirty="0">
                <a:solidFill>
                  <a:srgbClr val="008FD4"/>
                </a:solidFill>
              </a:rPr>
              <a:t>Task </a:t>
            </a:r>
            <a:r>
              <a:rPr lang="de-CH" sz="2800" b="1" dirty="0" smtClean="0">
                <a:solidFill>
                  <a:srgbClr val="008FD4"/>
                </a:solidFill>
              </a:rPr>
              <a:t>4: </a:t>
            </a:r>
            <a:r>
              <a:rPr lang="en-US" sz="2800" b="1" dirty="0">
                <a:solidFill>
                  <a:srgbClr val="008FD4"/>
                </a:solidFill>
              </a:rPr>
              <a:t>Suggest </a:t>
            </a:r>
            <a:r>
              <a:rPr lang="en-GB" sz="2800" b="1" dirty="0">
                <a:solidFill>
                  <a:srgbClr val="008FD4"/>
                </a:solidFill>
              </a:rPr>
              <a:t>revision of former Z-codes, </a:t>
            </a:r>
            <a:br>
              <a:rPr lang="en-GB" sz="2800" b="1" dirty="0">
                <a:solidFill>
                  <a:srgbClr val="008FD4"/>
                </a:solidFill>
              </a:rPr>
            </a:br>
            <a:r>
              <a:rPr lang="en-GB" sz="2800" b="1" dirty="0">
                <a:solidFill>
                  <a:srgbClr val="008FD4"/>
                </a:solidFill>
              </a:rPr>
              <a:t>	  now chapter 24</a:t>
            </a:r>
            <a:endParaRPr lang="de-CH" sz="2800" b="1" dirty="0">
              <a:solidFill>
                <a:srgbClr val="008FD4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43608" y="1484784"/>
            <a:ext cx="853294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2013 </a:t>
            </a:r>
            <a:r>
              <a:rPr lang="en-GB" sz="2400" dirty="0"/>
              <a:t>Beijing </a:t>
            </a:r>
            <a:r>
              <a:rPr lang="en-GB" sz="2400" dirty="0" smtClean="0"/>
              <a:t>meeting, Z-codes </a:t>
            </a:r>
            <a:r>
              <a:rPr lang="en-GB" sz="2400" dirty="0"/>
              <a:t>working group presented possible re-assignment of former Z-codes to either contextual factors, ICHI-related categories or ICD-11 </a:t>
            </a:r>
            <a:r>
              <a:rPr lang="en-GB" sz="2400" dirty="0" smtClean="0"/>
              <a:t>post-coordination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Codes not </a:t>
            </a:r>
            <a:r>
              <a:rPr lang="en-GB" sz="2400" dirty="0"/>
              <a:t>re-assigned was </a:t>
            </a: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 smtClean="0"/>
              <a:t>reviewed </a:t>
            </a:r>
            <a:r>
              <a:rPr lang="en-GB" sz="2400" dirty="0"/>
              <a:t>by the meeting </a:t>
            </a: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 smtClean="0"/>
              <a:t>participants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Based on feedback </a:t>
            </a:r>
            <a:r>
              <a:rPr lang="en-US" sz="2400" dirty="0"/>
              <a:t>from </a:t>
            </a:r>
            <a:r>
              <a:rPr lang="en-US" sz="2400" dirty="0" smtClean="0"/>
              <a:t>Beijing, </a:t>
            </a:r>
            <a:br>
              <a:rPr lang="en-US" sz="2400" dirty="0" smtClean="0"/>
            </a:br>
            <a:r>
              <a:rPr lang="en-US" sz="2400" dirty="0" smtClean="0"/>
              <a:t>ICPC-2 </a:t>
            </a:r>
            <a:r>
              <a:rPr lang="en-US" sz="2400" dirty="0"/>
              <a:t>and </a:t>
            </a:r>
            <a:r>
              <a:rPr lang="en-US" sz="2400" dirty="0" smtClean="0"/>
              <a:t>WHO-internal </a:t>
            </a:r>
            <a:br>
              <a:rPr lang="en-US" sz="2400" dirty="0" smtClean="0"/>
            </a:br>
            <a:r>
              <a:rPr lang="en-US" sz="2400" dirty="0" smtClean="0"/>
              <a:t>discussions </a:t>
            </a:r>
            <a:br>
              <a:rPr lang="en-US" sz="2400" dirty="0" smtClean="0"/>
            </a:br>
            <a:r>
              <a:rPr lang="en-US" sz="2400" dirty="0" smtClean="0">
                <a:sym typeface="Wingdings"/>
              </a:rPr>
              <a:t> </a:t>
            </a:r>
            <a:r>
              <a:rPr lang="en-US" sz="2400" dirty="0" smtClean="0"/>
              <a:t>reorganization </a:t>
            </a:r>
            <a:br>
              <a:rPr lang="en-US" sz="2400" dirty="0" smtClean="0"/>
            </a:br>
            <a:r>
              <a:rPr lang="en-US" sz="2400" dirty="0" smtClean="0"/>
              <a:t>of chapter 24 structure </a:t>
            </a:r>
            <a:br>
              <a:rPr lang="en-US" sz="2400" dirty="0" smtClean="0"/>
            </a:br>
            <a:r>
              <a:rPr lang="en-US" sz="2400" dirty="0" smtClean="0"/>
              <a:t>and codes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924944"/>
            <a:ext cx="3651625" cy="3598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982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9892"/>
            <a:ext cx="4536504" cy="1080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0" t="15690" r="6330" b="16153"/>
          <a:stretch/>
        </p:blipFill>
        <p:spPr bwMode="auto">
          <a:xfrm>
            <a:off x="85786" y="3573016"/>
            <a:ext cx="8972427" cy="157031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hteck 10"/>
          <p:cNvSpPr/>
          <p:nvPr/>
        </p:nvSpPr>
        <p:spPr>
          <a:xfrm>
            <a:off x="0" y="2420888"/>
            <a:ext cx="9144000" cy="837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CH" sz="36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Thank</a:t>
            </a:r>
            <a:r>
              <a:rPr lang="de-CH" sz="36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CH" sz="36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you</a:t>
            </a:r>
            <a:r>
              <a:rPr lang="de-CH" sz="36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CH" sz="36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for</a:t>
            </a:r>
            <a:r>
              <a:rPr lang="de-CH" sz="36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CH" sz="36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your</a:t>
            </a:r>
            <a:r>
              <a:rPr lang="de-CH" sz="36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CH" sz="36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attention</a:t>
            </a:r>
            <a:r>
              <a:rPr lang="de-CH" sz="36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!</a:t>
            </a:r>
            <a:endParaRPr lang="en-US" sz="36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761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it Logo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hne Logo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541</Words>
  <Application>Microsoft Office PowerPoint</Application>
  <PresentationFormat>On-screen Show (4:3)</PresentationFormat>
  <Paragraphs>60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Mit Logo</vt:lpstr>
      <vt:lpstr>Ohne Logo</vt:lpstr>
      <vt:lpstr>PowerPoint Presentation</vt:lpstr>
      <vt:lpstr>PowerPoint Presentation</vt:lpstr>
      <vt:lpstr>Who and what is functioning Topic Advisory Group (fTAG)?</vt:lpstr>
      <vt:lpstr>Key Achievements since Beijing 2013</vt:lpstr>
      <vt:lpstr>PowerPoint Presentation</vt:lpstr>
      <vt:lpstr>Key Achievements since Beijing 2013</vt:lpstr>
      <vt:lpstr>Task 4: Suggest revision of former Z-codes,     now chapter 24</vt:lpstr>
      <vt:lpstr>PowerPoint Presentation</vt:lpstr>
    </vt:vector>
  </TitlesOfParts>
  <Company>Schweizer Paraplegiker-Gruppe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bucher_g</dc:creator>
  <cp:lastModifiedBy>selb_m</cp:lastModifiedBy>
  <cp:revision>509</cp:revision>
  <cp:lastPrinted>2013-05-02T08:36:41Z</cp:lastPrinted>
  <dcterms:created xsi:type="dcterms:W3CDTF">2012-10-25T09:59:49Z</dcterms:created>
  <dcterms:modified xsi:type="dcterms:W3CDTF">2014-10-14T21:46:42Z</dcterms:modified>
</cp:coreProperties>
</file>