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9" r:id="rId2"/>
    <p:sldId id="283" r:id="rId3"/>
    <p:sldId id="284" r:id="rId4"/>
    <p:sldId id="293" r:id="rId5"/>
    <p:sldId id="294" r:id="rId6"/>
    <p:sldId id="295" r:id="rId7"/>
    <p:sldId id="296" r:id="rId8"/>
    <p:sldId id="291" r:id="rId9"/>
    <p:sldId id="287" r:id="rId10"/>
    <p:sldId id="268" r:id="rId11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9966"/>
    <a:srgbClr val="FF9999"/>
    <a:srgbClr val="FF9900"/>
    <a:srgbClr val="006600"/>
    <a:srgbClr val="12235B"/>
    <a:srgbClr val="171738"/>
    <a:srgbClr val="6FB3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15" autoAdjust="0"/>
    <p:restoredTop sz="42618" autoAdjust="0"/>
  </p:normalViewPr>
  <p:slideViewPr>
    <p:cSldViewPr>
      <p:cViewPr>
        <p:scale>
          <a:sx n="90" d="100"/>
          <a:sy n="90" d="100"/>
        </p:scale>
        <p:origin x="408" y="-18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84249C9-5329-43DD-80E5-335229C91F0A}" type="datetime1">
              <a:rPr lang="it-IT"/>
              <a:pPr>
                <a:defRPr/>
              </a:pPr>
              <a:t>07/10/2014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6737952A-0DDE-4AFD-B8BC-D1D1D3B69D1F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2286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ＭＳ Ｐゴシック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ＭＳ Ｐゴシック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a typeface="ＭＳ Ｐゴシック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ＭＳ Ｐゴシック" charset="-128"/>
              </a:defRPr>
            </a:lvl1pPr>
          </a:lstStyle>
          <a:p>
            <a:pPr>
              <a:defRPr/>
            </a:pPr>
            <a:fld id="{A75C1B47-2D2E-4757-AED3-AB80399A4ED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36658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28"/>
          <p:cNvSpPr>
            <a:spLocks noChangeArrowheads="1"/>
          </p:cNvSpPr>
          <p:nvPr userDrawn="1"/>
        </p:nvSpPr>
        <p:spPr bwMode="auto">
          <a:xfrm>
            <a:off x="0" y="6381750"/>
            <a:ext cx="9144000" cy="4762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6FB34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5" name="Rettangolo 30"/>
          <p:cNvSpPr>
            <a:spLocks noChangeArrowheads="1"/>
          </p:cNvSpPr>
          <p:nvPr userDrawn="1"/>
        </p:nvSpPr>
        <p:spPr bwMode="auto">
          <a:xfrm rot="10800000">
            <a:off x="0" y="0"/>
            <a:ext cx="9144000" cy="762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6FB34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grpSp>
        <p:nvGrpSpPr>
          <p:cNvPr id="6" name="Group 38"/>
          <p:cNvGrpSpPr>
            <a:grpSpLocks/>
          </p:cNvGrpSpPr>
          <p:nvPr userDrawn="1"/>
        </p:nvGrpSpPr>
        <p:grpSpPr bwMode="auto">
          <a:xfrm>
            <a:off x="0" y="2005013"/>
            <a:ext cx="247650" cy="2908300"/>
            <a:chOff x="0" y="1263"/>
            <a:chExt cx="156" cy="1832"/>
          </a:xfrm>
        </p:grpSpPr>
        <p:sp>
          <p:nvSpPr>
            <p:cNvPr id="7" name="Rectangle 11"/>
            <p:cNvSpPr>
              <a:spLocks noChangeArrowheads="1"/>
            </p:cNvSpPr>
            <p:nvPr userDrawn="1"/>
          </p:nvSpPr>
          <p:spPr bwMode="auto">
            <a:xfrm>
              <a:off x="0" y="2215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8" name="Rectangle 12"/>
            <p:cNvSpPr>
              <a:spLocks noChangeArrowheads="1"/>
            </p:cNvSpPr>
            <p:nvPr userDrawn="1"/>
          </p:nvSpPr>
          <p:spPr bwMode="auto">
            <a:xfrm>
              <a:off x="0" y="2351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9" name="Rectangle 13"/>
            <p:cNvSpPr>
              <a:spLocks noChangeArrowheads="1"/>
            </p:cNvSpPr>
            <p:nvPr userDrawn="1"/>
          </p:nvSpPr>
          <p:spPr bwMode="auto">
            <a:xfrm>
              <a:off x="0" y="2488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" name="Rectangle 14"/>
            <p:cNvSpPr>
              <a:spLocks noChangeArrowheads="1"/>
            </p:cNvSpPr>
            <p:nvPr userDrawn="1"/>
          </p:nvSpPr>
          <p:spPr bwMode="auto">
            <a:xfrm>
              <a:off x="0" y="2624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1" name="Rectangle 15"/>
            <p:cNvSpPr>
              <a:spLocks noChangeArrowheads="1"/>
            </p:cNvSpPr>
            <p:nvPr userDrawn="1"/>
          </p:nvSpPr>
          <p:spPr bwMode="auto">
            <a:xfrm>
              <a:off x="0" y="1671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2" name="Rectangle 16"/>
            <p:cNvSpPr>
              <a:spLocks noChangeArrowheads="1"/>
            </p:cNvSpPr>
            <p:nvPr userDrawn="1"/>
          </p:nvSpPr>
          <p:spPr bwMode="auto">
            <a:xfrm>
              <a:off x="0" y="1807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3" name="Rectangle 17"/>
            <p:cNvSpPr>
              <a:spLocks noChangeArrowheads="1"/>
            </p:cNvSpPr>
            <p:nvPr userDrawn="1"/>
          </p:nvSpPr>
          <p:spPr bwMode="auto">
            <a:xfrm>
              <a:off x="0" y="1944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4" name="Rectangle 18"/>
            <p:cNvSpPr>
              <a:spLocks noChangeArrowheads="1"/>
            </p:cNvSpPr>
            <p:nvPr userDrawn="1"/>
          </p:nvSpPr>
          <p:spPr bwMode="auto">
            <a:xfrm>
              <a:off x="0" y="2080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5" name="Rectangle 20"/>
            <p:cNvSpPr>
              <a:spLocks noChangeArrowheads="1"/>
            </p:cNvSpPr>
            <p:nvPr userDrawn="1"/>
          </p:nvSpPr>
          <p:spPr bwMode="auto">
            <a:xfrm>
              <a:off x="0" y="1263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6" name="Rectangle 21"/>
            <p:cNvSpPr>
              <a:spLocks noChangeArrowheads="1"/>
            </p:cNvSpPr>
            <p:nvPr userDrawn="1"/>
          </p:nvSpPr>
          <p:spPr bwMode="auto">
            <a:xfrm>
              <a:off x="0" y="1400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7" name="Rectangle 22"/>
            <p:cNvSpPr>
              <a:spLocks noChangeArrowheads="1"/>
            </p:cNvSpPr>
            <p:nvPr userDrawn="1"/>
          </p:nvSpPr>
          <p:spPr bwMode="auto">
            <a:xfrm>
              <a:off x="0" y="1536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8" name="Rectangle 23"/>
            <p:cNvSpPr>
              <a:spLocks noChangeArrowheads="1"/>
            </p:cNvSpPr>
            <p:nvPr userDrawn="1"/>
          </p:nvSpPr>
          <p:spPr bwMode="auto">
            <a:xfrm>
              <a:off x="0" y="2895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9" name="Rectangle 24"/>
            <p:cNvSpPr>
              <a:spLocks noChangeArrowheads="1"/>
            </p:cNvSpPr>
            <p:nvPr userDrawn="1"/>
          </p:nvSpPr>
          <p:spPr bwMode="auto">
            <a:xfrm>
              <a:off x="0" y="3031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20" name="Rectangle 27"/>
            <p:cNvSpPr>
              <a:spLocks noChangeArrowheads="1"/>
            </p:cNvSpPr>
            <p:nvPr userDrawn="1"/>
          </p:nvSpPr>
          <p:spPr bwMode="auto">
            <a:xfrm>
              <a:off x="0" y="2760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</p:grpSp>
      <p:pic>
        <p:nvPicPr>
          <p:cNvPr id="21" name="Immagine 28" descr="Logo-Regione-e-Direzione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5413"/>
            <a:ext cx="19907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magine 43" descr="Logo-AC-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76200"/>
            <a:ext cx="24384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2" descr="logo_who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484938"/>
            <a:ext cx="28098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43"/>
          <p:cNvSpPr txBox="1">
            <a:spLocks noChangeArrowheads="1"/>
          </p:cNvSpPr>
          <p:nvPr userDrawn="1"/>
        </p:nvSpPr>
        <p:spPr bwMode="auto">
          <a:xfrm>
            <a:off x="1692275" y="6492875"/>
            <a:ext cx="63579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it-IT" sz="900" b="0" dirty="0" smtClean="0">
                <a:solidFill>
                  <a:srgbClr val="262673"/>
                </a:solidFill>
              </a:rPr>
              <a:t>Centro Collaboratore Italiano dell'Organizzazione Mondiale della Sanità per la Famiglia delle Classificazioni Internazionali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55650" y="4221163"/>
            <a:ext cx="7632700" cy="2087562"/>
          </a:xfrm>
        </p:spPr>
        <p:txBody>
          <a:bodyPr/>
          <a:lstStyle>
            <a:lvl1pPr marL="0" indent="0" algn="ctr">
              <a:buNone/>
              <a:defRPr sz="3000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Fare clic per modificare lo stile del sottotitolo dello schema</a:t>
            </a:r>
            <a:endParaRPr lang="it-IT" dirty="0"/>
          </a:p>
        </p:txBody>
      </p:sp>
      <p:sp>
        <p:nvSpPr>
          <p:cNvPr id="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836613"/>
            <a:ext cx="7632700" cy="3168650"/>
          </a:xfrm>
        </p:spPr>
        <p:txBody>
          <a:bodyPr/>
          <a:lstStyle>
            <a:lvl1pPr>
              <a:defRPr>
                <a:solidFill>
                  <a:srgbClr val="12235B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3946682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2235B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0A4B1-FE43-42EA-9941-FC4ED7E519F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5280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2235B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95288" y="1484313"/>
            <a:ext cx="417195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719638" y="1484313"/>
            <a:ext cx="4173537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290A7-70CA-4A65-A57C-8284255089F5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016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/>
          <a:lstStyle>
            <a:lvl1pPr>
              <a:defRPr>
                <a:solidFill>
                  <a:srgbClr val="12235B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6D59C-A121-4544-9E20-CB38C52F102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3747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2235B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77F4A-F9DB-44B3-A645-37B8D5D8974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2485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B46A9-9E85-444A-A18E-40C2DD361946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2067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33713-4FB8-43CB-B4A8-08C3C4C80D4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6448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0" y="765175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484313"/>
            <a:ext cx="8596312" cy="476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grpSp>
        <p:nvGrpSpPr>
          <p:cNvPr id="1028" name="Group 50"/>
          <p:cNvGrpSpPr>
            <a:grpSpLocks/>
          </p:cNvGrpSpPr>
          <p:nvPr/>
        </p:nvGrpSpPr>
        <p:grpSpPr bwMode="auto">
          <a:xfrm>
            <a:off x="0" y="2005013"/>
            <a:ext cx="247650" cy="2908300"/>
            <a:chOff x="0" y="1263"/>
            <a:chExt cx="156" cy="1832"/>
          </a:xfrm>
        </p:grpSpPr>
        <p:sp>
          <p:nvSpPr>
            <p:cNvPr id="1037" name="Rectangle 11"/>
            <p:cNvSpPr>
              <a:spLocks noChangeArrowheads="1"/>
            </p:cNvSpPr>
            <p:nvPr userDrawn="1"/>
          </p:nvSpPr>
          <p:spPr bwMode="auto">
            <a:xfrm>
              <a:off x="0" y="2215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38" name="Rectangle 12"/>
            <p:cNvSpPr>
              <a:spLocks noChangeArrowheads="1"/>
            </p:cNvSpPr>
            <p:nvPr userDrawn="1"/>
          </p:nvSpPr>
          <p:spPr bwMode="auto">
            <a:xfrm>
              <a:off x="0" y="2351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39" name="Rectangle 13"/>
            <p:cNvSpPr>
              <a:spLocks noChangeArrowheads="1"/>
            </p:cNvSpPr>
            <p:nvPr userDrawn="1"/>
          </p:nvSpPr>
          <p:spPr bwMode="auto">
            <a:xfrm>
              <a:off x="0" y="2488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40" name="Rectangle 14"/>
            <p:cNvSpPr>
              <a:spLocks noChangeArrowheads="1"/>
            </p:cNvSpPr>
            <p:nvPr userDrawn="1"/>
          </p:nvSpPr>
          <p:spPr bwMode="auto">
            <a:xfrm>
              <a:off x="0" y="2624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41" name="Rectangle 15"/>
            <p:cNvSpPr>
              <a:spLocks noChangeArrowheads="1"/>
            </p:cNvSpPr>
            <p:nvPr userDrawn="1"/>
          </p:nvSpPr>
          <p:spPr bwMode="auto">
            <a:xfrm>
              <a:off x="0" y="1671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42" name="Rectangle 16"/>
            <p:cNvSpPr>
              <a:spLocks noChangeArrowheads="1"/>
            </p:cNvSpPr>
            <p:nvPr userDrawn="1"/>
          </p:nvSpPr>
          <p:spPr bwMode="auto">
            <a:xfrm>
              <a:off x="0" y="1807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43" name="Rectangle 17"/>
            <p:cNvSpPr>
              <a:spLocks noChangeArrowheads="1"/>
            </p:cNvSpPr>
            <p:nvPr userDrawn="1"/>
          </p:nvSpPr>
          <p:spPr bwMode="auto">
            <a:xfrm>
              <a:off x="0" y="1944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44" name="Rectangle 18"/>
            <p:cNvSpPr>
              <a:spLocks noChangeArrowheads="1"/>
            </p:cNvSpPr>
            <p:nvPr userDrawn="1"/>
          </p:nvSpPr>
          <p:spPr bwMode="auto">
            <a:xfrm>
              <a:off x="0" y="2080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45" name="Rectangle 20"/>
            <p:cNvSpPr>
              <a:spLocks noChangeArrowheads="1"/>
            </p:cNvSpPr>
            <p:nvPr userDrawn="1"/>
          </p:nvSpPr>
          <p:spPr bwMode="auto">
            <a:xfrm>
              <a:off x="0" y="1263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46" name="Rectangle 21"/>
            <p:cNvSpPr>
              <a:spLocks noChangeArrowheads="1"/>
            </p:cNvSpPr>
            <p:nvPr userDrawn="1"/>
          </p:nvSpPr>
          <p:spPr bwMode="auto">
            <a:xfrm>
              <a:off x="0" y="1400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47" name="Rectangle 22"/>
            <p:cNvSpPr>
              <a:spLocks noChangeArrowheads="1"/>
            </p:cNvSpPr>
            <p:nvPr userDrawn="1"/>
          </p:nvSpPr>
          <p:spPr bwMode="auto">
            <a:xfrm>
              <a:off x="0" y="1536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48" name="Rectangle 23"/>
            <p:cNvSpPr>
              <a:spLocks noChangeArrowheads="1"/>
            </p:cNvSpPr>
            <p:nvPr userDrawn="1"/>
          </p:nvSpPr>
          <p:spPr bwMode="auto">
            <a:xfrm>
              <a:off x="0" y="2895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49" name="Rectangle 24"/>
            <p:cNvSpPr>
              <a:spLocks noChangeArrowheads="1"/>
            </p:cNvSpPr>
            <p:nvPr userDrawn="1"/>
          </p:nvSpPr>
          <p:spPr bwMode="auto">
            <a:xfrm>
              <a:off x="0" y="3031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  <p:sp>
          <p:nvSpPr>
            <p:cNvPr id="1050" name="Rectangle 27"/>
            <p:cNvSpPr>
              <a:spLocks noChangeArrowheads="1"/>
            </p:cNvSpPr>
            <p:nvPr userDrawn="1"/>
          </p:nvSpPr>
          <p:spPr bwMode="auto">
            <a:xfrm>
              <a:off x="0" y="2760"/>
              <a:ext cx="156" cy="64"/>
            </a:xfrm>
            <a:prstGeom prst="rect">
              <a:avLst/>
            </a:prstGeom>
            <a:solidFill>
              <a:srgbClr val="171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t-IT" b="0"/>
            </a:p>
          </p:txBody>
        </p:sp>
      </p:grpSp>
      <p:sp>
        <p:nvSpPr>
          <p:cNvPr id="1101" name="Text Box 77"/>
          <p:cNvSpPr txBox="1">
            <a:spLocks noChangeArrowheads="1"/>
          </p:cNvSpPr>
          <p:nvPr/>
        </p:nvSpPr>
        <p:spPr bwMode="auto">
          <a:xfrm>
            <a:off x="2555875" y="6165850"/>
            <a:ext cx="467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it-IT" sz="1800" smtClean="0"/>
          </a:p>
        </p:txBody>
      </p:sp>
      <p:sp>
        <p:nvSpPr>
          <p:cNvPr id="1030" name="Rettangolo 22"/>
          <p:cNvSpPr>
            <a:spLocks noChangeArrowheads="1"/>
          </p:cNvSpPr>
          <p:nvPr/>
        </p:nvSpPr>
        <p:spPr bwMode="auto">
          <a:xfrm rot="10800000">
            <a:off x="0" y="0"/>
            <a:ext cx="9144000" cy="762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6FB34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pic>
        <p:nvPicPr>
          <p:cNvPr id="1031" name="Immagine 28" descr="Logo-Regione-e-Direzione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5413"/>
            <a:ext cx="19907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Immagine 43" descr="Logo-AC-2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76200"/>
            <a:ext cx="24384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ttangolo 26"/>
          <p:cNvSpPr>
            <a:spLocks noChangeArrowheads="1"/>
          </p:cNvSpPr>
          <p:nvPr/>
        </p:nvSpPr>
        <p:spPr bwMode="auto">
          <a:xfrm>
            <a:off x="0" y="6381750"/>
            <a:ext cx="9144000" cy="4762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6FB34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pic>
        <p:nvPicPr>
          <p:cNvPr id="1034" name="Picture 42" descr="logo_who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484938"/>
            <a:ext cx="28098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43"/>
          <p:cNvSpPr txBox="1">
            <a:spLocks noChangeArrowheads="1"/>
          </p:cNvSpPr>
          <p:nvPr/>
        </p:nvSpPr>
        <p:spPr bwMode="auto">
          <a:xfrm>
            <a:off x="1692275" y="6492875"/>
            <a:ext cx="63579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it-IT" sz="900" b="0" dirty="0" smtClean="0">
                <a:solidFill>
                  <a:srgbClr val="262673"/>
                </a:solidFill>
              </a:rPr>
              <a:t>Centro Collaboratore Italiano dell'Organizzazione Mondiale della Sanità per la Famiglia delle Classificazioni Internazionali</a:t>
            </a:r>
          </a:p>
        </p:txBody>
      </p:sp>
      <p:sp>
        <p:nvSpPr>
          <p:cNvPr id="3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16913" y="6381750"/>
            <a:ext cx="8270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D51F09E-A279-457A-B2AD-F9A4BAC73DD0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12235B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12235B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12235B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12235B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12235B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6FB345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6FB345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6FB345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6FB345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1738"/>
          </a:solidFill>
          <a:latin typeface="+mn-lt"/>
          <a:ea typeface="ＭＳ Ｐゴシック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1738"/>
          </a:solidFill>
          <a:latin typeface="+mn-lt"/>
          <a:ea typeface="ＭＳ Ｐゴシック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1738"/>
          </a:solidFill>
          <a:latin typeface="+mn-lt"/>
          <a:ea typeface="ＭＳ Ｐゴシック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1738"/>
          </a:solidFill>
          <a:latin typeface="+mn-lt"/>
          <a:ea typeface="ＭＳ Ｐゴシック" charset="-128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vincenzo.dellamea@uniud.it" TargetMode="External"/><Relationship Id="rId7" Type="http://schemas.openxmlformats.org/officeDocument/2006/relationships/image" Target="../media/image9.png"/><Relationship Id="rId2" Type="http://schemas.openxmlformats.org/officeDocument/2006/relationships/hyperlink" Target="mailto:lucilla.frattura@regione.fvg.i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hyperlink" Target="mailto:flavia.munari@regione.fvg.it" TargetMode="External"/><Relationship Id="rId4" Type="http://schemas.openxmlformats.org/officeDocument/2006/relationships/hyperlink" Target="mailto:omar.vuattolo@uniud.i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www.cdc.gov/nchs/data/icd/DiagnosisGEMs_2007.zip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teclassificazioni.it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olo 2"/>
          <p:cNvSpPr>
            <a:spLocks noGrp="1"/>
          </p:cNvSpPr>
          <p:nvPr>
            <p:ph type="ctrTitle"/>
          </p:nvPr>
        </p:nvSpPr>
        <p:spPr>
          <a:xfrm>
            <a:off x="827584" y="1340768"/>
            <a:ext cx="7632700" cy="31686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The shift from ICD9-CM to ICD-10 in coding health conditions in Italy: preliminary data on morbidity statistics </a:t>
            </a:r>
            <a:r>
              <a:rPr lang="en-US" dirty="0" smtClean="0"/>
              <a:t>effects.</a:t>
            </a:r>
            <a:endParaRPr lang="en-GB" dirty="0"/>
          </a:p>
        </p:txBody>
      </p:sp>
      <p:pic>
        <p:nvPicPr>
          <p:cNvPr id="6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444" y="0"/>
            <a:ext cx="1098922" cy="847259"/>
          </a:xfrm>
          <a:prstGeom prst="rect">
            <a:avLst/>
          </a:prstGeom>
        </p:spPr>
      </p:pic>
      <p:sp>
        <p:nvSpPr>
          <p:cNvPr id="7" name="Rectangle 4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899592" y="4077072"/>
            <a:ext cx="7632700" cy="174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t-IT" sz="2000" dirty="0"/>
              <a:t>Frattura L.</a:t>
            </a:r>
            <a:r>
              <a:rPr lang="it-IT" sz="2000" baseline="30000" dirty="0"/>
              <a:t>1</a:t>
            </a:r>
            <a:r>
              <a:rPr lang="it-IT" sz="2000" dirty="0"/>
              <a:t>, Della Mea V.</a:t>
            </a:r>
            <a:r>
              <a:rPr lang="it-IT" sz="2000" baseline="30000" dirty="0"/>
              <a:t>2</a:t>
            </a:r>
            <a:r>
              <a:rPr lang="it-IT" sz="2000" dirty="0"/>
              <a:t>, </a:t>
            </a:r>
            <a:r>
              <a:rPr lang="it-IT" sz="2000" dirty="0" err="1"/>
              <a:t>Vuattolo</a:t>
            </a:r>
            <a:r>
              <a:rPr lang="it-IT" sz="2000" dirty="0"/>
              <a:t> O.</a:t>
            </a:r>
            <a:r>
              <a:rPr lang="it-IT" sz="2000" baseline="30000" dirty="0"/>
              <a:t>2</a:t>
            </a:r>
            <a:r>
              <a:rPr lang="it-IT" sz="2000" dirty="0"/>
              <a:t>, Munari F.</a:t>
            </a:r>
            <a:r>
              <a:rPr lang="it-IT" sz="2000" baseline="30000" dirty="0"/>
              <a:t>1</a:t>
            </a:r>
            <a:r>
              <a:rPr lang="it-IT" sz="2000" dirty="0"/>
              <a:t>, Verdini E.</a:t>
            </a:r>
            <a:r>
              <a:rPr lang="it-IT" sz="2000" baseline="30000" dirty="0"/>
              <a:t>3</a:t>
            </a:r>
            <a:r>
              <a:rPr lang="it-IT" sz="2000" dirty="0"/>
              <a:t> , Zanier L.</a:t>
            </a:r>
            <a:r>
              <a:rPr lang="it-IT" sz="2000" baseline="30000" dirty="0"/>
              <a:t>4</a:t>
            </a:r>
            <a:r>
              <a:rPr lang="it-IT" sz="2000" dirty="0"/>
              <a:t>, Arcangeli L.</a:t>
            </a:r>
            <a:r>
              <a:rPr lang="it-IT" sz="2000" baseline="30000" dirty="0"/>
              <a:t>5</a:t>
            </a:r>
            <a:r>
              <a:rPr lang="it-IT" sz="2000" dirty="0"/>
              <a:t>, Carle F.</a:t>
            </a:r>
            <a:r>
              <a:rPr lang="it-IT" sz="2000" baseline="30000" dirty="0"/>
              <a:t>5</a:t>
            </a:r>
          </a:p>
          <a:p>
            <a:r>
              <a:rPr lang="en-US" sz="1600" i="1" baseline="30000" dirty="0"/>
              <a:t>1</a:t>
            </a:r>
            <a:r>
              <a:rPr lang="en-US" sz="1600" i="1" dirty="0"/>
              <a:t>Central Health Directorate, Classification Area, Friuli </a:t>
            </a:r>
            <a:r>
              <a:rPr lang="en-US" sz="1600" i="1" dirty="0" err="1"/>
              <a:t>Venezia</a:t>
            </a:r>
            <a:r>
              <a:rPr lang="en-US" sz="1600" i="1" dirty="0"/>
              <a:t> Giulia Region, IT WHO-FIC CC; </a:t>
            </a:r>
            <a:r>
              <a:rPr lang="en-US" sz="1600" i="1" baseline="30000" dirty="0"/>
              <a:t>2</a:t>
            </a:r>
            <a:r>
              <a:rPr lang="en-US" sz="1600" i="1" dirty="0"/>
              <a:t>University of Udine; </a:t>
            </a:r>
            <a:r>
              <a:rPr lang="en-US" sz="1600" i="1" baseline="30000" dirty="0"/>
              <a:t>3</a:t>
            </a:r>
            <a:r>
              <a:rPr lang="en-US" sz="1600" i="1" dirty="0"/>
              <a:t>Health Information System Service, Emilia Romagna Region; </a:t>
            </a:r>
            <a:r>
              <a:rPr lang="en-US" sz="1600" i="1" baseline="30000" dirty="0"/>
              <a:t>4</a:t>
            </a:r>
            <a:r>
              <a:rPr lang="en-US" sz="1600" i="1" dirty="0"/>
              <a:t>Central Health Directorate, Health Information System Service, Friuli </a:t>
            </a:r>
            <a:r>
              <a:rPr lang="en-US" sz="1600" i="1" dirty="0" err="1"/>
              <a:t>Venezia</a:t>
            </a:r>
            <a:r>
              <a:rPr lang="en-US" sz="1600" i="1" dirty="0"/>
              <a:t> Giulia Region; </a:t>
            </a:r>
            <a:r>
              <a:rPr lang="en-US" sz="1600" i="1" baseline="30000" dirty="0"/>
              <a:t>5</a:t>
            </a:r>
            <a:r>
              <a:rPr lang="en-US" sz="1600" i="1" dirty="0"/>
              <a:t>Ministry of Health, VI Office, Rome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numero diapositiva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FC742038-BB1A-43CE-87F4-57F31D8A6F47}" type="slidenum">
              <a:rPr lang="it-IT" smtClean="0"/>
              <a:pPr/>
              <a:t>10</a:t>
            </a:fld>
            <a:endParaRPr lang="it-IT" smtClean="0"/>
          </a:p>
        </p:txBody>
      </p:sp>
      <p:sp>
        <p:nvSpPr>
          <p:cNvPr id="2" name="Rettangolo 1"/>
          <p:cNvSpPr/>
          <p:nvPr/>
        </p:nvSpPr>
        <p:spPr>
          <a:xfrm>
            <a:off x="395634" y="1340768"/>
            <a:ext cx="8640763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3200" dirty="0" err="1">
                <a:solidFill>
                  <a:schemeClr val="accent6"/>
                </a:solidFill>
              </a:rPr>
              <a:t>Thank</a:t>
            </a:r>
            <a:r>
              <a:rPr lang="it-IT" sz="3200" dirty="0">
                <a:solidFill>
                  <a:schemeClr val="accent6"/>
                </a:solidFill>
              </a:rPr>
              <a:t> </a:t>
            </a:r>
            <a:r>
              <a:rPr lang="it-IT" sz="3200" dirty="0" err="1">
                <a:solidFill>
                  <a:schemeClr val="accent6"/>
                </a:solidFill>
              </a:rPr>
              <a:t>you</a:t>
            </a:r>
            <a:r>
              <a:rPr lang="it-IT" sz="3200" dirty="0">
                <a:solidFill>
                  <a:schemeClr val="accent6"/>
                </a:solidFill>
              </a:rPr>
              <a:t> </a:t>
            </a:r>
            <a:r>
              <a:rPr lang="it-IT" sz="3200" dirty="0" err="1">
                <a:solidFill>
                  <a:schemeClr val="accent6"/>
                </a:solidFill>
              </a:rPr>
              <a:t>very</a:t>
            </a:r>
            <a:r>
              <a:rPr lang="it-IT" sz="3200" dirty="0">
                <a:solidFill>
                  <a:schemeClr val="accent6"/>
                </a:solidFill>
              </a:rPr>
              <a:t> </a:t>
            </a:r>
            <a:r>
              <a:rPr lang="it-IT" sz="3200" dirty="0" err="1">
                <a:solidFill>
                  <a:schemeClr val="accent6"/>
                </a:solidFill>
              </a:rPr>
              <a:t>much</a:t>
            </a:r>
            <a:r>
              <a:rPr lang="it-IT" sz="3200" dirty="0">
                <a:solidFill>
                  <a:schemeClr val="accent6"/>
                </a:solidFill>
              </a:rPr>
              <a:t> for </a:t>
            </a:r>
            <a:r>
              <a:rPr lang="it-IT" sz="3200" dirty="0" err="1">
                <a:solidFill>
                  <a:schemeClr val="accent6"/>
                </a:solidFill>
              </a:rPr>
              <a:t>your</a:t>
            </a:r>
            <a:r>
              <a:rPr lang="it-IT" sz="3200" dirty="0">
                <a:solidFill>
                  <a:schemeClr val="accent6"/>
                </a:solidFill>
              </a:rPr>
              <a:t> </a:t>
            </a:r>
            <a:r>
              <a:rPr lang="it-IT" sz="3200" dirty="0" err="1" smtClean="0">
                <a:solidFill>
                  <a:schemeClr val="accent6"/>
                </a:solidFill>
              </a:rPr>
              <a:t>attention</a:t>
            </a:r>
            <a:r>
              <a:rPr lang="it-IT" sz="3200" dirty="0" smtClean="0">
                <a:solidFill>
                  <a:schemeClr val="accent6"/>
                </a:solidFill>
              </a:rPr>
              <a:t>!</a:t>
            </a:r>
            <a:r>
              <a:rPr lang="it-IT" sz="3200" dirty="0">
                <a:solidFill>
                  <a:schemeClr val="accent6"/>
                </a:solidFill>
              </a:rPr>
              <a:t/>
            </a:r>
            <a:br>
              <a:rPr lang="it-IT" sz="3200" dirty="0">
                <a:solidFill>
                  <a:schemeClr val="accent6"/>
                </a:solidFill>
              </a:rPr>
            </a:br>
            <a:r>
              <a:rPr lang="it-IT" altLang="zh-CN" sz="3200" dirty="0" err="1" smtClean="0">
                <a:solidFill>
                  <a:schemeClr val="accent6"/>
                </a:solidFill>
              </a:rPr>
              <a:t>Muchas</a:t>
            </a:r>
            <a:r>
              <a:rPr lang="it-IT" altLang="zh-CN" sz="3200" dirty="0" smtClean="0">
                <a:solidFill>
                  <a:schemeClr val="accent6"/>
                </a:solidFill>
              </a:rPr>
              <a:t> </a:t>
            </a:r>
            <a:r>
              <a:rPr lang="it-IT" altLang="zh-CN" sz="3200" dirty="0" err="1" smtClean="0">
                <a:solidFill>
                  <a:schemeClr val="accent6"/>
                </a:solidFill>
              </a:rPr>
              <a:t>gracias</a:t>
            </a:r>
            <a:r>
              <a:rPr lang="it-IT" altLang="zh-CN" sz="3200" dirty="0" smtClean="0">
                <a:solidFill>
                  <a:schemeClr val="accent6"/>
                </a:solidFill>
              </a:rPr>
              <a:t> por </a:t>
            </a:r>
            <a:r>
              <a:rPr lang="it-IT" altLang="zh-CN" sz="3200" dirty="0" err="1" smtClean="0">
                <a:solidFill>
                  <a:schemeClr val="accent6"/>
                </a:solidFill>
              </a:rPr>
              <a:t>vuestra</a:t>
            </a:r>
            <a:r>
              <a:rPr lang="it-IT" altLang="zh-CN" sz="3200" dirty="0" smtClean="0">
                <a:solidFill>
                  <a:schemeClr val="accent6"/>
                </a:solidFill>
              </a:rPr>
              <a:t> </a:t>
            </a:r>
            <a:r>
              <a:rPr lang="it-IT" altLang="zh-CN" sz="3200" dirty="0" err="1" smtClean="0">
                <a:solidFill>
                  <a:schemeClr val="accent6"/>
                </a:solidFill>
              </a:rPr>
              <a:t>atenciòn</a:t>
            </a:r>
            <a:endParaRPr lang="it-IT" altLang="zh-CN" sz="3200" dirty="0" smtClean="0">
              <a:solidFill>
                <a:schemeClr val="accent6"/>
              </a:solidFill>
            </a:endParaRPr>
          </a:p>
          <a:p>
            <a:pPr algn="ctr">
              <a:defRPr/>
            </a:pPr>
            <a:r>
              <a:rPr lang="es-ES" sz="3200" dirty="0">
                <a:solidFill>
                  <a:schemeClr val="accent6"/>
                </a:solidFill>
              </a:rPr>
              <a:t>Moltes gràcies per la vostra atenció</a:t>
            </a:r>
            <a:endParaRPr lang="it-IT" sz="3200" dirty="0">
              <a:solidFill>
                <a:schemeClr val="accent6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43568" y="5517232"/>
            <a:ext cx="2133918" cy="12157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 smtClean="0">
                <a:solidFill>
                  <a:schemeClr val="accent6"/>
                </a:solidFill>
                <a:hlinkClick r:id="rId2"/>
              </a:rPr>
              <a:t>lucilla.frattura@regione.fvg.it</a:t>
            </a:r>
            <a:endParaRPr lang="en-US" sz="1100" dirty="0" smtClean="0">
              <a:solidFill>
                <a:schemeClr val="accent6"/>
              </a:solidFill>
            </a:endParaRPr>
          </a:p>
          <a:p>
            <a:pPr>
              <a:defRPr/>
            </a:pPr>
            <a:r>
              <a:rPr lang="en-US" sz="1100" dirty="0" smtClean="0">
                <a:solidFill>
                  <a:schemeClr val="accent6"/>
                </a:solidFill>
                <a:hlinkClick r:id="rId3"/>
              </a:rPr>
              <a:t>vincenzo.dellamea@uniud.it</a:t>
            </a:r>
            <a:endParaRPr lang="en-US" sz="1100" dirty="0" smtClean="0">
              <a:solidFill>
                <a:schemeClr val="accent6"/>
              </a:solidFill>
            </a:endParaRPr>
          </a:p>
          <a:p>
            <a:pPr>
              <a:defRPr/>
            </a:pPr>
            <a:r>
              <a:rPr lang="en-US" sz="1100" dirty="0" smtClean="0">
                <a:solidFill>
                  <a:schemeClr val="accent6"/>
                </a:solidFill>
                <a:hlinkClick r:id="rId4"/>
              </a:rPr>
              <a:t>omar.vuattolo@uniud.it</a:t>
            </a:r>
            <a:endParaRPr lang="en-US" sz="1100" dirty="0">
              <a:solidFill>
                <a:schemeClr val="accent6"/>
              </a:solidFill>
            </a:endParaRPr>
          </a:p>
          <a:p>
            <a:pPr>
              <a:defRPr/>
            </a:pPr>
            <a:r>
              <a:rPr lang="en-US" sz="1100" dirty="0" smtClean="0">
                <a:solidFill>
                  <a:schemeClr val="accent6"/>
                </a:solidFill>
                <a:hlinkClick r:id="rId5"/>
              </a:rPr>
              <a:t>flavia.munari@regione.fvg.it</a:t>
            </a:r>
            <a:endParaRPr lang="en-US" sz="1100" dirty="0" smtClean="0">
              <a:solidFill>
                <a:schemeClr val="accent6"/>
              </a:solidFill>
            </a:endParaRPr>
          </a:p>
          <a:p>
            <a:pPr>
              <a:defRPr/>
            </a:pPr>
            <a:endParaRPr lang="en-US" sz="1100" dirty="0" smtClean="0">
              <a:solidFill>
                <a:schemeClr val="accent6"/>
              </a:solidFill>
            </a:endParaRPr>
          </a:p>
          <a:p>
            <a:pPr>
              <a:defRPr/>
            </a:pPr>
            <a:endParaRPr lang="it-IT" dirty="0">
              <a:solidFill>
                <a:schemeClr val="accent6"/>
              </a:solidFill>
            </a:endParaRPr>
          </a:p>
        </p:txBody>
      </p:sp>
      <p:pic>
        <p:nvPicPr>
          <p:cNvPr id="13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142" y="38925"/>
            <a:ext cx="1098922" cy="84725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149186"/>
            <a:ext cx="8568853" cy="2373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ottotitolo 1"/>
          <p:cNvSpPr>
            <a:spLocks noGrp="1"/>
          </p:cNvSpPr>
          <p:nvPr>
            <p:ph type="subTitle" idx="1"/>
          </p:nvPr>
        </p:nvSpPr>
        <p:spPr>
          <a:xfrm>
            <a:off x="602159" y="1628800"/>
            <a:ext cx="7992888" cy="1655674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en-US" sz="1600" dirty="0"/>
              <a:t>In Italy, ICD9-CM is currently used for coding health conditions at hospital discharge</a:t>
            </a:r>
            <a:r>
              <a:rPr lang="en-US" sz="1600" dirty="0" smtClean="0"/>
              <a:t>.</a:t>
            </a:r>
          </a:p>
          <a:p>
            <a:pPr algn="l"/>
            <a:r>
              <a:rPr lang="en-US" sz="1600" dirty="0"/>
              <a:t>In order to introduce ICD-10 in morbidity coding and revise the overall case mix classification system, since 2010 a national project has been founded led by the Italian Ministry of Health and Emilia Romagna Region (“</a:t>
            </a:r>
            <a:r>
              <a:rPr lang="en-US" sz="1600" dirty="0" smtClean="0"/>
              <a:t>It-</a:t>
            </a:r>
            <a:r>
              <a:rPr lang="en-US" sz="1600" dirty="0" err="1" smtClean="0"/>
              <a:t>Drg</a:t>
            </a:r>
            <a:r>
              <a:rPr lang="en-US" sz="1600" dirty="0" smtClean="0"/>
              <a:t> </a:t>
            </a:r>
            <a:r>
              <a:rPr lang="en-US" sz="1600" dirty="0"/>
              <a:t>Project”). </a:t>
            </a:r>
            <a:endParaRPr lang="en-US" sz="1600" dirty="0" smtClean="0"/>
          </a:p>
          <a:p>
            <a:pPr algn="l"/>
            <a:r>
              <a:rPr lang="en-US" sz="1600" dirty="0" smtClean="0"/>
              <a:t>It </a:t>
            </a:r>
            <a:r>
              <a:rPr lang="en-US" sz="1600" dirty="0"/>
              <a:t>involves the Friuli </a:t>
            </a:r>
            <a:r>
              <a:rPr lang="en-US" sz="1600" dirty="0" err="1"/>
              <a:t>Venezia</a:t>
            </a:r>
            <a:r>
              <a:rPr lang="en-US" sz="1600" dirty="0"/>
              <a:t> Giulia Region (as Italian WHO-FIC CC) to update ICD-10 and the </a:t>
            </a:r>
            <a:r>
              <a:rPr lang="en-US" sz="1600" dirty="0" err="1"/>
              <a:t>Lombardia</a:t>
            </a:r>
            <a:r>
              <a:rPr lang="en-US" sz="1600" dirty="0"/>
              <a:t> Region to update the interventions and procedures classification. </a:t>
            </a:r>
            <a:endParaRPr lang="en-US" sz="1600" dirty="0" smtClean="0">
              <a:ea typeface="ＭＳ Ｐゴシック" pitchFamily="34" charset="-128"/>
            </a:endParaRPr>
          </a:p>
        </p:txBody>
      </p:sp>
      <p:sp>
        <p:nvSpPr>
          <p:cNvPr id="3075" name="Titolo 2"/>
          <p:cNvSpPr>
            <a:spLocks noGrp="1"/>
          </p:cNvSpPr>
          <p:nvPr>
            <p:ph type="ctrTitle"/>
          </p:nvPr>
        </p:nvSpPr>
        <p:spPr>
          <a:xfrm>
            <a:off x="782253" y="886184"/>
            <a:ext cx="7632700" cy="7920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Introduction </a:t>
            </a:r>
            <a:endParaRPr lang="en-GB" dirty="0"/>
          </a:p>
        </p:txBody>
      </p:sp>
      <p:grpSp>
        <p:nvGrpSpPr>
          <p:cNvPr id="6" name="Gruppo 5"/>
          <p:cNvGrpSpPr/>
          <p:nvPr/>
        </p:nvGrpSpPr>
        <p:grpSpPr>
          <a:xfrm>
            <a:off x="5803244" y="3476235"/>
            <a:ext cx="928996" cy="790396"/>
            <a:chOff x="6345334" y="1036815"/>
            <a:chExt cx="928996" cy="928996"/>
          </a:xfrm>
          <a:scene3d>
            <a:camera prst="orthographicFront"/>
            <a:lightRig rig="chilly" dir="t"/>
          </a:scene3d>
        </p:grpSpPr>
        <p:sp>
          <p:nvSpPr>
            <p:cNvPr id="7" name="Freccia in giù 6"/>
            <p:cNvSpPr/>
            <p:nvPr/>
          </p:nvSpPr>
          <p:spPr>
            <a:xfrm>
              <a:off x="6345334" y="1036815"/>
              <a:ext cx="928996" cy="928996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rgbClr val="FF0000">
                <a:alpha val="90000"/>
              </a:srgbClr>
            </a:solidFill>
            <a:sp3d z="12700" extrusionH="1700" prstMaterial="dkEdge">
              <a:bevelT w="25400" h="6350" prst="softRound"/>
              <a:bevelB w="0" h="0" prst="convex"/>
            </a:sp3d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Freccia in giù 4"/>
            <p:cNvSpPr/>
            <p:nvPr/>
          </p:nvSpPr>
          <p:spPr>
            <a:xfrm>
              <a:off x="6554358" y="1036815"/>
              <a:ext cx="510948" cy="699069"/>
            </a:xfrm>
            <a:prstGeom prst="rect">
              <a:avLst/>
            </a:prstGeom>
            <a:sp3d z="127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3600" kern="1200">
                <a:solidFill>
                  <a:srgbClr val="FF0000"/>
                </a:solidFill>
              </a:endParaRPr>
            </a:p>
          </p:txBody>
        </p:sp>
      </p:grpSp>
      <p:sp>
        <p:nvSpPr>
          <p:cNvPr id="2" name="CasellaDiTesto 1"/>
          <p:cNvSpPr txBox="1"/>
          <p:nvPr/>
        </p:nvSpPr>
        <p:spPr>
          <a:xfrm>
            <a:off x="3923928" y="3735663"/>
            <a:ext cx="761747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it-IT" dirty="0" smtClean="0"/>
              <a:t>AIMS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818034" y="5085184"/>
            <a:ext cx="7152608" cy="369332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0" dirty="0" smtClean="0"/>
              <a:t>t</a:t>
            </a:r>
            <a:r>
              <a:rPr lang="en-US" dirty="0" smtClean="0"/>
              <a:t>o</a:t>
            </a:r>
            <a:r>
              <a:rPr lang="en-US" b="0" dirty="0" smtClean="0"/>
              <a:t> </a:t>
            </a:r>
            <a:r>
              <a:rPr lang="en-US" dirty="0" smtClean="0"/>
              <a:t>develop and test </a:t>
            </a:r>
            <a:r>
              <a:rPr lang="en-US" dirty="0" err="1" smtClean="0"/>
              <a:t>trancoding</a:t>
            </a:r>
            <a:r>
              <a:rPr lang="en-US" dirty="0" smtClean="0"/>
              <a:t> web tools</a:t>
            </a:r>
            <a:endParaRPr lang="en-US" b="0" dirty="0" smtClean="0"/>
          </a:p>
        </p:txBody>
      </p:sp>
      <p:sp>
        <p:nvSpPr>
          <p:cNvPr id="10" name="Rettangolo 9"/>
          <p:cNvSpPr/>
          <p:nvPr/>
        </p:nvSpPr>
        <p:spPr>
          <a:xfrm>
            <a:off x="1319401" y="5661248"/>
            <a:ext cx="5388127" cy="369332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to transcode administrative databases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085848" y="4510772"/>
            <a:ext cx="6252223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en-US" dirty="0">
              <a:ea typeface="ＭＳ Ｐゴシック" pitchFamily="34" charset="-128"/>
            </a:endParaRPr>
          </a:p>
        </p:txBody>
      </p:sp>
      <p:pic>
        <p:nvPicPr>
          <p:cNvPr id="12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204" y="0"/>
            <a:ext cx="1098922" cy="847259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259632" y="4509120"/>
            <a:ext cx="5904656" cy="369332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to evaluate the impact of ICD-10 introduction in </a:t>
            </a:r>
            <a:r>
              <a:rPr lang="en-US" dirty="0" smtClean="0"/>
              <a:t>Italy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7285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ottotitolo 1"/>
          <p:cNvSpPr>
            <a:spLocks noGrp="1"/>
          </p:cNvSpPr>
          <p:nvPr>
            <p:ph type="subTitle" idx="1"/>
          </p:nvPr>
        </p:nvSpPr>
        <p:spPr>
          <a:xfrm>
            <a:off x="467544" y="1628799"/>
            <a:ext cx="5040560" cy="2470349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en-US" sz="1600" dirty="0" smtClean="0"/>
              <a:t>Italian WHO-FIC CC has been translated the cumulative 1996-2013 ICD-10 updates.</a:t>
            </a:r>
          </a:p>
          <a:p>
            <a:pPr algn="l"/>
            <a:r>
              <a:rPr lang="en-US" sz="1600" dirty="0" smtClean="0"/>
              <a:t>The </a:t>
            </a:r>
            <a:r>
              <a:rPr lang="en-US" sz="1600" dirty="0"/>
              <a:t>ICD-10 2013 Italian version was used as the reference version to transcode administrative hospital discharge data by a specifically developed web tool named </a:t>
            </a:r>
            <a:r>
              <a:rPr lang="en-US" sz="1600" dirty="0" err="1"/>
              <a:t>TransIT</a:t>
            </a:r>
            <a:r>
              <a:rPr lang="en-US" sz="1600" dirty="0"/>
              <a:t>. </a:t>
            </a:r>
            <a:endParaRPr lang="en-US" sz="1600" dirty="0" smtClean="0"/>
          </a:p>
          <a:p>
            <a:pPr algn="l"/>
            <a:r>
              <a:rPr lang="en-US" sz="1600" dirty="0" err="1" smtClean="0"/>
              <a:t>TransIT</a:t>
            </a:r>
            <a:r>
              <a:rPr lang="en-US" sz="1600" dirty="0" smtClean="0"/>
              <a:t> was </a:t>
            </a:r>
            <a:r>
              <a:rPr lang="en-US" sz="1600" dirty="0"/>
              <a:t>developed </a:t>
            </a:r>
            <a:r>
              <a:rPr lang="en-US" sz="1600" dirty="0" smtClean="0"/>
              <a:t>by University of Udine to </a:t>
            </a:r>
            <a:r>
              <a:rPr lang="en-US" sz="1600" dirty="0"/>
              <a:t>make the transition easier for coders that already know ICD9-CM.</a:t>
            </a:r>
            <a:endParaRPr lang="en-US" sz="1600" dirty="0">
              <a:ea typeface="ＭＳ Ｐゴシック" pitchFamily="34" charset="-128"/>
            </a:endParaRPr>
          </a:p>
        </p:txBody>
      </p:sp>
      <p:sp>
        <p:nvSpPr>
          <p:cNvPr id="3075" name="Titolo 2"/>
          <p:cNvSpPr>
            <a:spLocks noGrp="1"/>
          </p:cNvSpPr>
          <p:nvPr>
            <p:ph type="ctrTitle"/>
          </p:nvPr>
        </p:nvSpPr>
        <p:spPr>
          <a:xfrm>
            <a:off x="741373" y="884926"/>
            <a:ext cx="7452755" cy="86409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Methods &amp; </a:t>
            </a:r>
            <a:r>
              <a:rPr lang="en-US" dirty="0" smtClean="0"/>
              <a:t>Materials </a:t>
            </a:r>
            <a:endParaRPr lang="en-GB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5541037" y="2031080"/>
            <a:ext cx="3441051" cy="24622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0" dirty="0" err="1"/>
              <a:t>TransIT</a:t>
            </a:r>
            <a:r>
              <a:rPr lang="en-US" sz="1400" b="0" dirty="0"/>
              <a:t> transcoding rules were obtained initially by processing the original American ICD9-CM to ICD10-CM transcoding rules (</a:t>
            </a:r>
            <a:r>
              <a:rPr lang="en-US" sz="1400" b="0" dirty="0">
                <a:hlinkClick r:id="rId2"/>
              </a:rPr>
              <a:t>http://www.cdc.gov/nchs/data/icd/DiagnosisGEMs_2007.zip</a:t>
            </a:r>
            <a:r>
              <a:rPr lang="en-US" sz="1400" b="0" dirty="0"/>
              <a:t>), complemented by rules identified by classification experts to take into account the differences between ICD9-CM and ICD-10 (in particular, the dagger/asterisk convention).</a:t>
            </a:r>
            <a:endParaRPr lang="en-US" sz="1400" b="0" dirty="0" smtClean="0"/>
          </a:p>
        </p:txBody>
      </p:sp>
      <p:cxnSp>
        <p:nvCxnSpPr>
          <p:cNvPr id="16" name="Connettore 7 15"/>
          <p:cNvCxnSpPr/>
          <p:nvPr/>
        </p:nvCxnSpPr>
        <p:spPr bwMode="auto">
          <a:xfrm rot="16200000" flipH="1">
            <a:off x="7315296" y="2488196"/>
            <a:ext cx="972425" cy="842392"/>
          </a:xfrm>
          <a:prstGeom prst="curvedConnector3">
            <a:avLst>
              <a:gd name="adj1" fmla="val 50000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Freccia curva 23"/>
          <p:cNvSpPr/>
          <p:nvPr/>
        </p:nvSpPr>
        <p:spPr bwMode="auto">
          <a:xfrm>
            <a:off x="7380312" y="2204864"/>
            <a:ext cx="813816" cy="868680"/>
          </a:xfrm>
          <a:prstGeom prst="ben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Freccia curva 20"/>
          <p:cNvSpPr/>
          <p:nvPr/>
        </p:nvSpPr>
        <p:spPr bwMode="auto">
          <a:xfrm rot="5400000">
            <a:off x="5874260" y="1317359"/>
            <a:ext cx="347566" cy="1079878"/>
          </a:xfrm>
          <a:prstGeom prst="bentArrow">
            <a:avLst>
              <a:gd name="adj1" fmla="val 25000"/>
              <a:gd name="adj2" fmla="val 35612"/>
              <a:gd name="adj3" fmla="val 25000"/>
              <a:gd name="adj4" fmla="val 4375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3072" name="Connettore 2 3071"/>
          <p:cNvCxnSpPr/>
          <p:nvPr/>
        </p:nvCxnSpPr>
        <p:spPr bwMode="auto">
          <a:xfrm flipH="1">
            <a:off x="1331640" y="5085184"/>
            <a:ext cx="720081" cy="792088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3" name="Freccia curva 42"/>
          <p:cNvSpPr/>
          <p:nvPr/>
        </p:nvSpPr>
        <p:spPr bwMode="auto">
          <a:xfrm rot="10800000">
            <a:off x="4548185" y="4099149"/>
            <a:ext cx="914630" cy="319648"/>
          </a:xfrm>
          <a:prstGeom prst="bentArrow">
            <a:avLst>
              <a:gd name="adj1" fmla="val 25000"/>
              <a:gd name="adj2" fmla="val 35612"/>
              <a:gd name="adj3" fmla="val 25000"/>
              <a:gd name="adj4" fmla="val 4375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  <p:pic>
        <p:nvPicPr>
          <p:cNvPr id="44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142" y="55159"/>
            <a:ext cx="1098922" cy="847259"/>
          </a:xfrm>
          <a:prstGeom prst="rect">
            <a:avLst/>
          </a:prstGeom>
        </p:spPr>
      </p:pic>
      <p:sp>
        <p:nvSpPr>
          <p:cNvPr id="23" name="Freccia curva 22"/>
          <p:cNvSpPr/>
          <p:nvPr/>
        </p:nvSpPr>
        <p:spPr bwMode="auto">
          <a:xfrm rot="5400000">
            <a:off x="4879036" y="4302843"/>
            <a:ext cx="347566" cy="988619"/>
          </a:xfrm>
          <a:prstGeom prst="bentArrow">
            <a:avLst>
              <a:gd name="adj1" fmla="val 25000"/>
              <a:gd name="adj2" fmla="val 35612"/>
              <a:gd name="adj3" fmla="val 25000"/>
              <a:gd name="adj4" fmla="val 43750"/>
            </a:avLst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14" y="4119198"/>
            <a:ext cx="3586671" cy="2627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ttangolo 1"/>
          <p:cNvSpPr/>
          <p:nvPr/>
        </p:nvSpPr>
        <p:spPr>
          <a:xfrm>
            <a:off x="5567850" y="4612300"/>
            <a:ext cx="3576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single </a:t>
            </a:r>
            <a:r>
              <a:rPr lang="en-US" sz="1600" dirty="0"/>
              <a:t>exact </a:t>
            </a:r>
            <a:r>
              <a:rPr lang="en-US" sz="1600" dirty="0" smtClean="0"/>
              <a:t>code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single </a:t>
            </a:r>
            <a:r>
              <a:rPr lang="en-US" sz="1600" dirty="0"/>
              <a:t>approximate </a:t>
            </a:r>
            <a:r>
              <a:rPr lang="en-US" sz="1600" dirty="0" smtClean="0"/>
              <a:t>code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composite</a:t>
            </a:r>
            <a:r>
              <a:rPr lang="en-US" sz="1600" dirty="0"/>
              <a:t> </a:t>
            </a:r>
            <a:r>
              <a:rPr lang="en-US" sz="1600" dirty="0" smtClean="0"/>
              <a:t>exact codes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composite </a:t>
            </a:r>
            <a:r>
              <a:rPr lang="en-US" sz="1600" dirty="0" smtClean="0"/>
              <a:t>approximate codes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multiple codes choice</a:t>
            </a:r>
            <a:endParaRPr lang="en-US" sz="1600" dirty="0"/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3206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43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0A4B1-FE43-42EA-9941-FC4ED7E519FE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777" y="1483043"/>
            <a:ext cx="4804382" cy="482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63236"/>
            <a:ext cx="335014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tangolo 2"/>
          <p:cNvSpPr/>
          <p:nvPr/>
        </p:nvSpPr>
        <p:spPr>
          <a:xfrm>
            <a:off x="4283968" y="8367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dirty="0"/>
              <a:t>Sample of the </a:t>
            </a:r>
            <a:r>
              <a:rPr lang="it-IT" dirty="0" err="1"/>
              <a:t>Italian</a:t>
            </a:r>
            <a:r>
              <a:rPr lang="it-IT" dirty="0"/>
              <a:t> Hospital </a:t>
            </a:r>
            <a:r>
              <a:rPr lang="it-IT" dirty="0" err="1" smtClean="0"/>
              <a:t>Discharge</a:t>
            </a:r>
            <a:r>
              <a:rPr lang="it-IT" dirty="0" smtClean="0"/>
              <a:t> </a:t>
            </a:r>
            <a:r>
              <a:rPr lang="it-IT" dirty="0"/>
              <a:t>Forms </a:t>
            </a:r>
            <a:r>
              <a:rPr lang="it-IT" dirty="0" err="1"/>
              <a:t>considered</a:t>
            </a:r>
            <a:r>
              <a:rPr lang="it-IT" dirty="0"/>
              <a:t> for </a:t>
            </a:r>
            <a:r>
              <a:rPr lang="it-IT" dirty="0" err="1"/>
              <a:t>transcoding</a:t>
            </a:r>
            <a:endParaRPr lang="it-IT" dirty="0"/>
          </a:p>
        </p:txBody>
      </p:sp>
      <p:pic>
        <p:nvPicPr>
          <p:cNvPr id="12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444" y="-10547"/>
            <a:ext cx="1098922" cy="847259"/>
          </a:xfrm>
          <a:prstGeom prst="rect">
            <a:avLst/>
          </a:prstGeom>
        </p:spPr>
      </p:pic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315355"/>
              </p:ext>
            </p:extLst>
          </p:nvPr>
        </p:nvGraphicFramePr>
        <p:xfrm>
          <a:off x="444043" y="4725144"/>
          <a:ext cx="3600401" cy="1526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863"/>
                <a:gridCol w="990846"/>
                <a:gridCol w="990846"/>
                <a:gridCol w="990846"/>
              </a:tblGrid>
              <a:tr h="862965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Year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Records</a:t>
                      </a:r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it-IT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considered</a:t>
                      </a:r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for </a:t>
                      </a:r>
                      <a:r>
                        <a:rPr lang="it-IT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transcoding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Total</a:t>
                      </a:r>
                    </a:p>
                    <a:p>
                      <a:pPr algn="ctr" fontAlgn="b"/>
                      <a:r>
                        <a:rPr lang="it-IT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records</a:t>
                      </a:r>
                      <a:r>
                        <a:rPr lang="it-IT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2011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1,714,564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8,938,062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>
                          <a:effectLst/>
                          <a:latin typeface="Calibri" pitchFamily="34" charset="0"/>
                          <a:cs typeface="Calibri" pitchFamily="34" charset="0"/>
                        </a:rPr>
                        <a:t>16,10%</a:t>
                      </a:r>
                      <a:endParaRPr lang="it-IT" sz="16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2012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1,659,759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8,502,440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16,33%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657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6603" y="886184"/>
            <a:ext cx="9144000" cy="647700"/>
          </a:xfrm>
        </p:spPr>
        <p:txBody>
          <a:bodyPr/>
          <a:lstStyle/>
          <a:p>
            <a:r>
              <a:rPr lang="it-IT" sz="1600" dirty="0" smtClean="0"/>
              <a:t/>
            </a:r>
            <a:br>
              <a:rPr lang="it-IT" sz="1600" dirty="0" smtClean="0"/>
            </a:br>
            <a:r>
              <a:rPr lang="it-IT" sz="1600" dirty="0" err="1" smtClean="0"/>
              <a:t>Transcoding</a:t>
            </a:r>
            <a:r>
              <a:rPr lang="it-IT" sz="1600" dirty="0" smtClean="0"/>
              <a:t> </a:t>
            </a:r>
            <a:r>
              <a:rPr lang="it-IT" sz="1600" dirty="0"/>
              <a:t>ICD9-CM to ICD-10 by </a:t>
            </a:r>
            <a:r>
              <a:rPr lang="it-IT" sz="1600" dirty="0" err="1"/>
              <a:t>TransIT</a:t>
            </a:r>
            <a:r>
              <a:rPr lang="it-IT" sz="1600" dirty="0"/>
              <a:t> </a:t>
            </a:r>
            <a:r>
              <a:rPr lang="it-IT" sz="1600" dirty="0" smtClean="0"/>
              <a:t/>
            </a:r>
            <a:br>
              <a:rPr lang="it-IT" sz="1600" dirty="0" smtClean="0"/>
            </a:br>
            <a:r>
              <a:rPr lang="it-IT" sz="1600" dirty="0" smtClean="0"/>
              <a:t>in </a:t>
            </a:r>
            <a:r>
              <a:rPr lang="it-IT" sz="1600" dirty="0"/>
              <a:t>a sample of the </a:t>
            </a:r>
            <a:r>
              <a:rPr lang="it-IT" sz="1600" dirty="0" err="1"/>
              <a:t>Italian</a:t>
            </a:r>
            <a:r>
              <a:rPr lang="it-IT" sz="1600" dirty="0"/>
              <a:t> Hospital </a:t>
            </a:r>
            <a:r>
              <a:rPr lang="it-IT" sz="1600" dirty="0" err="1" smtClean="0"/>
              <a:t>Discharge</a:t>
            </a:r>
            <a:r>
              <a:rPr lang="it-IT" sz="1600" dirty="0" smtClean="0"/>
              <a:t> </a:t>
            </a:r>
            <a:r>
              <a:rPr lang="it-IT" sz="1600" dirty="0"/>
              <a:t>Forms by </a:t>
            </a:r>
            <a:r>
              <a:rPr lang="it-IT" sz="1600" dirty="0" err="1"/>
              <a:t>Region</a:t>
            </a:r>
            <a:r>
              <a:rPr lang="it-IT" sz="1600" dirty="0"/>
              <a:t> and </a:t>
            </a:r>
            <a:r>
              <a:rPr lang="it-IT" sz="1600" dirty="0" err="1"/>
              <a:t>Year</a:t>
            </a:r>
            <a:r>
              <a:rPr lang="it-IT" sz="1600" dirty="0"/>
              <a:t/>
            </a:r>
            <a:br>
              <a:rPr lang="it-IT" sz="1600" dirty="0"/>
            </a:br>
            <a:endParaRPr lang="it-IT" sz="16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0A4B1-FE43-42EA-9941-FC4ED7E519FE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47" y="1628800"/>
            <a:ext cx="8596312" cy="340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81128"/>
            <a:ext cx="2070049" cy="2269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142" y="38925"/>
            <a:ext cx="1098922" cy="84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2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>
          <a:xfrm>
            <a:off x="8316913" y="6409134"/>
            <a:ext cx="827087" cy="476250"/>
          </a:xfrm>
        </p:spPr>
        <p:txBody>
          <a:bodyPr/>
          <a:lstStyle/>
          <a:p>
            <a:pPr>
              <a:defRPr/>
            </a:pPr>
            <a:fld id="{34E77F4A-F9DB-44B3-A645-37B8D5D8974E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1940288" y="908720"/>
            <a:ext cx="52960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 </a:t>
            </a:r>
            <a:r>
              <a:rPr lang="it-IT" dirty="0"/>
              <a:t>The m</a:t>
            </a:r>
            <a:r>
              <a:rPr lang="en-US" dirty="0" err="1"/>
              <a:t>ost</a:t>
            </a:r>
            <a:r>
              <a:rPr lang="en-US" dirty="0"/>
              <a:t> used ICD9-CM/ICD-10 categories in the SDO </a:t>
            </a:r>
            <a:r>
              <a:rPr lang="en-US" dirty="0" smtClean="0"/>
              <a:t>sample – Main condition</a:t>
            </a:r>
            <a:endParaRPr lang="it-IT" dirty="0"/>
          </a:p>
          <a:p>
            <a:pPr algn="ctr"/>
            <a:endParaRPr lang="en-US" dirty="0"/>
          </a:p>
        </p:txBody>
      </p:sp>
      <p:sp>
        <p:nvSpPr>
          <p:cNvPr id="14" name="Freccia curva 13"/>
          <p:cNvSpPr/>
          <p:nvPr/>
        </p:nvSpPr>
        <p:spPr bwMode="auto">
          <a:xfrm rot="5400000">
            <a:off x="7501742" y="867968"/>
            <a:ext cx="333204" cy="864096"/>
          </a:xfrm>
          <a:prstGeom prst="bentArrow">
            <a:avLst>
              <a:gd name="adj1" fmla="val 25000"/>
              <a:gd name="adj2" fmla="val 35612"/>
              <a:gd name="adj3" fmla="val 25000"/>
              <a:gd name="adj4" fmla="val 48135"/>
            </a:avLst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7" name="Freccia curva 16"/>
          <p:cNvSpPr/>
          <p:nvPr/>
        </p:nvSpPr>
        <p:spPr bwMode="auto">
          <a:xfrm rot="16200000" flipH="1">
            <a:off x="1405852" y="857542"/>
            <a:ext cx="318839" cy="899311"/>
          </a:xfrm>
          <a:prstGeom prst="bentArrow">
            <a:avLst>
              <a:gd name="adj1" fmla="val 25000"/>
              <a:gd name="adj2" fmla="val 35612"/>
              <a:gd name="adj3" fmla="val 25000"/>
              <a:gd name="adj4" fmla="val 53310"/>
            </a:avLst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1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0"/>
            <a:ext cx="1098922" cy="847259"/>
          </a:xfrm>
          <a:prstGeom prst="rect">
            <a:avLst/>
          </a:prstGeom>
        </p:spPr>
      </p:pic>
      <p:graphicFrame>
        <p:nvGraphicFramePr>
          <p:cNvPr id="8" name="Segnaposto contenut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4012954"/>
              </p:ext>
            </p:extLst>
          </p:nvPr>
        </p:nvGraphicFramePr>
        <p:xfrm>
          <a:off x="327058" y="1651834"/>
          <a:ext cx="8522467" cy="4635120"/>
        </p:xfrm>
        <a:graphic>
          <a:graphicData uri="http://schemas.openxmlformats.org/drawingml/2006/table">
            <a:tbl>
              <a:tblPr/>
              <a:tblGrid>
                <a:gridCol w="1182676"/>
                <a:gridCol w="1147104"/>
                <a:gridCol w="3571346"/>
                <a:gridCol w="1152128"/>
                <a:gridCol w="792088"/>
                <a:gridCol w="677125"/>
              </a:tblGrid>
              <a:tr h="44135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ICD9-CM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Mapping</a:t>
                      </a:r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600" b="1" i="0" u="none" strike="noStrike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type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ICD-10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Count</a:t>
                      </a:r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(N)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Freq</a:t>
                      </a:r>
                      <a:endParaRPr lang="it-IT" sz="1600" b="1" i="0" u="none" strike="noStrike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 fontAlgn="b"/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(%)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Cum</a:t>
                      </a:r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(%)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V30.00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Z38.0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Singleton,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born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in hospital </a:t>
                      </a:r>
                      <a:endParaRPr lang="it-IT" sz="1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119,093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1.7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1.7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V58.11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Z51.1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Chemotherapy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session for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neoplasm</a:t>
                      </a:r>
                      <a:endParaRPr lang="it-IT" sz="14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67,694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0.9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2.6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650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O80.0, O80.1, O80.8, O80.9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Single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spontaneous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delivery (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subcategories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it-IT" sz="1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50,088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0.7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3.3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01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518.81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J96.0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Acute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respiratory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failure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38,973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3.8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V30.01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Z38.0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Singleton,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born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in hospital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37,798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4.3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428.0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I50.9</a:t>
                      </a:r>
                    </a:p>
                    <a:p>
                      <a:pPr algn="ctr" fontAlgn="b"/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Heart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failure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unspecified</a:t>
                      </a:r>
                      <a:endParaRPr lang="it-IT" sz="14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35,308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4.8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305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>
          <a:xfrm>
            <a:off x="8316913" y="6409134"/>
            <a:ext cx="827087" cy="476250"/>
          </a:xfrm>
        </p:spPr>
        <p:txBody>
          <a:bodyPr/>
          <a:lstStyle/>
          <a:p>
            <a:pPr>
              <a:defRPr/>
            </a:pPr>
            <a:fld id="{34E77F4A-F9DB-44B3-A645-37B8D5D8974E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1940288" y="836712"/>
            <a:ext cx="52960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 </a:t>
            </a:r>
            <a:r>
              <a:rPr lang="it-IT" dirty="0"/>
              <a:t>The m</a:t>
            </a:r>
            <a:r>
              <a:rPr lang="en-US" dirty="0" err="1"/>
              <a:t>ost</a:t>
            </a:r>
            <a:r>
              <a:rPr lang="en-US" dirty="0"/>
              <a:t> used ICD9-CM/ICD-10 categories in the SDO </a:t>
            </a:r>
            <a:r>
              <a:rPr lang="en-US" dirty="0" smtClean="0"/>
              <a:t>sample – Secondary condition</a:t>
            </a:r>
            <a:endParaRPr lang="it-IT" dirty="0"/>
          </a:p>
          <a:p>
            <a:pPr algn="ctr"/>
            <a:endParaRPr lang="en-US" dirty="0"/>
          </a:p>
        </p:txBody>
      </p:sp>
      <p:sp>
        <p:nvSpPr>
          <p:cNvPr id="14" name="Freccia curva 13"/>
          <p:cNvSpPr/>
          <p:nvPr/>
        </p:nvSpPr>
        <p:spPr bwMode="auto">
          <a:xfrm rot="5400000">
            <a:off x="7501742" y="795960"/>
            <a:ext cx="333204" cy="864096"/>
          </a:xfrm>
          <a:prstGeom prst="bentArrow">
            <a:avLst>
              <a:gd name="adj1" fmla="val 25000"/>
              <a:gd name="adj2" fmla="val 35612"/>
              <a:gd name="adj3" fmla="val 25000"/>
              <a:gd name="adj4" fmla="val 48135"/>
            </a:avLst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7" name="Freccia curva 16"/>
          <p:cNvSpPr/>
          <p:nvPr/>
        </p:nvSpPr>
        <p:spPr bwMode="auto">
          <a:xfrm rot="16200000" flipH="1">
            <a:off x="1405852" y="785534"/>
            <a:ext cx="318839" cy="899311"/>
          </a:xfrm>
          <a:prstGeom prst="bentArrow">
            <a:avLst>
              <a:gd name="adj1" fmla="val 25000"/>
              <a:gd name="adj2" fmla="val 35612"/>
              <a:gd name="adj3" fmla="val 25000"/>
              <a:gd name="adj4" fmla="val 53310"/>
            </a:avLst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1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0"/>
            <a:ext cx="1098922" cy="847259"/>
          </a:xfrm>
          <a:prstGeom prst="rect">
            <a:avLst/>
          </a:prstGeom>
        </p:spPr>
      </p:pic>
      <p:graphicFrame>
        <p:nvGraphicFramePr>
          <p:cNvPr id="8" name="Segnaposto contenut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2853193"/>
              </p:ext>
            </p:extLst>
          </p:nvPr>
        </p:nvGraphicFramePr>
        <p:xfrm>
          <a:off x="327058" y="1556792"/>
          <a:ext cx="8522467" cy="4787520"/>
        </p:xfrm>
        <a:graphic>
          <a:graphicData uri="http://schemas.openxmlformats.org/drawingml/2006/table">
            <a:tbl>
              <a:tblPr/>
              <a:tblGrid>
                <a:gridCol w="1182676"/>
                <a:gridCol w="1147104"/>
                <a:gridCol w="3571346"/>
                <a:gridCol w="1152128"/>
                <a:gridCol w="792088"/>
                <a:gridCol w="677125"/>
              </a:tblGrid>
              <a:tr h="44135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ICD9-CM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Mapping</a:t>
                      </a:r>
                      <a:r>
                        <a:rPr lang="it-IT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400" b="1" i="0" u="none" strike="noStrike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type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ICD-10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Count</a:t>
                      </a:r>
                      <a:r>
                        <a:rPr lang="it-IT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(N)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Freq</a:t>
                      </a:r>
                      <a:endParaRPr lang="it-IT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 fontAlgn="b"/>
                      <a:r>
                        <a:rPr lang="it-IT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(%)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Cum</a:t>
                      </a:r>
                      <a:r>
                        <a:rPr lang="it-IT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(%)</a:t>
                      </a:r>
                      <a:endParaRPr lang="it-IT" sz="14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401.1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I10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Essential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primary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 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hypertension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it-IT" sz="16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152,368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4.1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4.1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427.31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exact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I48.0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Paroxysmal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atrial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fibrillation</a:t>
                      </a:r>
                      <a:endParaRPr lang="it-IT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131,136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3.5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7.6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250.00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E11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Non-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insulin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dependent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diabetes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mellitus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98,001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2.6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10.2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01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401.9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exact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I10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Essential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primary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 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hypertension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71,250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1.9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12.1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414.8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multiple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I25.5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Ischaemic</a:t>
                      </a:r>
                      <a:r>
                        <a:rPr lang="it-IT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cardiomyopathy</a:t>
                      </a:r>
                      <a:endParaRPr lang="it-IT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I25.8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Other forms of chronic </a:t>
                      </a:r>
                      <a:r>
                        <a:rPr lang="en-US" sz="12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ischaemic</a:t>
                      </a: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heart disease</a:t>
                      </a:r>
                      <a:endParaRPr lang="it-IT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57,560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1.5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13.6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491.21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exact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J44.1</a:t>
                      </a:r>
                    </a:p>
                    <a:p>
                      <a:pPr algn="ctr" fontAlgn="b"/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Chronic obstructive pulmonary disease with acute exacerbation, unspecified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40,148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1.1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14.7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21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>
          <a:xfrm>
            <a:off x="8316913" y="6409134"/>
            <a:ext cx="827087" cy="476250"/>
          </a:xfrm>
        </p:spPr>
        <p:txBody>
          <a:bodyPr/>
          <a:lstStyle/>
          <a:p>
            <a:pPr>
              <a:defRPr/>
            </a:pPr>
            <a:fld id="{34E77F4A-F9DB-44B3-A645-37B8D5D8974E}" type="slidenum">
              <a:rPr lang="it-IT" smtClean="0"/>
              <a:pPr>
                <a:defRPr/>
              </a:pPr>
              <a:t>8</a:t>
            </a:fld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2302292" y="90872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/>
              <a:t> </a:t>
            </a:r>
            <a:r>
              <a:rPr lang="it-IT" dirty="0"/>
              <a:t>The m</a:t>
            </a:r>
            <a:r>
              <a:rPr lang="en-US" dirty="0" err="1"/>
              <a:t>ost</a:t>
            </a:r>
            <a:r>
              <a:rPr lang="en-US" dirty="0"/>
              <a:t> used ICD9-CM/ICD-10 categories in the </a:t>
            </a:r>
            <a:r>
              <a:rPr lang="en-US" dirty="0" smtClean="0"/>
              <a:t>SDO </a:t>
            </a:r>
            <a:r>
              <a:rPr lang="en-US" dirty="0"/>
              <a:t>sample</a:t>
            </a:r>
            <a:endParaRPr lang="it-IT" dirty="0"/>
          </a:p>
          <a:p>
            <a:pPr algn="ctr"/>
            <a:endParaRPr lang="en-US" dirty="0"/>
          </a:p>
        </p:txBody>
      </p:sp>
      <p:sp>
        <p:nvSpPr>
          <p:cNvPr id="14" name="Freccia curva 13"/>
          <p:cNvSpPr/>
          <p:nvPr/>
        </p:nvSpPr>
        <p:spPr bwMode="auto">
          <a:xfrm rot="5400000">
            <a:off x="6637646" y="867968"/>
            <a:ext cx="333204" cy="864096"/>
          </a:xfrm>
          <a:prstGeom prst="bentArrow">
            <a:avLst>
              <a:gd name="adj1" fmla="val 25000"/>
              <a:gd name="adj2" fmla="val 35612"/>
              <a:gd name="adj3" fmla="val 25000"/>
              <a:gd name="adj4" fmla="val 48135"/>
            </a:avLst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7" name="Freccia curva 16"/>
          <p:cNvSpPr/>
          <p:nvPr/>
        </p:nvSpPr>
        <p:spPr bwMode="auto">
          <a:xfrm rot="16200000" flipH="1">
            <a:off x="2125932" y="857542"/>
            <a:ext cx="318839" cy="899311"/>
          </a:xfrm>
          <a:prstGeom prst="bentArrow">
            <a:avLst>
              <a:gd name="adj1" fmla="val 25000"/>
              <a:gd name="adj2" fmla="val 35612"/>
              <a:gd name="adj3" fmla="val 25000"/>
              <a:gd name="adj4" fmla="val 53310"/>
            </a:avLst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21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0"/>
            <a:ext cx="1098922" cy="847259"/>
          </a:xfrm>
          <a:prstGeom prst="rect">
            <a:avLst/>
          </a:prstGeom>
        </p:spPr>
      </p:pic>
      <p:graphicFrame>
        <p:nvGraphicFramePr>
          <p:cNvPr id="8" name="Segnaposto contenut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1396702"/>
              </p:ext>
            </p:extLst>
          </p:nvPr>
        </p:nvGraphicFramePr>
        <p:xfrm>
          <a:off x="327058" y="1651834"/>
          <a:ext cx="8522467" cy="4635120"/>
        </p:xfrm>
        <a:graphic>
          <a:graphicData uri="http://schemas.openxmlformats.org/drawingml/2006/table">
            <a:tbl>
              <a:tblPr/>
              <a:tblGrid>
                <a:gridCol w="1182676"/>
                <a:gridCol w="1147104"/>
                <a:gridCol w="3571346"/>
                <a:gridCol w="1152128"/>
                <a:gridCol w="792088"/>
                <a:gridCol w="677125"/>
              </a:tblGrid>
              <a:tr h="44135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ICD9-CM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Mapping</a:t>
                      </a:r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600" b="1" i="0" u="none" strike="noStrike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type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ICD-10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Count</a:t>
                      </a:r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(N)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Freq</a:t>
                      </a:r>
                      <a:endParaRPr lang="it-IT" sz="1600" b="1" i="0" u="none" strike="noStrike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 fontAlgn="b"/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(%)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Cum</a:t>
                      </a:r>
                      <a:r>
                        <a:rPr lang="it-IT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(%)</a:t>
                      </a:r>
                      <a:endParaRPr lang="it-IT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427.31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exact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I48.0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Paroxysmal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atrial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fibrillation</a:t>
                      </a:r>
                      <a:endParaRPr lang="it-IT" sz="14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160,051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401.1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I10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Essential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primary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hypertension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it-IT" sz="1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154,454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V30.00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Z38.0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Singleton,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born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in hospital </a:t>
                      </a:r>
                      <a:endParaRPr lang="it-IT" sz="1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119,093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01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250.00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E11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Non-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insulin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dependent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diabetes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mellitus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99,086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401.9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exact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I10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Essential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primary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hypertension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72,246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V58.11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endParaRPr lang="it-IT" sz="12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Z51.1</a:t>
                      </a:r>
                    </a:p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Chemotherapy</a:t>
                      </a:r>
                      <a:r>
                        <a:rPr lang="it-IT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session for </a:t>
                      </a:r>
                      <a:r>
                        <a:rPr lang="it-IT" sz="14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neoplasm</a:t>
                      </a:r>
                      <a:endParaRPr lang="it-IT" sz="14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67,694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892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142" y="38925"/>
            <a:ext cx="1098922" cy="847259"/>
          </a:xfrm>
          <a:prstGeom prst="rect">
            <a:avLst/>
          </a:prstGeom>
        </p:spPr>
      </p:pic>
      <p:cxnSp>
        <p:nvCxnSpPr>
          <p:cNvPr id="16" name="Connettore 7 15"/>
          <p:cNvCxnSpPr/>
          <p:nvPr/>
        </p:nvCxnSpPr>
        <p:spPr bwMode="auto">
          <a:xfrm rot="16200000" flipH="1">
            <a:off x="7315296" y="2488196"/>
            <a:ext cx="972425" cy="842392"/>
          </a:xfrm>
          <a:prstGeom prst="curvedConnector3">
            <a:avLst>
              <a:gd name="adj1" fmla="val 50000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Freccia curva 23"/>
          <p:cNvSpPr/>
          <p:nvPr/>
        </p:nvSpPr>
        <p:spPr bwMode="auto">
          <a:xfrm>
            <a:off x="7380312" y="2204864"/>
            <a:ext cx="813816" cy="868680"/>
          </a:xfrm>
          <a:prstGeom prst="ben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072" name="Connettore 2 3071"/>
          <p:cNvCxnSpPr/>
          <p:nvPr/>
        </p:nvCxnSpPr>
        <p:spPr bwMode="auto">
          <a:xfrm flipH="1">
            <a:off x="1331640" y="5085184"/>
            <a:ext cx="720081" cy="792088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" name="CasellaDiTesto 2"/>
          <p:cNvSpPr txBox="1"/>
          <p:nvPr/>
        </p:nvSpPr>
        <p:spPr>
          <a:xfrm>
            <a:off x="519788" y="1478231"/>
            <a:ext cx="7849272" cy="37856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1600" b="0" dirty="0" err="1"/>
              <a:t>TransIT</a:t>
            </a:r>
            <a:r>
              <a:rPr lang="en-GB" sz="1600" b="0" dirty="0"/>
              <a:t> will be usable with the ICD-10 online on the </a:t>
            </a:r>
            <a:r>
              <a:rPr lang="en-GB" sz="1600" b="0" dirty="0" err="1"/>
              <a:t>Portale</a:t>
            </a:r>
            <a:r>
              <a:rPr lang="en-GB" sz="1600" b="0" dirty="0"/>
              <a:t> </a:t>
            </a:r>
            <a:r>
              <a:rPr lang="en-GB" sz="1600" b="0" dirty="0" err="1"/>
              <a:t>italiano</a:t>
            </a:r>
            <a:r>
              <a:rPr lang="en-GB" sz="1600" b="0" dirty="0"/>
              <a:t> </a:t>
            </a:r>
            <a:r>
              <a:rPr lang="en-GB" sz="1600" b="0" dirty="0" err="1"/>
              <a:t>delle</a:t>
            </a:r>
            <a:r>
              <a:rPr lang="en-GB" sz="1600" b="0" dirty="0"/>
              <a:t> </a:t>
            </a:r>
            <a:r>
              <a:rPr lang="en-GB" sz="1600" b="0" dirty="0" err="1"/>
              <a:t>classificazioni</a:t>
            </a:r>
            <a:r>
              <a:rPr lang="en-GB" sz="1600" b="0" dirty="0"/>
              <a:t> (</a:t>
            </a:r>
            <a:r>
              <a:rPr lang="en-GB" sz="1600" b="0" dirty="0">
                <a:hlinkClick r:id="rId3"/>
              </a:rPr>
              <a:t>www.reteclassificazioni.it</a:t>
            </a:r>
            <a:r>
              <a:rPr lang="en-GB" sz="1600" b="0" dirty="0"/>
              <a:t>)</a:t>
            </a:r>
          </a:p>
          <a:p>
            <a:endParaRPr lang="en-US" sz="1600" b="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1600" b="0" dirty="0" smtClean="0"/>
              <a:t>The </a:t>
            </a:r>
            <a:r>
              <a:rPr lang="en-US" sz="1600" b="0" dirty="0"/>
              <a:t>transition from ICD9-CM to ICD-10, based on these preliminary data analysis, could be less difficult than supposed, because a large number of ICD9-CM codes can be easily transcoded to one single ICD-10 code, leaving a manageable 10% of codes to be chosen by coders among a small set of options. </a:t>
            </a:r>
            <a:endParaRPr lang="en-US" sz="1600" b="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16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1600" b="0" dirty="0"/>
              <a:t>Overall Italian </a:t>
            </a:r>
            <a:r>
              <a:rPr lang="it-IT" sz="1600" b="0" dirty="0"/>
              <a:t>Hospital </a:t>
            </a:r>
            <a:r>
              <a:rPr lang="it-IT" sz="1600" b="0" dirty="0" err="1"/>
              <a:t>Discharge</a:t>
            </a:r>
            <a:r>
              <a:rPr lang="it-IT" sz="1600" b="0" dirty="0"/>
              <a:t> Forms</a:t>
            </a:r>
            <a:r>
              <a:rPr lang="en-US" sz="1600" b="0" dirty="0"/>
              <a:t> (2011-2013 national database) will be analyzed using </a:t>
            </a:r>
            <a:r>
              <a:rPr lang="en-US" sz="1600" b="0" dirty="0" err="1" smtClean="0"/>
              <a:t>TransIT</a:t>
            </a:r>
            <a:r>
              <a:rPr lang="en-US" sz="1600" b="0" dirty="0" smtClean="0"/>
              <a:t>, in order to compare morbidity data among Italian regions </a:t>
            </a:r>
            <a:r>
              <a:rPr lang="en-US" sz="1600" b="0" smtClean="0"/>
              <a:t>and internationally.</a:t>
            </a:r>
            <a:endParaRPr lang="en-US" sz="1600" b="0" dirty="0"/>
          </a:p>
          <a:p>
            <a:endParaRPr lang="en-US" sz="1600" b="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1600" b="0" dirty="0" smtClean="0"/>
              <a:t>Training </a:t>
            </a:r>
            <a:r>
              <a:rPr lang="en-US" sz="1600" b="0" dirty="0"/>
              <a:t>is needed for coders to understand the differences between the two ICD versions, in particular when involving the dagger/asterisk mechanism, which is not present in ICD9-CM.</a:t>
            </a:r>
            <a:endParaRPr lang="en-GB" sz="1600" b="0" dirty="0"/>
          </a:p>
        </p:txBody>
      </p:sp>
      <p:sp>
        <p:nvSpPr>
          <p:cNvPr id="8" name="Titolo 2"/>
          <p:cNvSpPr>
            <a:spLocks noGrp="1"/>
          </p:cNvSpPr>
          <p:nvPr>
            <p:ph type="ctrTitle"/>
          </p:nvPr>
        </p:nvSpPr>
        <p:spPr>
          <a:xfrm>
            <a:off x="953634" y="1052736"/>
            <a:ext cx="7452755" cy="86409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Conclusions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2" name="Rettangolo 1"/>
          <p:cNvSpPr/>
          <p:nvPr/>
        </p:nvSpPr>
        <p:spPr>
          <a:xfrm>
            <a:off x="605904" y="5481228"/>
            <a:ext cx="8281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accent6"/>
                </a:solidFill>
              </a:rPr>
              <a:t>Acknowledgements</a:t>
            </a:r>
            <a:endParaRPr lang="it-IT" dirty="0" smtClean="0">
              <a:solidFill>
                <a:schemeClr val="accent6"/>
              </a:solidFill>
            </a:endParaRPr>
          </a:p>
          <a:p>
            <a:r>
              <a:rPr lang="it-IT" sz="1200" dirty="0" smtClean="0">
                <a:solidFill>
                  <a:schemeClr val="accent6"/>
                </a:solidFill>
              </a:rPr>
              <a:t>"</a:t>
            </a:r>
            <a:r>
              <a:rPr lang="it-IT" sz="1200" dirty="0">
                <a:solidFill>
                  <a:schemeClr val="accent6"/>
                </a:solidFill>
              </a:rPr>
              <a:t>Progetto </a:t>
            </a:r>
            <a:r>
              <a:rPr lang="it-IT" sz="1200" dirty="0" err="1" smtClean="0">
                <a:solidFill>
                  <a:schemeClr val="accent6"/>
                </a:solidFill>
              </a:rPr>
              <a:t>It.Drg</a:t>
            </a:r>
            <a:r>
              <a:rPr lang="it-IT" sz="1200" dirty="0" smtClean="0">
                <a:solidFill>
                  <a:schemeClr val="accent6"/>
                </a:solidFill>
              </a:rPr>
              <a:t>", </a:t>
            </a:r>
            <a:r>
              <a:rPr lang="it-IT" sz="1200" dirty="0" err="1"/>
              <a:t>founded</a:t>
            </a:r>
            <a:r>
              <a:rPr lang="it-IT" sz="1200" dirty="0"/>
              <a:t> by National </a:t>
            </a:r>
            <a:r>
              <a:rPr lang="it-IT" sz="1200" dirty="0" err="1"/>
              <a:t>Health</a:t>
            </a:r>
            <a:r>
              <a:rPr lang="it-IT" sz="1200" dirty="0"/>
              <a:t> Service 2004 to </a:t>
            </a:r>
            <a:r>
              <a:rPr lang="it-IT" sz="1200" dirty="0" err="1"/>
              <a:t>realize</a:t>
            </a:r>
            <a:r>
              <a:rPr lang="it-IT" sz="1200" dirty="0"/>
              <a:t> </a:t>
            </a:r>
            <a:r>
              <a:rPr lang="it-IT" sz="1200" dirty="0" err="1"/>
              <a:t>strategical</a:t>
            </a:r>
            <a:r>
              <a:rPr lang="it-IT" sz="1200" dirty="0"/>
              <a:t> </a:t>
            </a:r>
            <a:r>
              <a:rPr lang="it-IT" sz="1200" dirty="0" err="1"/>
              <a:t>objectives</a:t>
            </a:r>
            <a:r>
              <a:rPr lang="it-IT" sz="1200" dirty="0"/>
              <a:t> under the National </a:t>
            </a:r>
            <a:r>
              <a:rPr lang="it-IT" sz="1200" dirty="0" err="1"/>
              <a:t>Health</a:t>
            </a:r>
            <a:r>
              <a:rPr lang="it-IT" sz="1200" dirty="0"/>
              <a:t> Plan, </a:t>
            </a:r>
            <a:r>
              <a:rPr lang="it-IT" sz="1200" dirty="0" err="1"/>
              <a:t>according</a:t>
            </a:r>
            <a:r>
              <a:rPr lang="it-IT" sz="1200" dirty="0"/>
              <a:t> to  art. 1, comma 34, Law n. 662/1996 (</a:t>
            </a:r>
            <a:r>
              <a:rPr lang="en-US" sz="1200" dirty="0"/>
              <a:t>CIPE Decision 23 March 2012 for assigning to the Emilia Romagna region the amount allocated for the realization of the "</a:t>
            </a:r>
            <a:r>
              <a:rPr lang="en-US" sz="1200" dirty="0" err="1"/>
              <a:t>It.Drg</a:t>
            </a:r>
            <a:r>
              <a:rPr lang="en-US" sz="1200" dirty="0"/>
              <a:t> Project")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2377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85 Birds Castelpietra_postersession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85 Birds Castelpietra_postersession</Template>
  <TotalTime>326</TotalTime>
  <Words>836</Words>
  <Application>Microsoft Office PowerPoint</Application>
  <PresentationFormat>On-screen Show (4:3)</PresentationFormat>
  <Paragraphs>211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85 Birds Castelpietra_postersession</vt:lpstr>
      <vt:lpstr>The shift from ICD9-CM to ICD-10 in coding health conditions in Italy: preliminary data on morbidity statistics effects.</vt:lpstr>
      <vt:lpstr>Introduction </vt:lpstr>
      <vt:lpstr>Methods &amp; Materials </vt:lpstr>
      <vt:lpstr>PowerPoint Presentation</vt:lpstr>
      <vt:lpstr> Transcoding ICD9-CM to ICD-10 by TransIT  in a sample of the Italian Hospital Discharge Forms by Region and Year </vt:lpstr>
      <vt:lpstr>PowerPoint Presentation</vt:lpstr>
      <vt:lpstr>PowerPoint Presentation</vt:lpstr>
      <vt:lpstr>PowerPoint Presentation</vt:lpstr>
      <vt:lpstr>Conclusions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 kill two birds with one stone: how to automatically combine standard terminologies and nomenclatures with ICF Environmental Factors in epidemiological studies</dc:title>
  <dc:creator>Castelpietra Giulio</dc:creator>
  <cp:lastModifiedBy>ROBINSON NICOL, Molly Meri</cp:lastModifiedBy>
  <cp:revision>46</cp:revision>
  <dcterms:created xsi:type="dcterms:W3CDTF">2014-09-30T08:25:58Z</dcterms:created>
  <dcterms:modified xsi:type="dcterms:W3CDTF">2014-10-07T14:38:17Z</dcterms:modified>
</cp:coreProperties>
</file>