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58" r:id="rId6"/>
  </p:sldIdLst>
  <p:sldSz cx="42808525" cy="30279975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05" autoAdjust="0"/>
    <p:restoredTop sz="94660"/>
  </p:normalViewPr>
  <p:slideViewPr>
    <p:cSldViewPr>
      <p:cViewPr>
        <p:scale>
          <a:sx n="30" d="100"/>
          <a:sy n="30" d="100"/>
        </p:scale>
        <p:origin x="-72" y="-894"/>
      </p:cViewPr>
      <p:guideLst>
        <p:guide orient="horz" pos="4881"/>
        <p:guide pos="11002"/>
        <p:guide pos="5102"/>
        <p:guide pos="10441"/>
        <p:guide pos="15776"/>
        <p:guide pos="21114"/>
        <p:guide pos="21691"/>
        <p:guide pos="5665"/>
        <p:guide pos="3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6891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1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2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3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4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5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385226" cy="6490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55" y="17158952"/>
            <a:ext cx="29966416" cy="7737866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500569" y="2692701"/>
            <a:ext cx="9096307" cy="2422308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11650" y="2692701"/>
            <a:ext cx="27073462" cy="2422308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2221" y="19457517"/>
            <a:ext cx="36387470" cy="601422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2221" y="12833562"/>
            <a:ext cx="36387470" cy="662395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11651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1992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12727"/>
            <a:ext cx="38526326" cy="50462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1100" y="6777792"/>
            <a:ext cx="18913047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1100" y="9602994"/>
            <a:ext cx="18913047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5403" y="6777792"/>
            <a:ext cx="18922023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5403" y="9602994"/>
            <a:ext cx="18922023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05989"/>
            <a:ext cx="14083229" cy="51305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038" y="1205989"/>
            <a:ext cx="23931388" cy="258422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1100" y="6336495"/>
            <a:ext cx="14083229" cy="207117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585" y="21195758"/>
            <a:ext cx="25684217" cy="25029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1585" y="2705053"/>
            <a:ext cx="25684217" cy="181684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1585" y="23698690"/>
            <a:ext cx="25684217" cy="35528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11650" y="2692702"/>
            <a:ext cx="36385226" cy="5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11650" y="8747349"/>
            <a:ext cx="36385226" cy="181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11651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626359" y="27587274"/>
            <a:ext cx="13555808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677873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>
              <a:defRPr sz="67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Monday, 13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211650" y="6715052"/>
            <a:ext cx="36050596" cy="8352928"/>
          </a:xfrm>
        </p:spPr>
        <p:txBody>
          <a:bodyPr/>
          <a:lstStyle/>
          <a:p>
            <a:r>
              <a:rPr lang="en-GB" sz="20500" dirty="0" smtClean="0">
                <a:solidFill>
                  <a:schemeClr val="accent6">
                    <a:lumMod val="75000"/>
                  </a:schemeClr>
                </a:solidFill>
              </a:rPr>
              <a:t>Mortality Reference Group (MRG)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058446" y="17158952"/>
            <a:ext cx="32979664" cy="7737866"/>
          </a:xfrm>
        </p:spPr>
        <p:txBody>
          <a:bodyPr/>
          <a:lstStyle/>
          <a:p>
            <a:r>
              <a:rPr lang="en-GB" sz="9600" dirty="0" smtClean="0"/>
              <a:t>Co-Chairs: Patricia </a:t>
            </a:r>
            <a:r>
              <a:rPr lang="en-GB" sz="9600" dirty="0"/>
              <a:t>Wood </a:t>
            </a:r>
            <a:r>
              <a:rPr lang="en-GB" sz="9600" dirty="0" smtClean="0"/>
              <a:t>(NACC) Lars </a:t>
            </a:r>
            <a:r>
              <a:rPr lang="en-GB" sz="9600" dirty="0"/>
              <a:t>Age </a:t>
            </a:r>
            <a:r>
              <a:rPr lang="en-GB" sz="9600" dirty="0" smtClean="0"/>
              <a:t>Johansson (NCC)</a:t>
            </a:r>
            <a:endParaRPr lang="en-GB" sz="9600" dirty="0"/>
          </a:p>
          <a:p>
            <a:r>
              <a:rPr lang="en-GB" sz="9600" dirty="0" smtClean="0"/>
              <a:t>Secretariat: Donna </a:t>
            </a:r>
            <a:r>
              <a:rPr lang="en-GB" sz="9600" dirty="0"/>
              <a:t>L. </a:t>
            </a:r>
            <a:r>
              <a:rPr lang="en-GB" sz="9600" dirty="0" smtClean="0"/>
              <a:t>Hoyert (NACC)</a:t>
            </a:r>
            <a:endParaRPr lang="en-GB" sz="9600" dirty="0"/>
          </a:p>
          <a:p>
            <a:r>
              <a:rPr lang="en-GB" sz="9600" dirty="0" smtClean="0"/>
              <a:t>WHO Liaison: Robert Jakob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</a:t>
            </a:r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Achievements in 2013/2014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8155211"/>
            <a:ext cx="40255427" cy="19658184"/>
          </a:xfrm>
        </p:spPr>
        <p:txBody>
          <a:bodyPr/>
          <a:lstStyle/>
          <a:p>
            <a:r>
              <a:rPr lang="en-GB" sz="10700" dirty="0" smtClean="0"/>
              <a:t>Promoted standard interpretation and application of ICD-10 for mortality (SWP MRG-17)</a:t>
            </a:r>
          </a:p>
          <a:p>
            <a:pPr lvl="1"/>
            <a:r>
              <a:rPr lang="en-GB" sz="10700" dirty="0" smtClean="0"/>
              <a:t>discussed more than 45 issues at the mid-year MRG meeting (Lyon, France April 2-4, 2014)</a:t>
            </a:r>
          </a:p>
          <a:p>
            <a:r>
              <a:rPr lang="en-GB" sz="10700" dirty="0" smtClean="0"/>
              <a:t>Enhanced the mortality knowledge base (SWP MRG-17)</a:t>
            </a:r>
          </a:p>
          <a:p>
            <a:pPr lvl="1"/>
            <a:r>
              <a:rPr lang="en-GB" sz="10700" dirty="0" smtClean="0"/>
              <a:t>discussed more than 25 issues at the mid-year Table Group meeting (Lyon, France April 7 - 8, 2014)</a:t>
            </a:r>
          </a:p>
          <a:p>
            <a:r>
              <a:rPr lang="en-GB" sz="10700" dirty="0" smtClean="0"/>
              <a:t>Developed and submitted 36 proposed updates for mortality classification purposes to URC (SWP MRG-17)</a:t>
            </a:r>
          </a:p>
          <a:p>
            <a:pPr>
              <a:buNone/>
            </a:pPr>
            <a:endParaRPr lang="en-GB" sz="10700" dirty="0" smtClean="0"/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4094357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</a:t>
            </a:r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Achievements in 2013/2014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8659267"/>
            <a:ext cx="40255427" cy="20594288"/>
          </a:xfrm>
        </p:spPr>
        <p:txBody>
          <a:bodyPr/>
          <a:lstStyle/>
          <a:p>
            <a:r>
              <a:rPr lang="en-GB" sz="10700" dirty="0" smtClean="0"/>
              <a:t>Rewrote Volume 2 instructions for cause-of-death coding (SWP MRG-18) – submitted to URC for approval</a:t>
            </a:r>
          </a:p>
          <a:p>
            <a:r>
              <a:rPr lang="en-GB" sz="10700" dirty="0" smtClean="0"/>
              <a:t>Developed international instructions for multiple cause-of-death coding (SWP MRG-18) – submitted to URC for approval</a:t>
            </a:r>
          </a:p>
          <a:p>
            <a:r>
              <a:rPr lang="en-GB" sz="10700" dirty="0" smtClean="0"/>
              <a:t>Developed international core set of quality assurance checks for consistency between sex and cause of death in mortality data (SWP MRG-18)</a:t>
            </a:r>
          </a:p>
          <a:p>
            <a:r>
              <a:rPr lang="en-GB" sz="10700" dirty="0" smtClean="0"/>
              <a:t>Moderated discussions of the international Mortality Forum and identified issues for the MRG (SWP MRG-19)</a:t>
            </a:r>
          </a:p>
          <a:p>
            <a:pPr>
              <a:buNone/>
            </a:pPr>
            <a:endParaRPr lang="en-GB" sz="10700" dirty="0" smtClean="0"/>
          </a:p>
          <a:p>
            <a:endParaRPr lang="en-GB" sz="10700" dirty="0" smtClean="0"/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</a:t>
            </a:r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Achievements in 2013/2014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8155211"/>
            <a:ext cx="40255427" cy="21098344"/>
          </a:xfrm>
        </p:spPr>
        <p:txBody>
          <a:bodyPr/>
          <a:lstStyle/>
          <a:p>
            <a:pPr marL="1638300" lvl="1" indent="-1638300">
              <a:buFontTx/>
              <a:buChar char="•"/>
            </a:pPr>
            <a:r>
              <a:rPr lang="en-GB" sz="10700" dirty="0" smtClean="0"/>
              <a:t>Completed the redesign of the international medical certificate of cause of death (SWP MRG-20) – submitted to URC for approval</a:t>
            </a:r>
          </a:p>
          <a:p>
            <a:r>
              <a:rPr lang="en-GB" sz="10700" dirty="0" smtClean="0"/>
              <a:t>Worked with the Mortality Topic Advisory Group (m-TAG)	 (SWP MRG-20)</a:t>
            </a:r>
          </a:p>
          <a:p>
            <a:pPr lvl="1"/>
            <a:r>
              <a:rPr lang="en-GB" sz="10700" dirty="0" smtClean="0"/>
              <a:t>Contributed to stability analysis of the JLMMS (ICD-11) </a:t>
            </a:r>
          </a:p>
          <a:p>
            <a:pPr lvl="1"/>
            <a:r>
              <a:rPr lang="en-GB" sz="10700" dirty="0" smtClean="0"/>
              <a:t>Contributed to the review of select JLMMS (ICD-11) chapters</a:t>
            </a:r>
          </a:p>
          <a:p>
            <a:pPr lvl="1"/>
            <a:r>
              <a:rPr lang="en-GB" sz="10700" dirty="0" smtClean="0"/>
              <a:t>Continued to provide additional mortality classification expertise to the revision process</a:t>
            </a:r>
          </a:p>
          <a:p>
            <a:pPr lvl="1"/>
            <a:endParaRPr lang="en-GB" sz="8800" dirty="0" smtClean="0"/>
          </a:p>
          <a:p>
            <a:endParaRPr lang="en-GB" sz="10700" dirty="0" smtClean="0"/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 smtClean="0">
                <a:solidFill>
                  <a:schemeClr val="accent6">
                    <a:lumMod val="75000"/>
                  </a:schemeClr>
                </a:solidFill>
              </a:rPr>
              <a:t>Outstanding Issues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2898206" y="8155211"/>
            <a:ext cx="36796088" cy="21098344"/>
          </a:xfrm>
        </p:spPr>
        <p:txBody>
          <a:bodyPr/>
          <a:lstStyle/>
          <a:p>
            <a:r>
              <a:rPr lang="en-GB" sz="10700" dirty="0" smtClean="0"/>
              <a:t>Develop international core set of quality assurance checks for mortality data (SWP MRG-18)</a:t>
            </a:r>
          </a:p>
          <a:p>
            <a:pPr lvl="1"/>
            <a:r>
              <a:rPr lang="en-GB" sz="10700" dirty="0" smtClean="0"/>
              <a:t>Consistency between age and cause of death in mortality data</a:t>
            </a:r>
          </a:p>
        </p:txBody>
      </p:sp>
    </p:spTree>
    <p:extLst>
      <p:ext uri="{BB962C8B-B14F-4D97-AF65-F5344CB8AC3E}">
        <p14:creationId xmlns:p14="http://schemas.microsoft.com/office/powerpoint/2010/main" val="2378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2014</TotalTime>
  <Words>397</Words>
  <Application>Microsoft Office PowerPoint</Application>
  <PresentationFormat>Custom</PresentationFormat>
  <Paragraphs>49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3x4</vt:lpstr>
      <vt:lpstr>Mortality Reference Group (MRG)</vt:lpstr>
      <vt:lpstr>Key Achievements in 2013/2014</vt:lpstr>
      <vt:lpstr>Key Achievements in 2013/2014</vt:lpstr>
      <vt:lpstr>Key Achievements in 2013/2014</vt:lpstr>
      <vt:lpstr>Outstanding Issues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141</cp:revision>
  <cp:lastPrinted>2012-10-02T08:26:43Z</cp:lastPrinted>
  <dcterms:created xsi:type="dcterms:W3CDTF">2002-11-05T20:37:20Z</dcterms:created>
  <dcterms:modified xsi:type="dcterms:W3CDTF">2014-10-08T12:42:53Z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