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sldIdLst>
    <p:sldId id="256" r:id="rId2"/>
  </p:sldIdLst>
  <p:sldSz cx="30279975" cy="42808525"/>
  <p:notesSz cx="6805613" cy="9939338"/>
  <p:defaultTextStyle>
    <a:defPPr>
      <a:defRPr lang="en-US"/>
    </a:defPPr>
    <a:lvl1pPr algn="l" rtl="0" eaLnBrk="0" fontAlgn="base" hangingPunct="0">
      <a:spcBef>
        <a:spcPct val="0"/>
      </a:spcBef>
      <a:spcAft>
        <a:spcPct val="0"/>
      </a:spcAft>
      <a:defRPr sz="3600"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sz="3600"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sz="3600"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sz="3600"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sz="3600" kern="1200">
        <a:solidFill>
          <a:schemeClr val="tx1"/>
        </a:solidFill>
        <a:latin typeface="Verdana" pitchFamily="34" charset="0"/>
        <a:ea typeface="+mn-ea"/>
        <a:cs typeface="+mn-cs"/>
      </a:defRPr>
    </a:lvl5pPr>
    <a:lvl6pPr marL="2286000" algn="l" defTabSz="914400" rtl="0" eaLnBrk="1" latinLnBrk="0" hangingPunct="1">
      <a:defRPr sz="3600" kern="1200">
        <a:solidFill>
          <a:schemeClr val="tx1"/>
        </a:solidFill>
        <a:latin typeface="Verdana" pitchFamily="34" charset="0"/>
        <a:ea typeface="+mn-ea"/>
        <a:cs typeface="+mn-cs"/>
      </a:defRPr>
    </a:lvl6pPr>
    <a:lvl7pPr marL="2743200" algn="l" defTabSz="914400" rtl="0" eaLnBrk="1" latinLnBrk="0" hangingPunct="1">
      <a:defRPr sz="3600" kern="1200">
        <a:solidFill>
          <a:schemeClr val="tx1"/>
        </a:solidFill>
        <a:latin typeface="Verdana" pitchFamily="34" charset="0"/>
        <a:ea typeface="+mn-ea"/>
        <a:cs typeface="+mn-cs"/>
      </a:defRPr>
    </a:lvl7pPr>
    <a:lvl8pPr marL="3200400" algn="l" defTabSz="914400" rtl="0" eaLnBrk="1" latinLnBrk="0" hangingPunct="1">
      <a:defRPr sz="3600" kern="1200">
        <a:solidFill>
          <a:schemeClr val="tx1"/>
        </a:solidFill>
        <a:latin typeface="Verdana" pitchFamily="34" charset="0"/>
        <a:ea typeface="+mn-ea"/>
        <a:cs typeface="+mn-cs"/>
      </a:defRPr>
    </a:lvl8pPr>
    <a:lvl9pPr marL="3657600" algn="l" defTabSz="914400" rtl="0" eaLnBrk="1" latinLnBrk="0" hangingPunct="1">
      <a:defRPr sz="3600" kern="1200">
        <a:solidFill>
          <a:schemeClr val="tx1"/>
        </a:solidFill>
        <a:latin typeface="Verdan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rdana Leitao" initials="" lastIdx="1" clrIdx="0"/>
  <p:cmAuthor id="1" name="Robert Jakob" initials="RJ"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25" d="100"/>
          <a:sy n="25" d="100"/>
        </p:scale>
        <p:origin x="-1464"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t" anchorCtr="0" compatLnSpc="1">
            <a:prstTxWarp prst="textNoShape">
              <a:avLst/>
            </a:prstTxWarp>
          </a:bodyPr>
          <a:lstStyle>
            <a:lvl1pPr defTabSz="915879">
              <a:defRPr sz="1200">
                <a:latin typeface="Times" charset="0"/>
              </a:defRPr>
            </a:lvl1pPr>
          </a:lstStyle>
          <a:p>
            <a:pPr>
              <a:defRPr/>
            </a:pPr>
            <a:endParaRPr lang="en-GB"/>
          </a:p>
        </p:txBody>
      </p:sp>
      <p:sp>
        <p:nvSpPr>
          <p:cNvPr id="4099" name="Rectangle 3"/>
          <p:cNvSpPr>
            <a:spLocks noGrp="1" noChangeArrowheads="1"/>
          </p:cNvSpPr>
          <p:nvPr>
            <p:ph type="dt" idx="1"/>
          </p:nvPr>
        </p:nvSpPr>
        <p:spPr bwMode="auto">
          <a:xfrm>
            <a:off x="3854450" y="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t" anchorCtr="0" compatLnSpc="1">
            <a:prstTxWarp prst="textNoShape">
              <a:avLst/>
            </a:prstTxWarp>
          </a:bodyPr>
          <a:lstStyle>
            <a:lvl1pPr algn="r" defTabSz="915879">
              <a:defRPr sz="1200">
                <a:latin typeface="Times" charset="0"/>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2085975" y="746125"/>
            <a:ext cx="2633663" cy="3727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79450" y="4721225"/>
            <a:ext cx="54467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b" anchorCtr="0" compatLnSpc="1">
            <a:prstTxWarp prst="textNoShape">
              <a:avLst/>
            </a:prstTxWarp>
          </a:bodyPr>
          <a:lstStyle>
            <a:lvl1pPr defTabSz="915879">
              <a:defRPr sz="1200">
                <a:latin typeface="Times" charset="0"/>
              </a:defRPr>
            </a:lvl1pPr>
          </a:lstStyle>
          <a:p>
            <a:pPr>
              <a:defRPr/>
            </a:pPr>
            <a:endParaRPr lang="en-GB"/>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539" tIns="45770" rIns="91539" bIns="45770" numCol="1" anchor="b" anchorCtr="0" compatLnSpc="1">
            <a:prstTxWarp prst="textNoShape">
              <a:avLst/>
            </a:prstTxWarp>
          </a:bodyPr>
          <a:lstStyle>
            <a:lvl1pPr algn="r" defTabSz="915879">
              <a:defRPr sz="1200">
                <a:latin typeface="Times" charset="0"/>
              </a:defRPr>
            </a:lvl1pPr>
          </a:lstStyle>
          <a:p>
            <a:pPr>
              <a:defRPr/>
            </a:pPr>
            <a:fld id="{7BFD6B81-F4D1-48A2-95E5-992B86E4DD07}" type="slidenum">
              <a:rPr lang="en-GB"/>
              <a:pPr>
                <a:defRPr/>
              </a:pPr>
              <a:t>‹#›</a:t>
            </a:fld>
            <a:endParaRPr lang="en-GB"/>
          </a:p>
        </p:txBody>
      </p:sp>
    </p:spTree>
    <p:extLst>
      <p:ext uri="{BB962C8B-B14F-4D97-AF65-F5344CB8AC3E}">
        <p14:creationId xmlns:p14="http://schemas.microsoft.com/office/powerpoint/2010/main" val="33903198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lvl1pPr>
              <a:defRPr sz="3600">
                <a:solidFill>
                  <a:schemeClr val="tx1"/>
                </a:solidFill>
                <a:latin typeface="Verdana" pitchFamily="34" charset="0"/>
              </a:defRPr>
            </a:lvl1pPr>
            <a:lvl2pPr marL="742950" indent="-285750">
              <a:defRPr sz="3600">
                <a:solidFill>
                  <a:schemeClr val="tx1"/>
                </a:solidFill>
                <a:latin typeface="Verdana" pitchFamily="34" charset="0"/>
              </a:defRPr>
            </a:lvl2pPr>
            <a:lvl3pPr marL="1143000" indent="-228600">
              <a:defRPr sz="3600">
                <a:solidFill>
                  <a:schemeClr val="tx1"/>
                </a:solidFill>
                <a:latin typeface="Verdana" pitchFamily="34" charset="0"/>
              </a:defRPr>
            </a:lvl3pPr>
            <a:lvl4pPr marL="1600200" indent="-228600">
              <a:defRPr sz="3600">
                <a:solidFill>
                  <a:schemeClr val="tx1"/>
                </a:solidFill>
                <a:latin typeface="Verdana" pitchFamily="34" charset="0"/>
              </a:defRPr>
            </a:lvl4pPr>
            <a:lvl5pPr marL="2057400" indent="-228600">
              <a:defRPr sz="3600">
                <a:solidFill>
                  <a:schemeClr val="tx1"/>
                </a:solidFill>
                <a:latin typeface="Verdana" pitchFamily="34" charset="0"/>
              </a:defRPr>
            </a:lvl5pPr>
            <a:lvl6pPr marL="2514600" indent="-228600" eaLnBrk="0" fontAlgn="base" hangingPunct="0">
              <a:spcBef>
                <a:spcPct val="0"/>
              </a:spcBef>
              <a:spcAft>
                <a:spcPct val="0"/>
              </a:spcAft>
              <a:defRPr sz="3600">
                <a:solidFill>
                  <a:schemeClr val="tx1"/>
                </a:solidFill>
                <a:latin typeface="Verdana" pitchFamily="34" charset="0"/>
              </a:defRPr>
            </a:lvl6pPr>
            <a:lvl7pPr marL="2971800" indent="-228600" eaLnBrk="0" fontAlgn="base" hangingPunct="0">
              <a:spcBef>
                <a:spcPct val="0"/>
              </a:spcBef>
              <a:spcAft>
                <a:spcPct val="0"/>
              </a:spcAft>
              <a:defRPr sz="3600">
                <a:solidFill>
                  <a:schemeClr val="tx1"/>
                </a:solidFill>
                <a:latin typeface="Verdana" pitchFamily="34" charset="0"/>
              </a:defRPr>
            </a:lvl7pPr>
            <a:lvl8pPr marL="3429000" indent="-228600" eaLnBrk="0" fontAlgn="base" hangingPunct="0">
              <a:spcBef>
                <a:spcPct val="0"/>
              </a:spcBef>
              <a:spcAft>
                <a:spcPct val="0"/>
              </a:spcAft>
              <a:defRPr sz="3600">
                <a:solidFill>
                  <a:schemeClr val="tx1"/>
                </a:solidFill>
                <a:latin typeface="Verdana" pitchFamily="34" charset="0"/>
              </a:defRPr>
            </a:lvl8pPr>
            <a:lvl9pPr marL="3886200" indent="-228600" eaLnBrk="0" fontAlgn="base" hangingPunct="0">
              <a:spcBef>
                <a:spcPct val="0"/>
              </a:spcBef>
              <a:spcAft>
                <a:spcPct val="0"/>
              </a:spcAft>
              <a:defRPr sz="3600">
                <a:solidFill>
                  <a:schemeClr val="tx1"/>
                </a:solidFill>
                <a:latin typeface="Verdana" pitchFamily="34" charset="0"/>
              </a:defRPr>
            </a:lvl9pPr>
          </a:lstStyle>
          <a:p>
            <a:pPr defTabSz="914400"/>
            <a:fld id="{0908FE0F-48B5-40BA-A76A-A7B08A6DF767}" type="slidenum">
              <a:rPr lang="en-GB" sz="1200" smtClean="0">
                <a:latin typeface="Times" charset="0"/>
              </a:rPr>
              <a:pPr defTabSz="914400"/>
              <a:t>1</a:t>
            </a:fld>
            <a:endParaRPr lang="en-GB" sz="1200" smtClean="0">
              <a:latin typeface="Times" charset="0"/>
            </a:endParaRPr>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smtClean="0"/>
              <a:t>Click to edit Master title style</a:t>
            </a:r>
            <a:endParaRPr lang="en-US"/>
          </a:p>
        </p:txBody>
      </p:sp>
      <p:sp>
        <p:nvSpPr>
          <p:cNvPr id="3" name="Subtitle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E31128-1E04-4B8D-814E-4A4E3F7CDE4D}" type="slidenum">
              <a:rPr lang="en-US"/>
              <a:pPr>
                <a:defRPr/>
              </a:pPr>
              <a:t>‹#›</a:t>
            </a:fld>
            <a:endParaRPr lang="en-US"/>
          </a:p>
        </p:txBody>
      </p:sp>
    </p:spTree>
    <p:extLst>
      <p:ext uri="{BB962C8B-B14F-4D97-AF65-F5344CB8AC3E}">
        <p14:creationId xmlns:p14="http://schemas.microsoft.com/office/powerpoint/2010/main" val="3210068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BE05F78-D38F-4201-9CD0-1D26CDA9A626}" type="slidenum">
              <a:rPr lang="en-US"/>
              <a:pPr>
                <a:defRPr/>
              </a:pPr>
              <a:t>‹#›</a:t>
            </a:fld>
            <a:endParaRPr lang="en-US"/>
          </a:p>
        </p:txBody>
      </p:sp>
    </p:spTree>
    <p:extLst>
      <p:ext uri="{BB962C8B-B14F-4D97-AF65-F5344CB8AC3E}">
        <p14:creationId xmlns:p14="http://schemas.microsoft.com/office/powerpoint/2010/main" val="3913602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574125" y="3806825"/>
            <a:ext cx="6434138" cy="34245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1713" y="3806825"/>
            <a:ext cx="19150012" cy="34245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B247EF7-A7B0-4003-B8DB-F66542BBFE6C}" type="slidenum">
              <a:rPr lang="en-US"/>
              <a:pPr>
                <a:defRPr/>
              </a:pPr>
              <a:t>‹#›</a:t>
            </a:fld>
            <a:endParaRPr lang="en-US"/>
          </a:p>
        </p:txBody>
      </p:sp>
    </p:spTree>
    <p:extLst>
      <p:ext uri="{BB962C8B-B14F-4D97-AF65-F5344CB8AC3E}">
        <p14:creationId xmlns:p14="http://schemas.microsoft.com/office/powerpoint/2010/main" val="3501524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951471D-9200-44B6-A6E6-05FB65C42DF1}" type="slidenum">
              <a:rPr lang="en-US"/>
              <a:pPr>
                <a:defRPr/>
              </a:pPr>
              <a:t>‹#›</a:t>
            </a:fld>
            <a:endParaRPr lang="en-US"/>
          </a:p>
        </p:txBody>
      </p:sp>
    </p:spTree>
    <p:extLst>
      <p:ext uri="{BB962C8B-B14F-4D97-AF65-F5344CB8AC3E}">
        <p14:creationId xmlns:p14="http://schemas.microsoft.com/office/powerpoint/2010/main" val="1945397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1361ED-2C89-4B0A-A72F-153C2B9833C8}" type="slidenum">
              <a:rPr lang="en-US"/>
              <a:pPr>
                <a:defRPr/>
              </a:pPr>
              <a:t>‹#›</a:t>
            </a:fld>
            <a:endParaRPr lang="en-US"/>
          </a:p>
        </p:txBody>
      </p:sp>
    </p:spTree>
    <p:extLst>
      <p:ext uri="{BB962C8B-B14F-4D97-AF65-F5344CB8AC3E}">
        <p14:creationId xmlns:p14="http://schemas.microsoft.com/office/powerpoint/2010/main" val="12921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DADCDCC-0E43-4336-91D3-7A21793A85DE}" type="slidenum">
              <a:rPr lang="en-US"/>
              <a:pPr>
                <a:defRPr/>
              </a:pPr>
              <a:t>‹#›</a:t>
            </a:fld>
            <a:endParaRPr lang="en-US"/>
          </a:p>
        </p:txBody>
      </p:sp>
    </p:spTree>
    <p:extLst>
      <p:ext uri="{BB962C8B-B14F-4D97-AF65-F5344CB8AC3E}">
        <p14:creationId xmlns:p14="http://schemas.microsoft.com/office/powerpoint/2010/main" val="3839827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14500"/>
            <a:ext cx="27251025" cy="713422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DB26D0A-AD1F-4E83-BAB3-4B6CC6486A5B}" type="slidenum">
              <a:rPr lang="en-US"/>
              <a:pPr>
                <a:defRPr/>
              </a:pPr>
              <a:t>‹#›</a:t>
            </a:fld>
            <a:endParaRPr lang="en-US"/>
          </a:p>
        </p:txBody>
      </p:sp>
    </p:spTree>
    <p:extLst>
      <p:ext uri="{BB962C8B-B14F-4D97-AF65-F5344CB8AC3E}">
        <p14:creationId xmlns:p14="http://schemas.microsoft.com/office/powerpoint/2010/main" val="1648322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44A4CDB-0CB0-4AA8-B9BF-9D8993B0E1BC}" type="slidenum">
              <a:rPr lang="en-US"/>
              <a:pPr>
                <a:defRPr/>
              </a:pPr>
              <a:t>‹#›</a:t>
            </a:fld>
            <a:endParaRPr lang="en-US"/>
          </a:p>
        </p:txBody>
      </p:sp>
    </p:spTree>
    <p:extLst>
      <p:ext uri="{BB962C8B-B14F-4D97-AF65-F5344CB8AC3E}">
        <p14:creationId xmlns:p14="http://schemas.microsoft.com/office/powerpoint/2010/main" val="3936167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7AA4633-C1DD-4048-9BAA-DB0855A2E795}" type="slidenum">
              <a:rPr lang="en-US"/>
              <a:pPr>
                <a:defRPr/>
              </a:pPr>
              <a:t>‹#›</a:t>
            </a:fld>
            <a:endParaRPr lang="en-US"/>
          </a:p>
        </p:txBody>
      </p:sp>
    </p:spTree>
    <p:extLst>
      <p:ext uri="{BB962C8B-B14F-4D97-AF65-F5344CB8AC3E}">
        <p14:creationId xmlns:p14="http://schemas.microsoft.com/office/powerpoint/2010/main" val="2961763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FB30686-5894-431A-BF18-56DE9015F959}" type="slidenum">
              <a:rPr lang="en-US"/>
              <a:pPr>
                <a:defRPr/>
              </a:pPr>
              <a:t>‹#›</a:t>
            </a:fld>
            <a:endParaRPr lang="en-US"/>
          </a:p>
        </p:txBody>
      </p:sp>
    </p:spTree>
    <p:extLst>
      <p:ext uri="{BB962C8B-B14F-4D97-AF65-F5344CB8AC3E}">
        <p14:creationId xmlns:p14="http://schemas.microsoft.com/office/powerpoint/2010/main" val="2018717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BD1CD4D-AC6F-4AB0-8FD8-0C635C8B5C24}" type="slidenum">
              <a:rPr lang="en-US"/>
              <a:pPr>
                <a:defRPr/>
              </a:pPr>
              <a:t>‹#›</a:t>
            </a:fld>
            <a:endParaRPr lang="en-US"/>
          </a:p>
        </p:txBody>
      </p:sp>
    </p:spTree>
    <p:extLst>
      <p:ext uri="{BB962C8B-B14F-4D97-AF65-F5344CB8AC3E}">
        <p14:creationId xmlns:p14="http://schemas.microsoft.com/office/powerpoint/2010/main" val="535834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a:noFill/>
          </a:ln>
          <a:effectLst/>
          <a:extLst/>
        </p:spPr>
        <p:txBody>
          <a:bodyPr vert="horz" wrap="square" lIns="436690" tIns="218344" rIns="436690" bIns="218344" numCol="1" anchor="t" anchorCtr="0" compatLnSpc="1">
            <a:prstTxWarp prst="textNoShape">
              <a:avLst/>
            </a:prstTxWarp>
          </a:bodyPr>
          <a:lstStyle>
            <a:lvl1pPr>
              <a:defRPr sz="6700">
                <a:latin typeface="Times" charset="0"/>
              </a:defRPr>
            </a:lvl1pPr>
          </a:lstStyle>
          <a:p>
            <a:pPr>
              <a:defRPr/>
            </a:pPr>
            <a:endParaRPr lang="en-U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a:noFill/>
          </a:ln>
          <a:effectLst/>
          <a:extLst/>
        </p:spPr>
        <p:txBody>
          <a:bodyPr vert="horz" wrap="square" lIns="436690" tIns="218344" rIns="436690" bIns="218344" numCol="1" anchor="t" anchorCtr="0" compatLnSpc="1">
            <a:prstTxWarp prst="textNoShape">
              <a:avLst/>
            </a:prstTxWarp>
          </a:bodyPr>
          <a:lstStyle>
            <a:lvl1pPr algn="ctr">
              <a:defRPr sz="6700">
                <a:latin typeface="Times" charset="0"/>
              </a:defRPr>
            </a:lvl1pPr>
          </a:lstStyle>
          <a:p>
            <a:pPr>
              <a:defRPr/>
            </a:pPr>
            <a:endParaRPr lang="en-U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a:noFill/>
          </a:ln>
          <a:effectLst/>
          <a:extLst/>
        </p:spPr>
        <p:txBody>
          <a:bodyPr vert="horz" wrap="square" lIns="436690" tIns="218344" rIns="436690" bIns="218344" numCol="1" anchor="t" anchorCtr="0" compatLnSpc="1">
            <a:prstTxWarp prst="textNoShape">
              <a:avLst/>
            </a:prstTxWarp>
          </a:bodyPr>
          <a:lstStyle>
            <a:lvl1pPr algn="r">
              <a:defRPr sz="6700">
                <a:latin typeface="Times" charset="0"/>
              </a:defRPr>
            </a:lvl1pPr>
          </a:lstStyle>
          <a:p>
            <a:pPr>
              <a:defRPr/>
            </a:pPr>
            <a:fld id="{CBA4A1F1-D541-4AB0-93CA-29DCCE49738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501" y="993924"/>
            <a:ext cx="5097462" cy="3435915"/>
          </a:xfrm>
          <a:prstGeom prst="rect">
            <a:avLst/>
          </a:prstGeom>
        </p:spPr>
      </p:pic>
      <p:grpSp>
        <p:nvGrpSpPr>
          <p:cNvPr id="2051" name="Group 2"/>
          <p:cNvGrpSpPr>
            <a:grpSpLocks/>
          </p:cNvGrpSpPr>
          <p:nvPr/>
        </p:nvGrpSpPr>
        <p:grpSpPr bwMode="auto">
          <a:xfrm>
            <a:off x="722313" y="7999413"/>
            <a:ext cx="9367837" cy="1081087"/>
            <a:chOff x="722313" y="7999413"/>
            <a:chExt cx="9367837" cy="1081087"/>
          </a:xfrm>
        </p:grpSpPr>
        <p:sp>
          <p:nvSpPr>
            <p:cNvPr id="2088" name="Rectangle 10"/>
            <p:cNvSpPr>
              <a:spLocks noChangeArrowheads="1"/>
            </p:cNvSpPr>
            <p:nvPr/>
          </p:nvSpPr>
          <p:spPr bwMode="auto">
            <a:xfrm>
              <a:off x="722313" y="7999413"/>
              <a:ext cx="9367837" cy="10810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a:p>
          </p:txBody>
        </p:sp>
        <p:sp>
          <p:nvSpPr>
            <p:cNvPr id="2089" name="Rectangle 15"/>
            <p:cNvSpPr>
              <a:spLocks noChangeArrowheads="1"/>
            </p:cNvSpPr>
            <p:nvPr/>
          </p:nvSpPr>
          <p:spPr bwMode="auto">
            <a:xfrm>
              <a:off x="1242443" y="8226425"/>
              <a:ext cx="813650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5988"/>
              <a:r>
                <a:rPr lang="en-GB" b="1" dirty="0">
                  <a:solidFill>
                    <a:srgbClr val="FFFFFF"/>
                  </a:solidFill>
                </a:rPr>
                <a:t>Introduction</a:t>
              </a:r>
            </a:p>
          </p:txBody>
        </p:sp>
      </p:grpSp>
      <p:sp>
        <p:nvSpPr>
          <p:cNvPr id="2052" name="Rectangle 16"/>
          <p:cNvSpPr>
            <a:spLocks noChangeArrowheads="1"/>
          </p:cNvSpPr>
          <p:nvPr/>
        </p:nvSpPr>
        <p:spPr bwMode="auto">
          <a:xfrm>
            <a:off x="12592050" y="14347825"/>
            <a:ext cx="50434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5988"/>
            <a:r>
              <a:rPr lang="en-GB" b="1">
                <a:solidFill>
                  <a:srgbClr val="FFFFFF"/>
                </a:solidFill>
              </a:rPr>
              <a:t>Title</a:t>
            </a:r>
          </a:p>
        </p:txBody>
      </p:sp>
      <p:sp>
        <p:nvSpPr>
          <p:cNvPr id="2056" name="Text Box 31"/>
          <p:cNvSpPr txBox="1">
            <a:spLocks noChangeArrowheads="1"/>
          </p:cNvSpPr>
          <p:nvPr/>
        </p:nvSpPr>
        <p:spPr bwMode="auto">
          <a:xfrm>
            <a:off x="809626" y="9163051"/>
            <a:ext cx="8713738" cy="18289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r>
              <a:rPr lang="en-GB" dirty="0"/>
              <a:t>Verbal autopsy (VA) ascertains probable causes-of-death (CoD) through interviews carried out with caretakers of the deceased or witnesses of deaths. The method uses questionnaires to elicit information on signs, symptoms and circumstances leading to death, generically described as indicators, which are subsequently interpreted into CoD.  The questionnaire data can be interpreted by either physicians (physician certified VA- PCVA) or by software (computerized coding of VA). </a:t>
            </a:r>
            <a:endParaRPr lang="en-US" dirty="0"/>
          </a:p>
          <a:p>
            <a:r>
              <a:rPr lang="en-GB" dirty="0"/>
              <a:t> </a:t>
            </a:r>
            <a:endParaRPr lang="en-US" dirty="0"/>
          </a:p>
          <a:p>
            <a:r>
              <a:rPr lang="en-GB" dirty="0"/>
              <a:t>The method is most useful for application in surveillance sites and household surveys, and as a routine part of civil registration and vital statistics (CRVS) systems. The proliferation of different VA instruments has limited the comparability and consistency of CoD information across populations and over time. Due to these challenges and needs, WHO has produced </a:t>
            </a:r>
            <a:r>
              <a:rPr lang="en-GB" dirty="0" smtClean="0"/>
              <a:t>the 2014 WHO VA instrument, that now includes indicators from the automated methods currently in use, such </a:t>
            </a:r>
            <a:r>
              <a:rPr lang="en-GB" dirty="0"/>
              <a:t>as the Tariff, InterVA and Random Forest methods. </a:t>
            </a:r>
            <a:endParaRPr lang="en-US" dirty="0"/>
          </a:p>
          <a:p>
            <a:endParaRPr lang="en-GB" dirty="0"/>
          </a:p>
        </p:txBody>
      </p:sp>
      <p:grpSp>
        <p:nvGrpSpPr>
          <p:cNvPr id="2" name="Group 61"/>
          <p:cNvGrpSpPr>
            <a:grpSpLocks/>
          </p:cNvGrpSpPr>
          <p:nvPr/>
        </p:nvGrpSpPr>
        <p:grpSpPr bwMode="auto">
          <a:xfrm>
            <a:off x="8115300" y="1457325"/>
            <a:ext cx="14009688" cy="3473450"/>
            <a:chOff x="5001" y="918"/>
            <a:chExt cx="8825" cy="2188"/>
          </a:xfrm>
        </p:grpSpPr>
        <p:sp>
          <p:nvSpPr>
            <p:cNvPr id="2086" name="Text Box 5"/>
            <p:cNvSpPr txBox="1">
              <a:spLocks noChangeArrowheads="1"/>
            </p:cNvSpPr>
            <p:nvPr/>
          </p:nvSpPr>
          <p:spPr bwMode="auto">
            <a:xfrm>
              <a:off x="5001" y="918"/>
              <a:ext cx="8787" cy="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ctr">
                <a:lnSpc>
                  <a:spcPct val="90000"/>
                </a:lnSpc>
              </a:pPr>
              <a:r>
                <a:rPr lang="en-GB" sz="4800" b="1" dirty="0" smtClean="0"/>
                <a:t>Verbal Autopsy – Next Generation</a:t>
              </a:r>
            </a:p>
            <a:p>
              <a:pPr algn="ctr">
                <a:lnSpc>
                  <a:spcPct val="90000"/>
                </a:lnSpc>
              </a:pPr>
              <a:r>
                <a:rPr lang="en-GB" sz="4000" b="1" dirty="0" smtClean="0"/>
                <a:t>2014 WHO Verbal Autopsy Instrument </a:t>
              </a:r>
              <a:endParaRPr lang="en-GB" sz="4000" b="1" dirty="0"/>
            </a:p>
          </p:txBody>
        </p:sp>
        <p:sp>
          <p:nvSpPr>
            <p:cNvPr id="2087" name="Text Box 6"/>
            <p:cNvSpPr txBox="1">
              <a:spLocks noChangeArrowheads="1"/>
            </p:cNvSpPr>
            <p:nvPr/>
          </p:nvSpPr>
          <p:spPr bwMode="auto">
            <a:xfrm>
              <a:off x="5001" y="2098"/>
              <a:ext cx="8825"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ctr"/>
              <a:endParaRPr lang="en-GB" sz="5400"/>
            </a:p>
            <a:p>
              <a:pPr algn="ctr"/>
              <a:endParaRPr lang="en-GB" sz="4400"/>
            </a:p>
          </p:txBody>
        </p:sp>
      </p:grpSp>
      <p:grpSp>
        <p:nvGrpSpPr>
          <p:cNvPr id="2057" name="Group 56"/>
          <p:cNvGrpSpPr>
            <a:grpSpLocks/>
          </p:cNvGrpSpPr>
          <p:nvPr/>
        </p:nvGrpSpPr>
        <p:grpSpPr bwMode="auto">
          <a:xfrm>
            <a:off x="594371" y="4698409"/>
            <a:ext cx="28779787" cy="3024334"/>
            <a:chOff x="455" y="3315"/>
            <a:chExt cx="18129" cy="2929"/>
          </a:xfrm>
        </p:grpSpPr>
        <p:sp>
          <p:nvSpPr>
            <p:cNvPr id="2084" name="Rectangle 9"/>
            <p:cNvSpPr>
              <a:spLocks noChangeArrowheads="1"/>
            </p:cNvSpPr>
            <p:nvPr/>
          </p:nvSpPr>
          <p:spPr bwMode="auto">
            <a:xfrm>
              <a:off x="455" y="3315"/>
              <a:ext cx="1543" cy="38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pt-BR"/>
            </a:p>
          </p:txBody>
        </p:sp>
        <p:sp>
          <p:nvSpPr>
            <p:cNvPr id="2085" name="Text Box 35"/>
            <p:cNvSpPr txBox="1">
              <a:spLocks noChangeArrowheads="1"/>
            </p:cNvSpPr>
            <p:nvPr/>
          </p:nvSpPr>
          <p:spPr bwMode="auto">
            <a:xfrm>
              <a:off x="465" y="3323"/>
              <a:ext cx="18119" cy="2921"/>
            </a:xfrm>
            <a:prstGeom prst="rect">
              <a:avLst/>
            </a:prstGeom>
            <a:noFill/>
            <a:ln w="15875">
              <a:solidFill>
                <a:srgbClr val="000080"/>
              </a:solidFill>
              <a:miter lim="800000"/>
              <a:headEnd/>
              <a:tailEnd/>
            </a:ln>
            <a:extLst>
              <a:ext uri="{909E8E84-426E-40DD-AFC4-6F175D3DCCD1}">
                <a14:hiddenFill xmlns:a14="http://schemas.microsoft.com/office/drawing/2010/main">
                  <a:solidFill>
                    <a:srgbClr val="FFFFFF"/>
                  </a:solidFill>
                </a14:hiddenFill>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spcBef>
                  <a:spcPct val="50000"/>
                </a:spcBef>
              </a:pPr>
              <a:r>
                <a:rPr lang="en-GB" b="1" dirty="0" smtClean="0">
                  <a:solidFill>
                    <a:srgbClr val="FFFFFF"/>
                  </a:solidFill>
                </a:rPr>
                <a:t>Abstract</a:t>
              </a:r>
              <a:r>
                <a:rPr lang="en-US" dirty="0"/>
                <a:t>. Verbal autopsy (VA) is an approach used to ascertain probable CoD via interviews with the relatives or caretakers of the deceased.  The </a:t>
              </a:r>
              <a:r>
                <a:rPr lang="en-US" dirty="0" smtClean="0"/>
                <a:t>2012 WHO </a:t>
              </a:r>
              <a:r>
                <a:rPr lang="en-US" dirty="0"/>
                <a:t>VA </a:t>
              </a:r>
              <a:r>
                <a:rPr lang="en-US" dirty="0" smtClean="0"/>
                <a:t>instrument was revised to enable the collection of information needed for multiple automated diagnosing software in a single platform that is still feasible for application in civil registration and vital statistics (CRVS) systems. </a:t>
              </a:r>
              <a:r>
                <a:rPr lang="en-GB" dirty="0"/>
                <a:t>To enable countries to adopt, integrate and implement VA into their civil registration, detailed guidance on the best ways to implement </a:t>
              </a:r>
              <a:r>
                <a:rPr lang="en-US" dirty="0"/>
                <a:t>VA </a:t>
              </a:r>
              <a:r>
                <a:rPr lang="en-GB" dirty="0"/>
                <a:t>in routine systems, such as in Sample vital </a:t>
              </a:r>
              <a:r>
                <a:rPr lang="en-GB" dirty="0" smtClean="0"/>
                <a:t>registration.</a:t>
              </a:r>
              <a:endParaRPr lang="en-US" dirty="0"/>
            </a:p>
            <a:p>
              <a:pPr>
                <a:spcBef>
                  <a:spcPct val="50000"/>
                </a:spcBef>
              </a:pPr>
              <a:endParaRPr lang="en-US" dirty="0" smtClean="0"/>
            </a:p>
          </p:txBody>
        </p:sp>
      </p:grpSp>
      <p:sp>
        <p:nvSpPr>
          <p:cNvPr id="2058" name="Text Box 54"/>
          <p:cNvSpPr txBox="1">
            <a:spLocks noChangeArrowheads="1"/>
          </p:cNvSpPr>
          <p:nvPr/>
        </p:nvSpPr>
        <p:spPr bwMode="auto">
          <a:xfrm>
            <a:off x="22988588" y="1314450"/>
            <a:ext cx="67024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r">
              <a:spcBef>
                <a:spcPct val="50000"/>
              </a:spcBef>
            </a:pPr>
            <a:r>
              <a:rPr lang="en-GB" b="1" dirty="0" smtClean="0">
                <a:solidFill>
                  <a:schemeClr val="accent2"/>
                </a:solidFill>
              </a:rPr>
              <a:t>11-17 </a:t>
            </a:r>
            <a:r>
              <a:rPr lang="en-GB" b="1" dirty="0">
                <a:solidFill>
                  <a:schemeClr val="accent2"/>
                </a:solidFill>
              </a:rPr>
              <a:t>October  </a:t>
            </a:r>
            <a:r>
              <a:rPr lang="en-GB" b="1" dirty="0" smtClean="0">
                <a:solidFill>
                  <a:schemeClr val="accent2"/>
                </a:solidFill>
              </a:rPr>
              <a:t>2014</a:t>
            </a:r>
            <a:r>
              <a:rPr lang="en-GB" b="1" dirty="0">
                <a:solidFill>
                  <a:schemeClr val="accent2"/>
                </a:solidFill>
              </a:rPr>
              <a:t/>
            </a:r>
            <a:br>
              <a:rPr lang="en-GB" b="1" dirty="0">
                <a:solidFill>
                  <a:schemeClr val="accent2"/>
                </a:solidFill>
              </a:rPr>
            </a:br>
            <a:r>
              <a:rPr lang="en-GB" b="1" dirty="0" smtClean="0">
                <a:solidFill>
                  <a:schemeClr val="accent2"/>
                </a:solidFill>
              </a:rPr>
              <a:t>Barcelona, Spain</a:t>
            </a:r>
            <a:endParaRPr lang="en-GB" b="1" dirty="0">
              <a:solidFill>
                <a:schemeClr val="accent2"/>
              </a:solidFill>
            </a:endParaRPr>
          </a:p>
        </p:txBody>
      </p:sp>
      <p:sp>
        <p:nvSpPr>
          <p:cNvPr id="2059" name="Text Box 55"/>
          <p:cNvSpPr txBox="1">
            <a:spLocks noChangeArrowheads="1"/>
          </p:cNvSpPr>
          <p:nvPr/>
        </p:nvSpPr>
        <p:spPr bwMode="auto">
          <a:xfrm>
            <a:off x="25436513" y="2970213"/>
            <a:ext cx="41751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r">
              <a:spcBef>
                <a:spcPct val="50000"/>
              </a:spcBef>
            </a:pPr>
            <a:r>
              <a:rPr lang="en-GB" sz="2400" b="1" dirty="0"/>
              <a:t>Poster Number</a:t>
            </a:r>
          </a:p>
          <a:p>
            <a:pPr algn="r">
              <a:spcBef>
                <a:spcPct val="50000"/>
              </a:spcBef>
            </a:pPr>
            <a:r>
              <a:rPr lang="en-GB" sz="2400" b="1" dirty="0"/>
              <a:t>WHO/CTS to insert</a:t>
            </a:r>
            <a:endParaRPr lang="en-GB" sz="3400" b="1" dirty="0"/>
          </a:p>
        </p:txBody>
      </p:sp>
      <p:sp>
        <p:nvSpPr>
          <p:cNvPr id="2060" name="Text Box 53"/>
          <p:cNvSpPr txBox="1">
            <a:spLocks noChangeArrowheads="1"/>
          </p:cNvSpPr>
          <p:nvPr/>
        </p:nvSpPr>
        <p:spPr bwMode="auto">
          <a:xfrm>
            <a:off x="360363" y="171450"/>
            <a:ext cx="299196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pPr algn="ctr">
              <a:spcBef>
                <a:spcPct val="50000"/>
              </a:spcBef>
            </a:pPr>
            <a:r>
              <a:rPr lang="en-GB" sz="4000" b="1" dirty="0">
                <a:solidFill>
                  <a:schemeClr val="accent2"/>
                </a:solidFill>
              </a:rPr>
              <a:t>WHO - FAMILY OF INTERNATIONAL CLASSIFICATIONS NETWORK ANNUAL MEETING </a:t>
            </a:r>
            <a:r>
              <a:rPr lang="en-GB" sz="4000" b="1" dirty="0" smtClean="0">
                <a:solidFill>
                  <a:schemeClr val="accent2"/>
                </a:solidFill>
              </a:rPr>
              <a:t>2014</a:t>
            </a:r>
            <a:endParaRPr lang="en-GB" sz="3800" b="1" dirty="0">
              <a:solidFill>
                <a:schemeClr val="accent2"/>
              </a:solidFill>
            </a:endParaRPr>
          </a:p>
        </p:txBody>
      </p:sp>
      <p:sp>
        <p:nvSpPr>
          <p:cNvPr id="2061" name="Rectangle 4"/>
          <p:cNvSpPr>
            <a:spLocks noChangeArrowheads="1"/>
          </p:cNvSpPr>
          <p:nvPr/>
        </p:nvSpPr>
        <p:spPr bwMode="auto">
          <a:xfrm>
            <a:off x="5922963" y="3421063"/>
            <a:ext cx="1919225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sz="4400" dirty="0"/>
              <a:t>Authors: </a:t>
            </a:r>
            <a:r>
              <a:rPr lang="en-GB" sz="4400" dirty="0" smtClean="0"/>
              <a:t>Jordana Leitao, Robert Jakob</a:t>
            </a:r>
            <a:endParaRPr lang="en-GB" sz="4400" baseline="30000" dirty="0" smtClean="0"/>
          </a:p>
          <a:p>
            <a:pPr algn="ctr"/>
            <a:r>
              <a:rPr lang="fr-CH" i="1" dirty="0" smtClean="0"/>
              <a:t>WHO</a:t>
            </a:r>
            <a:endParaRPr lang="it-IT" dirty="0" smtClean="0"/>
          </a:p>
          <a:p>
            <a:endParaRPr lang="en-US" sz="4400" dirty="0"/>
          </a:p>
        </p:txBody>
      </p:sp>
      <p:sp>
        <p:nvSpPr>
          <p:cNvPr id="2062" name="Rectangle 2"/>
          <p:cNvSpPr>
            <a:spLocks noChangeArrowheads="1"/>
          </p:cNvSpPr>
          <p:nvPr/>
        </p:nvSpPr>
        <p:spPr bwMode="auto">
          <a:xfrm>
            <a:off x="13052425" y="31268988"/>
            <a:ext cx="3111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5988"/>
            <a:r>
              <a:rPr lang="en-GB" b="1">
                <a:solidFill>
                  <a:srgbClr val="FFFFFF"/>
                </a:solidFill>
              </a:rPr>
              <a:t>Title</a:t>
            </a:r>
          </a:p>
        </p:txBody>
      </p:sp>
      <p:sp>
        <p:nvSpPr>
          <p:cNvPr id="2063" name="Text Box 42"/>
          <p:cNvSpPr txBox="1">
            <a:spLocks noChangeArrowheads="1"/>
          </p:cNvSpPr>
          <p:nvPr/>
        </p:nvSpPr>
        <p:spPr bwMode="auto">
          <a:xfrm>
            <a:off x="10747375" y="29849763"/>
            <a:ext cx="8942388"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endParaRPr lang="pt-BR"/>
          </a:p>
          <a:p>
            <a:endParaRPr lang="pt-BR"/>
          </a:p>
        </p:txBody>
      </p:sp>
      <p:grpSp>
        <p:nvGrpSpPr>
          <p:cNvPr id="2064" name="Group 2"/>
          <p:cNvGrpSpPr>
            <a:grpSpLocks/>
          </p:cNvGrpSpPr>
          <p:nvPr/>
        </p:nvGrpSpPr>
        <p:grpSpPr bwMode="auto">
          <a:xfrm>
            <a:off x="378347" y="27740966"/>
            <a:ext cx="9367837" cy="1081087"/>
            <a:chOff x="817613" y="21825747"/>
            <a:chExt cx="9367838" cy="1081088"/>
          </a:xfrm>
        </p:grpSpPr>
        <p:sp>
          <p:nvSpPr>
            <p:cNvPr id="2082" name="Rectangle 10"/>
            <p:cNvSpPr>
              <a:spLocks noChangeArrowheads="1"/>
            </p:cNvSpPr>
            <p:nvPr/>
          </p:nvSpPr>
          <p:spPr bwMode="auto">
            <a:xfrm>
              <a:off x="817613" y="21825747"/>
              <a:ext cx="9367838" cy="10810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a:p>
          </p:txBody>
        </p:sp>
        <p:sp>
          <p:nvSpPr>
            <p:cNvPr id="2083" name="Rectangle 15"/>
            <p:cNvSpPr>
              <a:spLocks noChangeArrowheads="1"/>
            </p:cNvSpPr>
            <p:nvPr/>
          </p:nvSpPr>
          <p:spPr bwMode="auto">
            <a:xfrm>
              <a:off x="1343135" y="22089269"/>
              <a:ext cx="813650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5988"/>
              <a:r>
                <a:rPr lang="en-GB" b="1" dirty="0" smtClean="0">
                  <a:solidFill>
                    <a:srgbClr val="FFFFFF"/>
                  </a:solidFill>
                </a:rPr>
                <a:t>Methods &amp; Materials</a:t>
              </a:r>
              <a:endParaRPr lang="en-GB" b="1" dirty="0">
                <a:solidFill>
                  <a:srgbClr val="FFFFFF"/>
                </a:solidFill>
              </a:endParaRPr>
            </a:p>
          </p:txBody>
        </p:sp>
      </p:grpSp>
      <p:grpSp>
        <p:nvGrpSpPr>
          <p:cNvPr id="2068" name="Group 36"/>
          <p:cNvGrpSpPr>
            <a:grpSpLocks/>
          </p:cNvGrpSpPr>
          <p:nvPr/>
        </p:nvGrpSpPr>
        <p:grpSpPr bwMode="auto">
          <a:xfrm>
            <a:off x="19604483" y="28821086"/>
            <a:ext cx="9367838" cy="955709"/>
            <a:chOff x="10518627" y="38623676"/>
            <a:chExt cx="9367838" cy="1081087"/>
          </a:xfrm>
        </p:grpSpPr>
        <p:sp>
          <p:nvSpPr>
            <p:cNvPr id="2078" name="Rectangle 10"/>
            <p:cNvSpPr>
              <a:spLocks noChangeArrowheads="1"/>
            </p:cNvSpPr>
            <p:nvPr/>
          </p:nvSpPr>
          <p:spPr bwMode="auto">
            <a:xfrm>
              <a:off x="10518627" y="38623676"/>
              <a:ext cx="9367838" cy="10810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a:p>
          </p:txBody>
        </p:sp>
        <p:sp>
          <p:nvSpPr>
            <p:cNvPr id="2079" name="Rectangle 15"/>
            <p:cNvSpPr>
              <a:spLocks noChangeArrowheads="1"/>
            </p:cNvSpPr>
            <p:nvPr/>
          </p:nvSpPr>
          <p:spPr bwMode="auto">
            <a:xfrm>
              <a:off x="11398500" y="38850882"/>
              <a:ext cx="7776864" cy="62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5988"/>
              <a:r>
                <a:rPr lang="en-GB" b="1" dirty="0" smtClean="0">
                  <a:solidFill>
                    <a:srgbClr val="FFFFFF"/>
                  </a:solidFill>
                </a:rPr>
                <a:t>Acknowledgements</a:t>
              </a:r>
              <a:endParaRPr lang="en-GB" b="1" dirty="0">
                <a:solidFill>
                  <a:srgbClr val="FFFFFF"/>
                </a:solidFill>
              </a:endParaRPr>
            </a:p>
          </p:txBody>
        </p:sp>
      </p:grpSp>
      <p:grpSp>
        <p:nvGrpSpPr>
          <p:cNvPr id="3" name="Group 1"/>
          <p:cNvGrpSpPr>
            <a:grpSpLocks/>
          </p:cNvGrpSpPr>
          <p:nvPr/>
        </p:nvGrpSpPr>
        <p:grpSpPr bwMode="auto">
          <a:xfrm>
            <a:off x="9667379" y="19244022"/>
            <a:ext cx="9577064" cy="1872208"/>
            <a:chOff x="813370" y="21652669"/>
            <a:chExt cx="9367838" cy="1345896"/>
          </a:xfrm>
        </p:grpSpPr>
        <p:sp>
          <p:nvSpPr>
            <p:cNvPr id="2076" name="Rectangle 10"/>
            <p:cNvSpPr>
              <a:spLocks noChangeArrowheads="1"/>
            </p:cNvSpPr>
            <p:nvPr/>
          </p:nvSpPr>
          <p:spPr bwMode="auto">
            <a:xfrm>
              <a:off x="813370" y="21652669"/>
              <a:ext cx="9367838" cy="10810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a:p>
          </p:txBody>
        </p:sp>
        <p:sp>
          <p:nvSpPr>
            <p:cNvPr id="2077" name="Rectangle 15"/>
            <p:cNvSpPr>
              <a:spLocks noChangeArrowheads="1"/>
            </p:cNvSpPr>
            <p:nvPr/>
          </p:nvSpPr>
          <p:spPr bwMode="auto">
            <a:xfrm>
              <a:off x="957386" y="21892194"/>
              <a:ext cx="9145017" cy="1106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5988"/>
              <a:r>
                <a:rPr lang="en-GB" b="1" dirty="0" smtClean="0">
                  <a:solidFill>
                    <a:srgbClr val="FFFFFF"/>
                  </a:solidFill>
                </a:rPr>
                <a:t>Results- The 2014 WHO VA instrument</a:t>
              </a:r>
              <a:endParaRPr lang="en-GB" b="1" dirty="0">
                <a:solidFill>
                  <a:srgbClr val="FFFFFF"/>
                </a:solidFill>
              </a:endParaRPr>
            </a:p>
          </p:txBody>
        </p:sp>
      </p:grpSp>
      <p:sp>
        <p:nvSpPr>
          <p:cNvPr id="45" name="Text Box 31"/>
          <p:cNvSpPr txBox="1">
            <a:spLocks noChangeArrowheads="1"/>
          </p:cNvSpPr>
          <p:nvPr/>
        </p:nvSpPr>
        <p:spPr bwMode="auto">
          <a:xfrm>
            <a:off x="10315451" y="7794750"/>
            <a:ext cx="9649072"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lvl1pPr defTabSz="915988">
              <a:defRPr sz="3600">
                <a:solidFill>
                  <a:schemeClr val="tx1"/>
                </a:solidFill>
                <a:latin typeface="Verdana" pitchFamily="34" charset="0"/>
              </a:defRPr>
            </a:lvl1pPr>
            <a:lvl2pPr marL="742950" indent="-285750" defTabSz="915988">
              <a:defRPr sz="3600">
                <a:solidFill>
                  <a:schemeClr val="tx1"/>
                </a:solidFill>
                <a:latin typeface="Verdana" pitchFamily="34" charset="0"/>
              </a:defRPr>
            </a:lvl2pPr>
            <a:lvl3pPr marL="1143000" indent="-228600" defTabSz="915988">
              <a:defRPr sz="3600">
                <a:solidFill>
                  <a:schemeClr val="tx1"/>
                </a:solidFill>
                <a:latin typeface="Verdana" pitchFamily="34" charset="0"/>
              </a:defRPr>
            </a:lvl3pPr>
            <a:lvl4pPr marL="1600200" indent="-228600" defTabSz="915988">
              <a:defRPr sz="3600">
                <a:solidFill>
                  <a:schemeClr val="tx1"/>
                </a:solidFill>
                <a:latin typeface="Verdana" pitchFamily="34" charset="0"/>
              </a:defRPr>
            </a:lvl4pPr>
            <a:lvl5pPr marL="2057400" indent="-228600" defTabSz="915988">
              <a:defRPr sz="3600">
                <a:solidFill>
                  <a:schemeClr val="tx1"/>
                </a:solidFill>
                <a:latin typeface="Verdana" pitchFamily="34" charset="0"/>
              </a:defRPr>
            </a:lvl5pPr>
            <a:lvl6pPr marL="2514600" indent="-228600" defTabSz="915988" eaLnBrk="0" fontAlgn="base" hangingPunct="0">
              <a:spcBef>
                <a:spcPct val="0"/>
              </a:spcBef>
              <a:spcAft>
                <a:spcPct val="0"/>
              </a:spcAft>
              <a:defRPr sz="3600">
                <a:solidFill>
                  <a:schemeClr val="tx1"/>
                </a:solidFill>
                <a:latin typeface="Verdana" pitchFamily="34" charset="0"/>
              </a:defRPr>
            </a:lvl6pPr>
            <a:lvl7pPr marL="2971800" indent="-228600" defTabSz="915988" eaLnBrk="0" fontAlgn="base" hangingPunct="0">
              <a:spcBef>
                <a:spcPct val="0"/>
              </a:spcBef>
              <a:spcAft>
                <a:spcPct val="0"/>
              </a:spcAft>
              <a:defRPr sz="3600">
                <a:solidFill>
                  <a:schemeClr val="tx1"/>
                </a:solidFill>
                <a:latin typeface="Verdana" pitchFamily="34" charset="0"/>
              </a:defRPr>
            </a:lvl7pPr>
            <a:lvl8pPr marL="3429000" indent="-228600" defTabSz="915988" eaLnBrk="0" fontAlgn="base" hangingPunct="0">
              <a:spcBef>
                <a:spcPct val="0"/>
              </a:spcBef>
              <a:spcAft>
                <a:spcPct val="0"/>
              </a:spcAft>
              <a:defRPr sz="3600">
                <a:solidFill>
                  <a:schemeClr val="tx1"/>
                </a:solidFill>
                <a:latin typeface="Verdana" pitchFamily="34" charset="0"/>
              </a:defRPr>
            </a:lvl8pPr>
            <a:lvl9pPr marL="3886200" indent="-228600" defTabSz="915988" eaLnBrk="0" fontAlgn="base" hangingPunct="0">
              <a:spcBef>
                <a:spcPct val="0"/>
              </a:spcBef>
              <a:spcAft>
                <a:spcPct val="0"/>
              </a:spcAft>
              <a:defRPr sz="3600">
                <a:solidFill>
                  <a:schemeClr val="tx1"/>
                </a:solidFill>
                <a:latin typeface="Verdana" pitchFamily="34" charset="0"/>
              </a:defRPr>
            </a:lvl9pPr>
          </a:lstStyle>
          <a:p>
            <a:endParaRPr lang="en-US" dirty="0"/>
          </a:p>
          <a:p>
            <a:r>
              <a:rPr lang="en-US" sz="2400" b="1" i="1" dirty="0" smtClean="0"/>
              <a:t>Figure 1- Process development of the 2014 WHO VA instrument</a:t>
            </a:r>
          </a:p>
        </p:txBody>
      </p:sp>
      <p:grpSp>
        <p:nvGrpSpPr>
          <p:cNvPr id="16" name="Group 15"/>
          <p:cNvGrpSpPr/>
          <p:nvPr/>
        </p:nvGrpSpPr>
        <p:grpSpPr>
          <a:xfrm>
            <a:off x="19604483" y="16363702"/>
            <a:ext cx="9367838" cy="1476480"/>
            <a:chOff x="19820507" y="21044222"/>
            <a:chExt cx="9367838" cy="1100950"/>
          </a:xfrm>
        </p:grpSpPr>
        <p:sp>
          <p:nvSpPr>
            <p:cNvPr id="50" name="Rectangle 10"/>
            <p:cNvSpPr>
              <a:spLocks noChangeArrowheads="1"/>
            </p:cNvSpPr>
            <p:nvPr/>
          </p:nvSpPr>
          <p:spPr bwMode="auto">
            <a:xfrm>
              <a:off x="19820507" y="21044222"/>
              <a:ext cx="9367838" cy="11009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22" tIns="45761" rIns="91522" bIns="45761"/>
            <a:lstStyle/>
            <a:p>
              <a:pPr defTabSz="915988"/>
              <a:endParaRPr lang="en-GB" sz="2400" dirty="0"/>
            </a:p>
          </p:txBody>
        </p:sp>
        <p:sp>
          <p:nvSpPr>
            <p:cNvPr id="52" name="Rectangle 15"/>
            <p:cNvSpPr>
              <a:spLocks noChangeArrowheads="1"/>
            </p:cNvSpPr>
            <p:nvPr/>
          </p:nvSpPr>
          <p:spPr bwMode="auto">
            <a:xfrm>
              <a:off x="20252555" y="21151609"/>
              <a:ext cx="8081442" cy="8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5988"/>
              <a:r>
                <a:rPr lang="en-GB" b="1" dirty="0" smtClean="0">
                  <a:solidFill>
                    <a:srgbClr val="FFFFFF"/>
                  </a:solidFill>
                </a:rPr>
                <a:t>Application in Vital Registration</a:t>
              </a:r>
              <a:endParaRPr lang="en-GB" b="1" dirty="0">
                <a:solidFill>
                  <a:srgbClr val="FFFFFF"/>
                </a:solidFill>
              </a:endParaRPr>
            </a:p>
          </p:txBody>
        </p:sp>
      </p:grpSp>
      <p:sp>
        <p:nvSpPr>
          <p:cNvPr id="4" name="TextBox 3"/>
          <p:cNvSpPr txBox="1"/>
          <p:nvPr/>
        </p:nvSpPr>
        <p:spPr>
          <a:xfrm>
            <a:off x="594371" y="29109118"/>
            <a:ext cx="8928992" cy="14496277"/>
          </a:xfrm>
          <a:prstGeom prst="rect">
            <a:avLst/>
          </a:prstGeom>
          <a:noFill/>
        </p:spPr>
        <p:txBody>
          <a:bodyPr wrap="square" rtlCol="0">
            <a:spAutoFit/>
          </a:bodyPr>
          <a:lstStyle/>
          <a:p>
            <a:r>
              <a:rPr lang="en-US" dirty="0"/>
              <a:t>The 2012 WHO VA instrument was developed from experience with the use with existing VA instruments, include those from WHO, </a:t>
            </a:r>
            <a:r>
              <a:rPr lang="en-GB" dirty="0"/>
              <a:t>INDEPTH Network, InterVA and the Population Health Metrics Research Consortium (PHMRC</a:t>
            </a:r>
            <a:r>
              <a:rPr lang="en-GB" dirty="0" smtClean="0"/>
              <a:t>). Feedback </a:t>
            </a:r>
            <a:r>
              <a:rPr lang="en-GB" dirty="0"/>
              <a:t>from the field-testing of the 2012 WHO VA instrument in Kenya </a:t>
            </a:r>
            <a:r>
              <a:rPr lang="pt-PT" dirty="0"/>
              <a:t> </a:t>
            </a:r>
            <a:r>
              <a:rPr lang="en-GB" dirty="0"/>
              <a:t>and the need to have an international VA instrument that collects the information </a:t>
            </a:r>
            <a:r>
              <a:rPr lang="en-GB" dirty="0" smtClean="0"/>
              <a:t>needed for multiple methods in a single platform, guided the development of the 2014 WHO VA instrument.</a:t>
            </a:r>
          </a:p>
          <a:p>
            <a:pPr>
              <a:lnSpc>
                <a:spcPct val="50000"/>
              </a:lnSpc>
            </a:pPr>
            <a:endParaRPr lang="en-GB" dirty="0" smtClean="0"/>
          </a:p>
          <a:p>
            <a:r>
              <a:rPr lang="en-US" dirty="0"/>
              <a:t>To make the necessary amendments to the instrument, an international working group was created with experts and users of VA from WHO, INDEPTH Network, InterVA, PHMRC, and various countries that have interest in the application of VA in their CRVS systems. </a:t>
            </a:r>
          </a:p>
          <a:p>
            <a:endParaRPr lang="en-GB" dirty="0"/>
          </a:p>
          <a:p>
            <a:endParaRPr lang="en-GB" dirty="0"/>
          </a:p>
          <a:p>
            <a:endParaRPr lang="en-US" dirty="0"/>
          </a:p>
        </p:txBody>
      </p:sp>
      <p:sp>
        <p:nvSpPr>
          <p:cNvPr id="6" name="TextBox 5"/>
          <p:cNvSpPr txBox="1"/>
          <p:nvPr/>
        </p:nvSpPr>
        <p:spPr>
          <a:xfrm>
            <a:off x="9739387" y="20972462"/>
            <a:ext cx="9217024" cy="16712265"/>
          </a:xfrm>
          <a:prstGeom prst="rect">
            <a:avLst/>
          </a:prstGeom>
          <a:noFill/>
        </p:spPr>
        <p:txBody>
          <a:bodyPr wrap="square" rtlCol="0">
            <a:spAutoFit/>
          </a:bodyPr>
          <a:lstStyle/>
          <a:p>
            <a:r>
              <a:rPr lang="en-US" dirty="0"/>
              <a:t>The resulting </a:t>
            </a:r>
            <a:r>
              <a:rPr lang="en-US" dirty="0" smtClean="0"/>
              <a:t>instrument </a:t>
            </a:r>
            <a:r>
              <a:rPr lang="en-US" dirty="0"/>
              <a:t>comprises a total of </a:t>
            </a:r>
            <a:r>
              <a:rPr lang="en-US" dirty="0" smtClean="0"/>
              <a:t>350 </a:t>
            </a:r>
            <a:r>
              <a:rPr lang="en-US" dirty="0"/>
              <a:t>CoD-related indicators  to certify </a:t>
            </a:r>
            <a:r>
              <a:rPr lang="en-US" dirty="0" smtClean="0"/>
              <a:t>63 </a:t>
            </a:r>
            <a:r>
              <a:rPr lang="en-US" dirty="0"/>
              <a:t>CoD mapped onto ICD-10. The instrument was specifically developed for automated ascertainment of CoD, and has a skip pattern embedded that embraces all age groups</a:t>
            </a:r>
            <a:r>
              <a:rPr lang="en-US" dirty="0" smtClean="0"/>
              <a:t>. </a:t>
            </a:r>
            <a:r>
              <a:rPr lang="en-US" smtClean="0"/>
              <a:t>Note that </a:t>
            </a:r>
            <a:r>
              <a:rPr lang="en-US" dirty="0" smtClean="0"/>
              <a:t>only a small subset of questions is usually asked.</a:t>
            </a:r>
          </a:p>
          <a:p>
            <a:endParaRPr lang="en-US" dirty="0"/>
          </a:p>
          <a:p>
            <a:r>
              <a:rPr lang="en-US" dirty="0"/>
              <a:t>The resulting instrument </a:t>
            </a:r>
            <a:r>
              <a:rPr lang="en-US" dirty="0" smtClean="0"/>
              <a:t>has </a:t>
            </a:r>
            <a:r>
              <a:rPr lang="en-US" dirty="0"/>
              <a:t>6 sections</a:t>
            </a:r>
            <a:r>
              <a:rPr lang="en-US" dirty="0" smtClean="0"/>
              <a:t>:</a:t>
            </a:r>
            <a:endParaRPr lang="en-US" dirty="0"/>
          </a:p>
          <a:p>
            <a:pPr marL="742950" lvl="0" indent="-742950">
              <a:buAutoNum type="arabicPeriod"/>
            </a:pPr>
            <a:r>
              <a:rPr lang="en-US" dirty="0" smtClean="0"/>
              <a:t>Personal </a:t>
            </a:r>
            <a:r>
              <a:rPr lang="en-US" dirty="0"/>
              <a:t>information </a:t>
            </a:r>
          </a:p>
          <a:p>
            <a:pPr marL="742950" lvl="0" indent="-742950">
              <a:buAutoNum type="arabicPeriod"/>
            </a:pPr>
            <a:r>
              <a:rPr lang="en-US" dirty="0" smtClean="0"/>
              <a:t>Information </a:t>
            </a:r>
            <a:r>
              <a:rPr lang="en-US" dirty="0"/>
              <a:t>on the </a:t>
            </a:r>
            <a:r>
              <a:rPr lang="en-US" dirty="0" smtClean="0"/>
              <a:t>respondent</a:t>
            </a:r>
          </a:p>
          <a:p>
            <a:pPr marL="742950" lvl="0" indent="-742950">
              <a:buAutoNum type="arabicPeriod"/>
            </a:pPr>
            <a:r>
              <a:rPr lang="en-US" dirty="0" smtClean="0"/>
              <a:t>Cause </a:t>
            </a:r>
            <a:r>
              <a:rPr lang="en-US" dirty="0"/>
              <a:t>of death related indicators</a:t>
            </a:r>
          </a:p>
          <a:p>
            <a:pPr marL="1028700" lvl="1" indent="-571500">
              <a:buFont typeface="Arial"/>
              <a:buChar char="•"/>
            </a:pPr>
            <a:r>
              <a:rPr lang="en-US" dirty="0"/>
              <a:t>Medical history </a:t>
            </a:r>
          </a:p>
          <a:p>
            <a:pPr marL="1028700" lvl="1" indent="-571500">
              <a:buFont typeface="Arial"/>
              <a:buChar char="•"/>
            </a:pPr>
            <a:r>
              <a:rPr lang="en-US" dirty="0"/>
              <a:t>General signs and symptoms</a:t>
            </a:r>
          </a:p>
          <a:p>
            <a:pPr marL="1028700" lvl="1" indent="-571500">
              <a:buFont typeface="Arial"/>
              <a:buChar char="•"/>
            </a:pPr>
            <a:r>
              <a:rPr lang="en-US" dirty="0"/>
              <a:t>Signs and symptoms associated with pregnancy </a:t>
            </a:r>
          </a:p>
          <a:p>
            <a:pPr marL="1028700" lvl="1" indent="-571500">
              <a:buFont typeface="Arial"/>
              <a:buChar char="•"/>
            </a:pPr>
            <a:r>
              <a:rPr lang="en-US" dirty="0"/>
              <a:t>Neonatal and child history, signs and symptoms </a:t>
            </a:r>
          </a:p>
          <a:p>
            <a:pPr marL="1028700" lvl="1" indent="-571500">
              <a:buFont typeface="Arial"/>
              <a:buChar char="•"/>
            </a:pPr>
            <a:r>
              <a:rPr lang="en-US" dirty="0"/>
              <a:t>History of injuries and accidents </a:t>
            </a:r>
          </a:p>
          <a:p>
            <a:pPr marL="1028700" lvl="1" indent="-571500">
              <a:buFont typeface="Arial"/>
              <a:buChar char="•"/>
            </a:pPr>
            <a:r>
              <a:rPr lang="en-US" dirty="0"/>
              <a:t>Risk factors</a:t>
            </a:r>
          </a:p>
          <a:p>
            <a:pPr marL="1028700" lvl="1" indent="-571500">
              <a:buFont typeface="Arial"/>
              <a:buChar char="•"/>
            </a:pPr>
            <a:r>
              <a:rPr lang="en-US" dirty="0"/>
              <a:t>Health service utilization </a:t>
            </a:r>
          </a:p>
          <a:p>
            <a:pPr marL="742950" lvl="0" indent="-742950">
              <a:buFont typeface="+mj-lt"/>
              <a:buAutoNum type="arabicPeriod"/>
            </a:pPr>
            <a:r>
              <a:rPr lang="en-US" dirty="0"/>
              <a:t>Background and context </a:t>
            </a:r>
          </a:p>
          <a:p>
            <a:pPr marL="742950" lvl="0" indent="-742950">
              <a:buFont typeface="+mj-lt"/>
              <a:buAutoNum type="arabicPeriod"/>
            </a:pPr>
            <a:r>
              <a:rPr lang="en-US" dirty="0"/>
              <a:t>Optional open narrative text field</a:t>
            </a:r>
          </a:p>
          <a:p>
            <a:pPr marL="742950" lvl="0" indent="-742950">
              <a:buFont typeface="+mj-lt"/>
              <a:buAutoNum type="arabicPeriod"/>
            </a:pPr>
            <a:r>
              <a:rPr lang="en-US" dirty="0"/>
              <a:t>Death certification and health </a:t>
            </a:r>
            <a:r>
              <a:rPr lang="en-US" dirty="0" smtClean="0"/>
              <a:t>record (optional for use outside routine VA, e.g. for research environments)</a:t>
            </a:r>
            <a:endParaRPr lang="en-US" dirty="0"/>
          </a:p>
        </p:txBody>
      </p:sp>
      <p:sp>
        <p:nvSpPr>
          <p:cNvPr id="7" name="TextBox 6"/>
          <p:cNvSpPr txBox="1"/>
          <p:nvPr/>
        </p:nvSpPr>
        <p:spPr>
          <a:xfrm>
            <a:off x="19604483" y="8226798"/>
            <a:ext cx="9649072" cy="1754326"/>
          </a:xfrm>
          <a:prstGeom prst="rect">
            <a:avLst/>
          </a:prstGeom>
          <a:noFill/>
        </p:spPr>
        <p:txBody>
          <a:bodyPr wrap="square" rtlCol="0">
            <a:spAutoFit/>
          </a:bodyPr>
          <a:lstStyle/>
          <a:p>
            <a:r>
              <a:rPr lang="en-GB" sz="2400" b="1" i="1" dirty="0"/>
              <a:t>Table 1- Number of entry-level questions by age group:</a:t>
            </a:r>
            <a:r>
              <a:rPr lang="en-GB" sz="2400" dirty="0"/>
              <a:t> </a:t>
            </a:r>
            <a:br>
              <a:rPr lang="en-GB" sz="2400" dirty="0"/>
            </a:br>
            <a:r>
              <a:rPr lang="en-GB" sz="2400" dirty="0"/>
              <a:t>(in brackets maximum number of questions)</a:t>
            </a:r>
            <a:endParaRPr lang="en-US" sz="2400" dirty="0"/>
          </a:p>
          <a:p>
            <a:endParaRPr lang="en-US" dirty="0"/>
          </a:p>
        </p:txBody>
      </p:sp>
      <p:sp>
        <p:nvSpPr>
          <p:cNvPr id="17" name="TextBox 16"/>
          <p:cNvSpPr txBox="1"/>
          <p:nvPr/>
        </p:nvSpPr>
        <p:spPr>
          <a:xfrm>
            <a:off x="19604483" y="18379926"/>
            <a:ext cx="9361040" cy="9233298"/>
          </a:xfrm>
          <a:prstGeom prst="rect">
            <a:avLst/>
          </a:prstGeom>
          <a:noFill/>
        </p:spPr>
        <p:txBody>
          <a:bodyPr wrap="square" rtlCol="0">
            <a:spAutoFit/>
          </a:bodyPr>
          <a:lstStyle/>
          <a:p>
            <a:r>
              <a:rPr lang="fr-CH" dirty="0" smtClean="0"/>
              <a:t>Verbal autopsy can be used to complement routine cause of death registration.  In view of the resources needed, Verbal Autopsy may be applied to samples, only.</a:t>
            </a:r>
            <a:endParaRPr lang="en-US" dirty="0"/>
          </a:p>
          <a:p>
            <a:pPr>
              <a:lnSpc>
                <a:spcPct val="50000"/>
              </a:lnSpc>
            </a:pPr>
            <a:r>
              <a:rPr lang="en-GB" dirty="0"/>
              <a:t> </a:t>
            </a:r>
            <a:endParaRPr lang="en-US" dirty="0"/>
          </a:p>
          <a:p>
            <a:r>
              <a:rPr lang="en-GB" dirty="0" smtClean="0"/>
              <a:t>Censuses </a:t>
            </a:r>
            <a:r>
              <a:rPr lang="en-GB" dirty="0"/>
              <a:t>can be used as </a:t>
            </a:r>
            <a:r>
              <a:rPr lang="en-GB" dirty="0" smtClean="0"/>
              <a:t>sampling. </a:t>
            </a:r>
            <a:r>
              <a:rPr lang="en-GB" dirty="0"/>
              <a:t>Another option is to select people using multi-stage cluster sampling after stratification. </a:t>
            </a:r>
            <a:r>
              <a:rPr lang="fr-CH" dirty="0" smtClean="0"/>
              <a:t>Currently, best sampling practice is being discussed.  </a:t>
            </a:r>
          </a:p>
          <a:p>
            <a:r>
              <a:rPr lang="fr-CH" dirty="0" smtClean="0"/>
              <a:t>For matters of sustainability, and for comparability of the results is seems that a Verbal Autopsy system should  have </a:t>
            </a:r>
            <a:r>
              <a:rPr lang="en-GB" dirty="0" smtClean="0"/>
              <a:t>a permanent structure, with dedicated human and technical resources. </a:t>
            </a:r>
            <a:endParaRPr lang="en-US" dirty="0"/>
          </a:p>
        </p:txBody>
      </p:sp>
      <p:sp>
        <p:nvSpPr>
          <p:cNvPr id="40" name="TextBox 39"/>
          <p:cNvSpPr txBox="1"/>
          <p:nvPr/>
        </p:nvSpPr>
        <p:spPr>
          <a:xfrm>
            <a:off x="19604483" y="29973214"/>
            <a:ext cx="9361040" cy="12234121"/>
          </a:xfrm>
          <a:prstGeom prst="rect">
            <a:avLst/>
          </a:prstGeom>
          <a:noFill/>
        </p:spPr>
        <p:txBody>
          <a:bodyPr wrap="square" rtlCol="0">
            <a:spAutoFit/>
          </a:bodyPr>
          <a:lstStyle/>
          <a:p>
            <a:r>
              <a:rPr lang="en-GB" sz="3200" dirty="0" smtClean="0"/>
              <a:t>The work would not have been possible without the contributions of the WHO Working Group for Verbal Autopsy: </a:t>
            </a:r>
            <a:br>
              <a:rPr lang="en-GB" sz="3200" dirty="0" smtClean="0"/>
            </a:br>
            <a:r>
              <a:rPr lang="en-GB" sz="3200" dirty="0" smtClean="0"/>
              <a:t>Shams </a:t>
            </a:r>
            <a:r>
              <a:rPr lang="en-GB" sz="3200" dirty="0"/>
              <a:t>El Arifeen, International Centre for Diarrhoeal Disease Research (ICDDR); </a:t>
            </a:r>
            <a:r>
              <a:rPr lang="en-US" sz="3200" dirty="0" err="1"/>
              <a:t>Dr</a:t>
            </a:r>
            <a:r>
              <a:rPr lang="en-US" sz="3200" dirty="0"/>
              <a:t> Peter Byass, Umea Centre for Global Health; </a:t>
            </a:r>
            <a:r>
              <a:rPr lang="en-GB" sz="3200" dirty="0"/>
              <a:t>Dr </a:t>
            </a:r>
            <a:r>
              <a:rPr lang="en-US" sz="3200" dirty="0"/>
              <a:t>Daniel </a:t>
            </a:r>
            <a:r>
              <a:rPr lang="en-US" sz="3200" dirty="0" smtClean="0"/>
              <a:t>Chandramohan, </a:t>
            </a:r>
            <a:r>
              <a:rPr lang="en-US" sz="3200" dirty="0"/>
              <a:t>London School of Hygiene &amp; Tropical Medicine; </a:t>
            </a:r>
            <a:r>
              <a:rPr lang="en-GB" sz="3200" dirty="0"/>
              <a:t>Dr Samuel Clark, </a:t>
            </a:r>
            <a:r>
              <a:rPr lang="en-US" sz="3200" dirty="0"/>
              <a:t>University of Washington; </a:t>
            </a:r>
            <a:r>
              <a:rPr lang="en-GB" sz="3200" dirty="0"/>
              <a:t>Dr </a:t>
            </a:r>
            <a:r>
              <a:rPr lang="en-US" sz="3200" dirty="0"/>
              <a:t>Edward </a:t>
            </a:r>
            <a:r>
              <a:rPr lang="en-US" sz="3200" dirty="0" err="1"/>
              <a:t>Fottrell</a:t>
            </a:r>
            <a:r>
              <a:rPr lang="en-US" sz="3200" dirty="0"/>
              <a:t>, University College London; </a:t>
            </a:r>
            <a:r>
              <a:rPr lang="en-US" sz="3200" dirty="0" err="1"/>
              <a:t>Dr</a:t>
            </a:r>
            <a:r>
              <a:rPr lang="en-US" sz="3200" dirty="0"/>
              <a:t> Bernardo Hernandez Prado, Institute for Health Metrics and </a:t>
            </a:r>
            <a:r>
              <a:rPr lang="en-US" sz="3200" dirty="0" smtClean="0"/>
              <a:t>Evaluation/UW; </a:t>
            </a:r>
            <a:r>
              <a:rPr lang="en-US" sz="3200" dirty="0" err="1"/>
              <a:t>Dr</a:t>
            </a:r>
            <a:r>
              <a:rPr lang="en-US" sz="3200" dirty="0"/>
              <a:t> </a:t>
            </a:r>
            <a:r>
              <a:rPr lang="en-US" sz="3200" dirty="0" smtClean="0"/>
              <a:t>Abraham </a:t>
            </a:r>
            <a:r>
              <a:rPr lang="en-US" sz="3200" dirty="0"/>
              <a:t>Flaxman; Institute for Health Metrics and </a:t>
            </a:r>
            <a:r>
              <a:rPr lang="en-US" sz="3200" dirty="0" smtClean="0"/>
              <a:t>Evaluation/UW; </a:t>
            </a:r>
            <a:r>
              <a:rPr lang="es-ES_tradnl" sz="3200" dirty="0" err="1"/>
              <a:t>Dr</a:t>
            </a:r>
            <a:r>
              <a:rPr lang="es-ES_tradnl" sz="3200" dirty="0"/>
              <a:t> Henry </a:t>
            </a:r>
            <a:r>
              <a:rPr lang="es-ES_tradnl" sz="3200" dirty="0" smtClean="0"/>
              <a:t>Kalter</a:t>
            </a:r>
            <a:r>
              <a:rPr lang="en-US" sz="3200" dirty="0"/>
              <a:t>,</a:t>
            </a:r>
            <a:r>
              <a:rPr lang="en-US" sz="3200" dirty="0" smtClean="0"/>
              <a:t> </a:t>
            </a:r>
            <a:r>
              <a:rPr lang="es-ES_tradnl" sz="3200" dirty="0"/>
              <a:t>Johns Hopkins </a:t>
            </a:r>
            <a:r>
              <a:rPr lang="es-ES_tradnl" sz="3200" dirty="0" err="1"/>
              <a:t>Bloomberg</a:t>
            </a:r>
            <a:r>
              <a:rPr lang="es-ES_tradnl" sz="3200" dirty="0"/>
              <a:t> </a:t>
            </a:r>
            <a:r>
              <a:rPr lang="es-ES_tradnl" sz="3200" dirty="0" err="1"/>
              <a:t>School</a:t>
            </a:r>
            <a:r>
              <a:rPr lang="es-ES_tradnl" sz="3200" dirty="0"/>
              <a:t> of </a:t>
            </a:r>
            <a:r>
              <a:rPr lang="es-ES_tradnl" sz="3200" dirty="0" err="1"/>
              <a:t>Public</a:t>
            </a:r>
            <a:r>
              <a:rPr lang="es-ES_tradnl" sz="3200" dirty="0"/>
              <a:t> </a:t>
            </a:r>
            <a:r>
              <a:rPr lang="es-ES_tradnl" sz="3200" dirty="0" err="1"/>
              <a:t>Health</a:t>
            </a:r>
            <a:r>
              <a:rPr lang="es-ES_tradnl" sz="3200" dirty="0"/>
              <a:t>; </a:t>
            </a:r>
            <a:r>
              <a:rPr lang="es-ES_tradnl" sz="3200" dirty="0" err="1"/>
              <a:t>Dr</a:t>
            </a:r>
            <a:r>
              <a:rPr lang="es-ES_tradnl" sz="3200" dirty="0"/>
              <a:t> Soewarta </a:t>
            </a:r>
            <a:r>
              <a:rPr lang="es-ES_tradnl" sz="3200" dirty="0" smtClean="0"/>
              <a:t>Kosen, </a:t>
            </a:r>
            <a:r>
              <a:rPr lang="es-ES_tradnl" sz="3200" dirty="0" err="1"/>
              <a:t>National</a:t>
            </a:r>
            <a:r>
              <a:rPr lang="es-ES_tradnl" sz="3200" dirty="0"/>
              <a:t> </a:t>
            </a:r>
            <a:r>
              <a:rPr lang="es-ES_tradnl" sz="3200" dirty="0" err="1"/>
              <a:t>Institute</a:t>
            </a:r>
            <a:r>
              <a:rPr lang="es-ES_tradnl" sz="3200" dirty="0"/>
              <a:t> of </a:t>
            </a:r>
            <a:r>
              <a:rPr lang="es-ES_tradnl" sz="3200" dirty="0" err="1"/>
              <a:t>Health</a:t>
            </a:r>
            <a:r>
              <a:rPr lang="es-ES_tradnl" sz="3200" dirty="0"/>
              <a:t> </a:t>
            </a:r>
            <a:r>
              <a:rPr lang="es-ES_tradnl" sz="3200" dirty="0" err="1"/>
              <a:t>Research</a:t>
            </a:r>
            <a:r>
              <a:rPr lang="es-ES_tradnl" sz="3200" dirty="0"/>
              <a:t> and </a:t>
            </a:r>
            <a:r>
              <a:rPr lang="es-ES_tradnl" sz="3200" dirty="0" err="1"/>
              <a:t>Development</a:t>
            </a:r>
            <a:r>
              <a:rPr lang="es-ES_tradnl" sz="3200" dirty="0"/>
              <a:t> Indonesia; </a:t>
            </a:r>
            <a:r>
              <a:rPr lang="en-US" sz="3200" dirty="0" err="1"/>
              <a:t>Dr</a:t>
            </a:r>
            <a:r>
              <a:rPr lang="en-US" sz="3200" dirty="0"/>
              <a:t> Erin Nichols</a:t>
            </a:r>
            <a:r>
              <a:rPr lang="es-ES_tradnl" sz="3200" dirty="0"/>
              <a:t>, </a:t>
            </a:r>
            <a:r>
              <a:rPr lang="en-US" sz="3200" dirty="0"/>
              <a:t>National Center for Health Statistics, USA</a:t>
            </a:r>
            <a:r>
              <a:rPr lang="es-ES_tradnl" sz="3200" u="sng" dirty="0"/>
              <a:t>; </a:t>
            </a:r>
            <a:r>
              <a:rPr lang="es-ES_tradnl" sz="3200" dirty="0" err="1"/>
              <a:t>Dr</a:t>
            </a:r>
            <a:r>
              <a:rPr lang="es-ES_tradnl" sz="3200" dirty="0"/>
              <a:t> Arvind Pandey, </a:t>
            </a:r>
            <a:r>
              <a:rPr lang="es-ES_tradnl" sz="3200" dirty="0" err="1"/>
              <a:t>National</a:t>
            </a:r>
            <a:r>
              <a:rPr lang="es-ES_tradnl" sz="3200" dirty="0"/>
              <a:t> </a:t>
            </a:r>
            <a:r>
              <a:rPr lang="es-ES_tradnl" sz="3200" dirty="0" err="1"/>
              <a:t>Institute</a:t>
            </a:r>
            <a:r>
              <a:rPr lang="es-ES_tradnl" sz="3200" dirty="0"/>
              <a:t> of Medical </a:t>
            </a:r>
            <a:r>
              <a:rPr lang="es-ES_tradnl" sz="3200" dirty="0" err="1"/>
              <a:t>Statistics</a:t>
            </a:r>
            <a:r>
              <a:rPr lang="es-ES_tradnl" sz="3200" dirty="0"/>
              <a:t> of India; </a:t>
            </a:r>
            <a:r>
              <a:rPr lang="es-ES_tradnl" sz="3200" dirty="0" err="1"/>
              <a:t>Dr</a:t>
            </a:r>
            <a:r>
              <a:rPr lang="es-ES_tradnl" sz="3200" dirty="0"/>
              <a:t> Chalapati </a:t>
            </a:r>
            <a:r>
              <a:rPr lang="es-ES_tradnl" sz="3200" dirty="0" smtClean="0"/>
              <a:t>Rao, </a:t>
            </a:r>
            <a:r>
              <a:rPr lang="en-AU" sz="3200" dirty="0"/>
              <a:t>The University of Queensland; </a:t>
            </a:r>
            <a:r>
              <a:rPr lang="es-ES_tradnl" sz="3200" dirty="0" err="1"/>
              <a:t>Dr</a:t>
            </a:r>
            <a:r>
              <a:rPr lang="es-ES_tradnl" sz="3200" dirty="0"/>
              <a:t> </a:t>
            </a:r>
            <a:r>
              <a:rPr lang="es-ES_tradnl" sz="3200" dirty="0" err="1"/>
              <a:t>Ian</a:t>
            </a:r>
            <a:r>
              <a:rPr lang="es-ES_tradnl" sz="3200" dirty="0"/>
              <a:t> </a:t>
            </a:r>
            <a:r>
              <a:rPr lang="es-ES_tradnl" sz="3200" dirty="0" err="1" smtClean="0"/>
              <a:t>Riley</a:t>
            </a:r>
            <a:r>
              <a:rPr lang="es-ES_tradnl" sz="3200" dirty="0"/>
              <a:t>,</a:t>
            </a:r>
            <a:r>
              <a:rPr lang="es-ES_tradnl" sz="3200" dirty="0" smtClean="0"/>
              <a:t> </a:t>
            </a:r>
            <a:r>
              <a:rPr lang="en-AU" sz="3200" dirty="0"/>
              <a:t>The University of Queensland; </a:t>
            </a:r>
            <a:r>
              <a:rPr lang="en-US" sz="3200" dirty="0" err="1"/>
              <a:t>Dr</a:t>
            </a:r>
            <a:r>
              <a:rPr lang="en-US" sz="3200" dirty="0"/>
              <a:t> Osman </a:t>
            </a:r>
            <a:r>
              <a:rPr lang="en-US" sz="3200" dirty="0" smtClean="0"/>
              <a:t>Sankoh</a:t>
            </a:r>
            <a:r>
              <a:rPr lang="es-ES_tradnl" sz="3200" dirty="0"/>
              <a:t>,</a:t>
            </a:r>
            <a:r>
              <a:rPr lang="es-ES_tradnl" sz="3200" dirty="0" smtClean="0"/>
              <a:t> </a:t>
            </a:r>
            <a:r>
              <a:rPr lang="en-US" sz="3200" dirty="0"/>
              <a:t>INDEPTH Network </a:t>
            </a:r>
            <a:endParaRPr lang="de-DE" sz="3200" dirty="0"/>
          </a:p>
          <a:p>
            <a:pPr>
              <a:lnSpc>
                <a:spcPct val="50000"/>
              </a:lnSpc>
            </a:pPr>
            <a:r>
              <a:rPr lang="en-GB" sz="3200" dirty="0"/>
              <a:t> </a:t>
            </a:r>
            <a:endParaRPr lang="en-US" sz="3200" dirty="0"/>
          </a:p>
        </p:txBody>
      </p:sp>
      <p:sp>
        <p:nvSpPr>
          <p:cNvPr id="9" name="Rectangle 8"/>
          <p:cNvSpPr/>
          <p:nvPr/>
        </p:nvSpPr>
        <p:spPr bwMode="auto">
          <a:xfrm>
            <a:off x="9379347" y="9594950"/>
            <a:ext cx="1872208" cy="72008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5988"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Verdana" pitchFamily="34" charset="0"/>
              </a:rPr>
              <a:t>Field testing</a:t>
            </a:r>
          </a:p>
        </p:txBody>
      </p:sp>
      <p:sp>
        <p:nvSpPr>
          <p:cNvPr id="42" name="Rectangle 41"/>
          <p:cNvSpPr/>
          <p:nvPr/>
        </p:nvSpPr>
        <p:spPr bwMode="auto">
          <a:xfrm>
            <a:off x="12475691" y="9666958"/>
            <a:ext cx="2448272" cy="72008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5988"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Verdana" pitchFamily="34" charset="0"/>
              </a:rPr>
              <a:t>Cognitive testing</a:t>
            </a:r>
          </a:p>
        </p:txBody>
      </p:sp>
      <p:sp>
        <p:nvSpPr>
          <p:cNvPr id="10" name="Rectangle 9"/>
          <p:cNvSpPr/>
          <p:nvPr/>
        </p:nvSpPr>
        <p:spPr bwMode="auto">
          <a:xfrm>
            <a:off x="16004083" y="9666958"/>
            <a:ext cx="3096344" cy="648072"/>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5988"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Verdana" pitchFamily="34" charset="0"/>
              </a:rPr>
              <a:t>Suitability for Tariff</a:t>
            </a:r>
          </a:p>
        </p:txBody>
      </p:sp>
      <p:sp>
        <p:nvSpPr>
          <p:cNvPr id="12" name="Plus 11"/>
          <p:cNvSpPr/>
          <p:nvPr/>
        </p:nvSpPr>
        <p:spPr bwMode="auto">
          <a:xfrm>
            <a:off x="11467579" y="9594950"/>
            <a:ext cx="792088" cy="792088"/>
          </a:xfrm>
          <a:prstGeom prst="mathPlus">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5988"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smtClean="0">
              <a:ln>
                <a:noFill/>
              </a:ln>
              <a:solidFill>
                <a:schemeClr val="tx1"/>
              </a:solidFill>
              <a:effectLst/>
              <a:latin typeface="Verdana" pitchFamily="34" charset="0"/>
            </a:endParaRPr>
          </a:p>
        </p:txBody>
      </p:sp>
      <p:sp>
        <p:nvSpPr>
          <p:cNvPr id="46" name="Plus 45"/>
          <p:cNvSpPr/>
          <p:nvPr/>
        </p:nvSpPr>
        <p:spPr bwMode="auto">
          <a:xfrm>
            <a:off x="14995971" y="9666958"/>
            <a:ext cx="792088" cy="792088"/>
          </a:xfrm>
          <a:prstGeom prst="mathPlus">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5988"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smtClean="0">
              <a:ln>
                <a:noFill/>
              </a:ln>
              <a:solidFill>
                <a:schemeClr val="tx1"/>
              </a:solidFill>
              <a:effectLst/>
              <a:latin typeface="Verdana" pitchFamily="34" charset="0"/>
            </a:endParaRPr>
          </a:p>
        </p:txBody>
      </p:sp>
      <p:sp>
        <p:nvSpPr>
          <p:cNvPr id="18" name="Right Brace 17"/>
          <p:cNvSpPr/>
          <p:nvPr/>
        </p:nvSpPr>
        <p:spPr bwMode="auto">
          <a:xfrm rot="5400000">
            <a:off x="13915851" y="5850534"/>
            <a:ext cx="648072" cy="9721080"/>
          </a:xfrm>
          <a:prstGeom prst="rightBrac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5988"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smtClean="0">
              <a:ln>
                <a:noFill/>
              </a:ln>
              <a:solidFill>
                <a:schemeClr val="tx1"/>
              </a:solidFill>
              <a:effectLst/>
              <a:latin typeface="Verdana" pitchFamily="34" charset="0"/>
            </a:endParaRPr>
          </a:p>
        </p:txBody>
      </p:sp>
      <p:sp>
        <p:nvSpPr>
          <p:cNvPr id="13" name="Down Arrow 12"/>
          <p:cNvSpPr/>
          <p:nvPr/>
        </p:nvSpPr>
        <p:spPr bwMode="auto">
          <a:xfrm>
            <a:off x="13555811" y="10747078"/>
            <a:ext cx="1440160" cy="1224136"/>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5988"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smtClean="0">
              <a:ln>
                <a:noFill/>
              </a:ln>
              <a:solidFill>
                <a:schemeClr val="tx1"/>
              </a:solidFill>
              <a:effectLst/>
              <a:latin typeface="Verdana" pitchFamily="34" charset="0"/>
            </a:endParaRPr>
          </a:p>
        </p:txBody>
      </p:sp>
      <p:sp>
        <p:nvSpPr>
          <p:cNvPr id="19" name="TextBox 18"/>
          <p:cNvSpPr txBox="1"/>
          <p:nvPr/>
        </p:nvSpPr>
        <p:spPr>
          <a:xfrm>
            <a:off x="9739387" y="12115230"/>
            <a:ext cx="9073008" cy="6740306"/>
          </a:xfrm>
          <a:prstGeom prst="rect">
            <a:avLst/>
          </a:prstGeom>
          <a:noFill/>
        </p:spPr>
        <p:txBody>
          <a:bodyPr wrap="square" rtlCol="0">
            <a:spAutoFit/>
          </a:bodyPr>
          <a:lstStyle/>
          <a:p>
            <a:pPr marL="342900" indent="-342900">
              <a:buFont typeface="Arial"/>
              <a:buChar char="•"/>
            </a:pPr>
            <a:r>
              <a:rPr lang="en-US" sz="2400" dirty="0" smtClean="0"/>
              <a:t>Indicators essential for the functioning of the shortened Tariff method that were not included in the 2012 WHO VA instrument were added;</a:t>
            </a:r>
          </a:p>
          <a:p>
            <a:pPr marL="342900" indent="-342900">
              <a:buFont typeface="Arial"/>
              <a:buChar char="•"/>
            </a:pPr>
            <a:r>
              <a:rPr lang="en-US" sz="2400" dirty="0" smtClean="0"/>
              <a:t>Differently phrased questions were aligned and combined to become more comprehensive and clear;</a:t>
            </a:r>
          </a:p>
          <a:p>
            <a:pPr marL="342900" indent="-342900">
              <a:buFont typeface="Arial"/>
              <a:buChar char="•"/>
            </a:pPr>
            <a:r>
              <a:rPr lang="en-US" sz="2400" dirty="0" smtClean="0"/>
              <a:t>Added questions to certain age groups that are not separate in the Tariff;</a:t>
            </a:r>
          </a:p>
          <a:p>
            <a:pPr marL="342900" indent="-342900">
              <a:buFont typeface="Arial"/>
              <a:buChar char="•"/>
            </a:pPr>
            <a:r>
              <a:rPr lang="en-US" sz="2400" dirty="0" smtClean="0"/>
              <a:t>Adjustments were made to the level and sequence of questions to accommodate suggestions for improvement of the logical flow of the interview;</a:t>
            </a:r>
          </a:p>
          <a:p>
            <a:pPr marL="342900" indent="-342900">
              <a:buFont typeface="Arial"/>
              <a:buChar char="•"/>
            </a:pPr>
            <a:r>
              <a:rPr lang="en-US" sz="2400" dirty="0" smtClean="0"/>
              <a:t>Split complex questions into two or more to make the questions more understandable;</a:t>
            </a:r>
          </a:p>
          <a:p>
            <a:pPr marL="342900" indent="-342900">
              <a:buFont typeface="Arial"/>
              <a:buChar char="•"/>
            </a:pPr>
            <a:r>
              <a:rPr lang="en-US" sz="2400" dirty="0" smtClean="0"/>
              <a:t>Changed questions with a negative phrasing into positive ones to make them more understandable</a:t>
            </a:r>
          </a:p>
          <a:p>
            <a:pPr marL="342900" indent="-342900">
              <a:buFont typeface="Arial"/>
              <a:buChar char="•"/>
            </a:pPr>
            <a:r>
              <a:rPr lang="en-US" sz="2400" dirty="0" smtClean="0"/>
              <a:t>Format and wording of indicators were edited to improve understanding, retrieval, judgment and response of the question;</a:t>
            </a:r>
          </a:p>
          <a:p>
            <a:pPr lvl="1"/>
            <a:r>
              <a:rPr lang="en-US" sz="2400" dirty="0" smtClean="0"/>
              <a:t>		=132 more questions overall</a:t>
            </a:r>
            <a:endParaRPr lang="en-US" sz="2400" dirty="0"/>
          </a:p>
        </p:txBody>
      </p:sp>
      <p:graphicFrame>
        <p:nvGraphicFramePr>
          <p:cNvPr id="20" name="Table 19"/>
          <p:cNvGraphicFramePr>
            <a:graphicFrameLocks noGrp="1"/>
          </p:cNvGraphicFramePr>
          <p:nvPr>
            <p:extLst>
              <p:ext uri="{D42A27DB-BD31-4B8C-83A1-F6EECF244321}">
                <p14:modId xmlns:p14="http://schemas.microsoft.com/office/powerpoint/2010/main" val="254091606"/>
              </p:ext>
            </p:extLst>
          </p:nvPr>
        </p:nvGraphicFramePr>
        <p:xfrm>
          <a:off x="19604483" y="9666958"/>
          <a:ext cx="10297144" cy="5621687"/>
        </p:xfrm>
        <a:graphic>
          <a:graphicData uri="http://schemas.openxmlformats.org/drawingml/2006/table">
            <a:tbl>
              <a:tblPr/>
              <a:tblGrid>
                <a:gridCol w="5184576"/>
                <a:gridCol w="1656184"/>
                <a:gridCol w="1656184"/>
                <a:gridCol w="1800200"/>
              </a:tblGrid>
              <a:tr h="381633">
                <a:tc>
                  <a:txBody>
                    <a:bodyPr/>
                    <a:lstStyle/>
                    <a:p>
                      <a:pPr algn="l" fontAlgn="b"/>
                      <a:r>
                        <a:rPr lang="en-US" sz="2400" b="1" i="0" u="none" strike="noStrike" dirty="0">
                          <a:solidFill>
                            <a:srgbClr val="000000"/>
                          </a:solidFill>
                          <a:effectLst/>
                          <a:latin typeface="Verdana"/>
                          <a:cs typeface="Verdana"/>
                        </a:rPr>
                        <a:t>module</a:t>
                      </a:r>
                    </a:p>
                  </a:txBody>
                  <a:tcPr marL="12700" marR="12700" marT="12700" marB="0" anchor="ctr">
                    <a:lnL>
                      <a:noFill/>
                    </a:lnL>
                    <a:lnR>
                      <a:noFill/>
                    </a:lnR>
                    <a:lnT>
                      <a:noFill/>
                    </a:lnT>
                    <a:lnB>
                      <a:noFill/>
                    </a:lnB>
                    <a:solidFill>
                      <a:schemeClr val="bg1">
                        <a:lumMod val="95000"/>
                      </a:schemeClr>
                    </a:solidFill>
                  </a:tcPr>
                </a:tc>
                <a:tc>
                  <a:txBody>
                    <a:bodyPr/>
                    <a:lstStyle/>
                    <a:p>
                      <a:pPr algn="l" fontAlgn="b"/>
                      <a:r>
                        <a:rPr lang="en-US" sz="2400" b="1" i="0" u="none" strike="noStrike">
                          <a:solidFill>
                            <a:srgbClr val="000000"/>
                          </a:solidFill>
                          <a:effectLst/>
                          <a:latin typeface="Verdana"/>
                          <a:cs typeface="Verdana"/>
                        </a:rPr>
                        <a:t>Perinatal</a:t>
                      </a:r>
                    </a:p>
                  </a:txBody>
                  <a:tcPr marL="12700" marR="12700" marT="12700" marB="0" anchor="ctr">
                    <a:lnL>
                      <a:noFill/>
                    </a:lnL>
                    <a:lnR>
                      <a:noFill/>
                    </a:lnR>
                    <a:lnT>
                      <a:noFill/>
                    </a:lnT>
                    <a:lnB>
                      <a:noFill/>
                    </a:lnB>
                    <a:solidFill>
                      <a:schemeClr val="bg1">
                        <a:lumMod val="95000"/>
                      </a:schemeClr>
                    </a:solidFill>
                  </a:tcPr>
                </a:tc>
                <a:tc>
                  <a:txBody>
                    <a:bodyPr/>
                    <a:lstStyle/>
                    <a:p>
                      <a:pPr algn="l" fontAlgn="b"/>
                      <a:r>
                        <a:rPr lang="en-US" sz="2400" b="1" i="0" u="none" strike="noStrike">
                          <a:solidFill>
                            <a:srgbClr val="000000"/>
                          </a:solidFill>
                          <a:effectLst/>
                          <a:latin typeface="Verdana"/>
                          <a:cs typeface="Verdana"/>
                        </a:rPr>
                        <a:t>Child</a:t>
                      </a:r>
                    </a:p>
                  </a:txBody>
                  <a:tcPr marL="12700" marR="12700" marT="12700" marB="0" anchor="ctr">
                    <a:lnL>
                      <a:noFill/>
                    </a:lnL>
                    <a:lnR>
                      <a:noFill/>
                    </a:lnR>
                    <a:lnT>
                      <a:noFill/>
                    </a:lnT>
                    <a:lnB>
                      <a:noFill/>
                    </a:lnB>
                    <a:solidFill>
                      <a:schemeClr val="bg1">
                        <a:lumMod val="95000"/>
                      </a:schemeClr>
                    </a:solidFill>
                  </a:tcPr>
                </a:tc>
                <a:tc>
                  <a:txBody>
                    <a:bodyPr/>
                    <a:lstStyle/>
                    <a:p>
                      <a:pPr algn="l" fontAlgn="b"/>
                      <a:r>
                        <a:rPr lang="en-US" sz="2400" b="1" i="0" u="none" strike="noStrike" dirty="0">
                          <a:solidFill>
                            <a:srgbClr val="000000"/>
                          </a:solidFill>
                          <a:effectLst/>
                          <a:latin typeface="Verdana"/>
                          <a:cs typeface="Verdana"/>
                        </a:rPr>
                        <a:t>Adult</a:t>
                      </a:r>
                    </a:p>
                  </a:txBody>
                  <a:tcPr marL="12700" marR="12700" marT="12700" marB="0" anchor="ctr">
                    <a:lnL>
                      <a:noFill/>
                    </a:lnL>
                    <a:lnR>
                      <a:noFill/>
                    </a:lnR>
                    <a:lnT>
                      <a:noFill/>
                    </a:lnT>
                    <a:lnB>
                      <a:noFill/>
                    </a:lnB>
                    <a:solidFill>
                      <a:schemeClr val="bg1">
                        <a:lumMod val="95000"/>
                      </a:schemeClr>
                    </a:solidFill>
                  </a:tcPr>
                </a:tc>
              </a:tr>
              <a:tr h="381633">
                <a:tc>
                  <a:txBody>
                    <a:bodyPr/>
                    <a:lstStyle/>
                    <a:p>
                      <a:pPr algn="l" fontAlgn="b"/>
                      <a:r>
                        <a:rPr lang="en-US" sz="2400" b="0" i="0" u="none" strike="noStrike" dirty="0">
                          <a:solidFill>
                            <a:srgbClr val="000000"/>
                          </a:solidFill>
                          <a:effectLst/>
                          <a:latin typeface="Verdana"/>
                          <a:cs typeface="Verdana"/>
                        </a:rPr>
                        <a:t>Medical history associated with final illness</a:t>
                      </a:r>
                    </a:p>
                  </a:txBody>
                  <a:tcPr marL="12700" marR="12700" marT="12700" marB="0" anchor="ctr">
                    <a:lnL>
                      <a:noFill/>
                    </a:lnL>
                    <a:lnR>
                      <a:noFill/>
                    </a:lnR>
                    <a:lnT>
                      <a:noFill/>
                    </a:lnT>
                    <a:lnB>
                      <a:noFill/>
                    </a:lnB>
                  </a:tcPr>
                </a:tc>
                <a:tc>
                  <a:txBody>
                    <a:bodyPr/>
                    <a:lstStyle/>
                    <a:p>
                      <a:pPr algn="l" fontAlgn="b"/>
                      <a:endParaRPr lang="en-US" sz="2400" b="0" i="0" u="none" strike="noStrike" dirty="0">
                        <a:solidFill>
                          <a:srgbClr val="00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19</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19</a:t>
                      </a:r>
                    </a:p>
                  </a:txBody>
                  <a:tcPr marL="12700" marR="12700" marT="12700" marB="0" anchor="ctr">
                    <a:lnL>
                      <a:noFill/>
                    </a:lnL>
                    <a:lnR>
                      <a:noFill/>
                    </a:lnR>
                    <a:lnT>
                      <a:noFill/>
                    </a:lnT>
                    <a:lnB>
                      <a:noFill/>
                    </a:lnB>
                  </a:tcPr>
                </a:tc>
              </a:tr>
              <a:tr h="752515">
                <a:tc>
                  <a:txBody>
                    <a:bodyPr/>
                    <a:lstStyle/>
                    <a:p>
                      <a:pPr algn="l" fontAlgn="b"/>
                      <a:r>
                        <a:rPr lang="en-US" sz="2400" b="0" i="0" u="none" strike="noStrike" dirty="0">
                          <a:solidFill>
                            <a:srgbClr val="000000"/>
                          </a:solidFill>
                          <a:effectLst/>
                          <a:latin typeface="Verdana"/>
                          <a:cs typeface="Verdana"/>
                        </a:rPr>
                        <a:t>General signs and symptoms associated with final illness</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11 </a:t>
                      </a:r>
                      <a:r>
                        <a:rPr lang="en-US" sz="2000" b="0" i="0" u="none" strike="noStrike" dirty="0">
                          <a:solidFill>
                            <a:srgbClr val="000000"/>
                          </a:solidFill>
                          <a:effectLst/>
                          <a:latin typeface="Verdana"/>
                          <a:cs typeface="Verdana"/>
                        </a:rPr>
                        <a:t>(26)</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35 </a:t>
                      </a:r>
                      <a:r>
                        <a:rPr lang="en-US" sz="2000" b="0" i="0" u="none" strike="noStrike" dirty="0">
                          <a:solidFill>
                            <a:srgbClr val="000000"/>
                          </a:solidFill>
                          <a:effectLst/>
                          <a:latin typeface="Verdana"/>
                          <a:cs typeface="Verdana"/>
                        </a:rPr>
                        <a:t>(113)</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34 </a:t>
                      </a:r>
                      <a:r>
                        <a:rPr lang="en-US" sz="2000" b="0" i="0" u="none" strike="noStrike" dirty="0">
                          <a:solidFill>
                            <a:srgbClr val="000000"/>
                          </a:solidFill>
                          <a:effectLst/>
                          <a:latin typeface="Verdana"/>
                          <a:cs typeface="Verdana"/>
                        </a:rPr>
                        <a:t>(102)</a:t>
                      </a:r>
                    </a:p>
                  </a:txBody>
                  <a:tcPr marL="12700" marR="12700" marT="12700" marB="0" anchor="ctr">
                    <a:lnL>
                      <a:noFill/>
                    </a:lnL>
                    <a:lnR>
                      <a:noFill/>
                    </a:lnR>
                    <a:lnT>
                      <a:noFill/>
                    </a:lnT>
                    <a:lnB>
                      <a:noFill/>
                    </a:lnB>
                  </a:tcPr>
                </a:tc>
              </a:tr>
              <a:tr h="752515">
                <a:tc>
                  <a:txBody>
                    <a:bodyPr/>
                    <a:lstStyle/>
                    <a:p>
                      <a:pPr algn="l" fontAlgn="b"/>
                      <a:r>
                        <a:rPr lang="en-US" sz="2400" b="0" i="0" u="none" strike="noStrike" dirty="0">
                          <a:solidFill>
                            <a:srgbClr val="000000"/>
                          </a:solidFill>
                          <a:effectLst/>
                          <a:latin typeface="Verdana"/>
                          <a:cs typeface="Verdana"/>
                        </a:rPr>
                        <a:t>Signs and symptoms associated with pregnancy and women section</a:t>
                      </a:r>
                    </a:p>
                  </a:txBody>
                  <a:tcPr marL="12700" marR="12700" marT="12700" marB="0" anchor="ctr">
                    <a:lnL>
                      <a:noFill/>
                    </a:lnL>
                    <a:lnR>
                      <a:noFill/>
                    </a:lnR>
                    <a:lnT>
                      <a:noFill/>
                    </a:lnT>
                    <a:lnB>
                      <a:noFill/>
                    </a:lnB>
                  </a:tcPr>
                </a:tc>
                <a:tc>
                  <a:txBody>
                    <a:bodyPr/>
                    <a:lstStyle/>
                    <a:p>
                      <a:pPr algn="l" fontAlgn="b"/>
                      <a:endParaRPr lang="en-US" sz="2400" b="0" i="0" u="none" strike="noStrike">
                        <a:solidFill>
                          <a:srgbClr val="00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endParaRPr lang="en-US" sz="2400" b="0" i="0" u="none" strike="noStrike" dirty="0">
                        <a:solidFill>
                          <a:srgbClr val="00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4 </a:t>
                      </a:r>
                      <a:r>
                        <a:rPr lang="en-US" sz="2000" b="0" i="0" u="none" strike="noStrike" dirty="0">
                          <a:solidFill>
                            <a:srgbClr val="000000"/>
                          </a:solidFill>
                          <a:effectLst/>
                          <a:latin typeface="Verdana"/>
                          <a:cs typeface="Verdana"/>
                        </a:rPr>
                        <a:t>(42)</a:t>
                      </a:r>
                      <a:endParaRPr lang="en-US" sz="2400" b="0" i="0" u="none" strike="noStrike" dirty="0">
                        <a:solidFill>
                          <a:srgbClr val="000000"/>
                        </a:solidFill>
                        <a:effectLst/>
                        <a:latin typeface="Verdana"/>
                        <a:cs typeface="Verdana"/>
                      </a:endParaRPr>
                    </a:p>
                  </a:txBody>
                  <a:tcPr marL="12700" marR="12700" marT="12700" marB="0" anchor="ctr">
                    <a:lnL>
                      <a:noFill/>
                    </a:lnL>
                    <a:lnR>
                      <a:noFill/>
                    </a:lnR>
                    <a:lnT>
                      <a:noFill/>
                    </a:lnT>
                    <a:lnB>
                      <a:noFill/>
                    </a:lnB>
                  </a:tcPr>
                </a:tc>
              </a:tr>
              <a:tr h="381633">
                <a:tc>
                  <a:txBody>
                    <a:bodyPr/>
                    <a:lstStyle/>
                    <a:p>
                      <a:pPr algn="l" fontAlgn="b"/>
                      <a:r>
                        <a:rPr lang="en-US" sz="2400" b="0" i="0" u="none" strike="noStrike" dirty="0">
                          <a:solidFill>
                            <a:srgbClr val="000000"/>
                          </a:solidFill>
                          <a:effectLst/>
                          <a:latin typeface="Verdana"/>
                          <a:cs typeface="Verdana"/>
                        </a:rPr>
                        <a:t>Neonatal and child history, signs and symptoms</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43 </a:t>
                      </a:r>
                      <a:r>
                        <a:rPr lang="en-US" sz="2000" b="0" i="0" u="none" strike="noStrike" dirty="0">
                          <a:solidFill>
                            <a:srgbClr val="000000"/>
                          </a:solidFill>
                          <a:effectLst/>
                          <a:latin typeface="Verdana"/>
                          <a:cs typeface="Verdana"/>
                        </a:rPr>
                        <a:t>(68)</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16 </a:t>
                      </a:r>
                      <a:r>
                        <a:rPr lang="en-US" sz="2000" b="0" i="0" u="none" strike="noStrike" dirty="0">
                          <a:solidFill>
                            <a:srgbClr val="000000"/>
                          </a:solidFill>
                          <a:effectLst/>
                          <a:latin typeface="Verdana"/>
                          <a:cs typeface="Verdana"/>
                        </a:rPr>
                        <a:t>(24)</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1</a:t>
                      </a:r>
                    </a:p>
                  </a:txBody>
                  <a:tcPr marL="12700" marR="12700" marT="12700" marB="0" anchor="ctr">
                    <a:lnL>
                      <a:noFill/>
                    </a:lnL>
                    <a:lnR>
                      <a:noFill/>
                    </a:lnR>
                    <a:lnT>
                      <a:noFill/>
                    </a:lnT>
                    <a:lnB>
                      <a:noFill/>
                    </a:lnB>
                  </a:tcPr>
                </a:tc>
              </a:tr>
              <a:tr h="381633">
                <a:tc>
                  <a:txBody>
                    <a:bodyPr/>
                    <a:lstStyle/>
                    <a:p>
                      <a:pPr algn="l" fontAlgn="b"/>
                      <a:r>
                        <a:rPr lang="en-US" sz="2400" b="0" i="0" u="none" strike="noStrike" dirty="0">
                          <a:solidFill>
                            <a:srgbClr val="000000"/>
                          </a:solidFill>
                          <a:effectLst/>
                          <a:latin typeface="Verdana"/>
                          <a:cs typeface="Verdana"/>
                        </a:rPr>
                        <a:t>History of injuries/accidents</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1 </a:t>
                      </a:r>
                      <a:r>
                        <a:rPr lang="en-US" sz="2000" b="0" i="0" u="none" strike="noStrike" dirty="0">
                          <a:solidFill>
                            <a:srgbClr val="000000"/>
                          </a:solidFill>
                          <a:effectLst/>
                          <a:latin typeface="Verdana"/>
                          <a:cs typeface="Verdana"/>
                        </a:rPr>
                        <a:t>(19)</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1 </a:t>
                      </a:r>
                      <a:r>
                        <a:rPr lang="en-US" sz="2000" b="0" i="0" u="none" strike="noStrike" dirty="0">
                          <a:solidFill>
                            <a:srgbClr val="000000"/>
                          </a:solidFill>
                          <a:effectLst/>
                          <a:latin typeface="Verdana"/>
                          <a:cs typeface="Verdana"/>
                        </a:rPr>
                        <a:t>(19)</a:t>
                      </a: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1 </a:t>
                      </a:r>
                      <a:r>
                        <a:rPr lang="en-US" sz="2000" b="0" i="0" u="none" strike="noStrike" dirty="0">
                          <a:solidFill>
                            <a:srgbClr val="000000"/>
                          </a:solidFill>
                          <a:effectLst/>
                          <a:latin typeface="Verdana"/>
                          <a:cs typeface="Verdana"/>
                        </a:rPr>
                        <a:t>(19)</a:t>
                      </a:r>
                      <a:endParaRPr lang="en-US" sz="2400" b="0" i="0" u="none" strike="noStrike" dirty="0">
                        <a:solidFill>
                          <a:srgbClr val="000000"/>
                        </a:solidFill>
                        <a:effectLst/>
                        <a:latin typeface="Verdana"/>
                        <a:cs typeface="Verdana"/>
                      </a:endParaRPr>
                    </a:p>
                  </a:txBody>
                  <a:tcPr marL="12700" marR="12700" marT="12700" marB="0" anchor="ctr">
                    <a:lnL>
                      <a:noFill/>
                    </a:lnL>
                    <a:lnR>
                      <a:noFill/>
                    </a:lnR>
                    <a:lnT>
                      <a:noFill/>
                    </a:lnT>
                    <a:lnB>
                      <a:noFill/>
                    </a:lnB>
                  </a:tcPr>
                </a:tc>
              </a:tr>
              <a:tr h="381633">
                <a:tc>
                  <a:txBody>
                    <a:bodyPr/>
                    <a:lstStyle/>
                    <a:p>
                      <a:pPr algn="l" fontAlgn="b"/>
                      <a:r>
                        <a:rPr lang="en-US" sz="2400" b="0" i="0" u="none" strike="noStrike" dirty="0">
                          <a:solidFill>
                            <a:srgbClr val="000000"/>
                          </a:solidFill>
                          <a:effectLst/>
                          <a:latin typeface="Verdana"/>
                          <a:cs typeface="Verdana"/>
                        </a:rPr>
                        <a:t>Risk factors</a:t>
                      </a:r>
                    </a:p>
                  </a:txBody>
                  <a:tcPr marL="12700" marR="12700" marT="12700" marB="0" anchor="ctr">
                    <a:lnL>
                      <a:noFill/>
                    </a:lnL>
                    <a:lnR>
                      <a:noFill/>
                    </a:lnR>
                    <a:lnT>
                      <a:noFill/>
                    </a:lnT>
                    <a:lnB>
                      <a:noFill/>
                    </a:lnB>
                  </a:tcPr>
                </a:tc>
                <a:tc>
                  <a:txBody>
                    <a:bodyPr/>
                    <a:lstStyle/>
                    <a:p>
                      <a:pPr algn="l" fontAlgn="b"/>
                      <a:endParaRPr lang="en-US" sz="2400" b="0" i="0" u="none" strike="noStrike">
                        <a:solidFill>
                          <a:srgbClr val="00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endParaRPr lang="en-US" sz="2400" b="0" i="0" u="none" strike="noStrike">
                        <a:solidFill>
                          <a:srgbClr val="00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r>
                        <a:rPr lang="en-US" sz="2400" b="0" i="0" u="none" strike="noStrike" dirty="0">
                          <a:solidFill>
                            <a:srgbClr val="000000"/>
                          </a:solidFill>
                          <a:effectLst/>
                          <a:latin typeface="Verdana"/>
                          <a:cs typeface="Verdana"/>
                        </a:rPr>
                        <a:t>2 </a:t>
                      </a:r>
                      <a:r>
                        <a:rPr lang="en-US" sz="2000" b="0" i="0" u="none" strike="noStrike" dirty="0">
                          <a:solidFill>
                            <a:srgbClr val="000000"/>
                          </a:solidFill>
                          <a:effectLst/>
                          <a:latin typeface="Verdana"/>
                          <a:cs typeface="Verdana"/>
                        </a:rPr>
                        <a:t>(4)</a:t>
                      </a:r>
                      <a:endParaRPr lang="en-US" sz="2400" b="0" i="0" u="none" strike="noStrike" dirty="0">
                        <a:solidFill>
                          <a:srgbClr val="000000"/>
                        </a:solidFill>
                        <a:effectLst/>
                        <a:latin typeface="Verdana"/>
                        <a:cs typeface="Verdana"/>
                      </a:endParaRPr>
                    </a:p>
                  </a:txBody>
                  <a:tcPr marL="12700" marR="12700" marT="12700" marB="0" anchor="ctr">
                    <a:lnL>
                      <a:noFill/>
                    </a:lnL>
                    <a:lnR>
                      <a:noFill/>
                    </a:lnR>
                    <a:lnT>
                      <a:noFill/>
                    </a:lnT>
                    <a:lnB>
                      <a:noFill/>
                    </a:lnB>
                  </a:tcPr>
                </a:tc>
              </a:tr>
              <a:tr h="381633">
                <a:tc>
                  <a:txBody>
                    <a:bodyPr/>
                    <a:lstStyle/>
                    <a:p>
                      <a:pPr algn="l" fontAlgn="b"/>
                      <a:r>
                        <a:rPr lang="en-US" sz="2400" b="1" i="0" u="none" strike="noStrike" dirty="0" smtClean="0">
                          <a:solidFill>
                            <a:srgbClr val="000000"/>
                          </a:solidFill>
                          <a:effectLst/>
                          <a:latin typeface="Verdana"/>
                          <a:cs typeface="Verdana"/>
                        </a:rPr>
                        <a:t>Sum</a:t>
                      </a:r>
                      <a:endParaRPr lang="en-US" sz="2400" b="1" i="0" u="none" strike="noStrike" dirty="0">
                        <a:solidFill>
                          <a:srgbClr val="00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r>
                        <a:rPr lang="en-US" sz="2400" b="1" i="0" u="none" strike="noStrike" dirty="0">
                          <a:solidFill>
                            <a:srgbClr val="000000"/>
                          </a:solidFill>
                          <a:effectLst/>
                          <a:latin typeface="Verdana"/>
                          <a:cs typeface="Verdana"/>
                        </a:rPr>
                        <a:t>55 </a:t>
                      </a:r>
                      <a:r>
                        <a:rPr lang="en-US" sz="2000" b="1" i="0" u="none" strike="noStrike" dirty="0">
                          <a:solidFill>
                            <a:srgbClr val="000000"/>
                          </a:solidFill>
                          <a:effectLst/>
                          <a:latin typeface="Verdana"/>
                          <a:cs typeface="Verdana"/>
                        </a:rPr>
                        <a:t>(113)</a:t>
                      </a:r>
                    </a:p>
                  </a:txBody>
                  <a:tcPr marL="12700" marR="12700" marT="12700" marB="0" anchor="ctr">
                    <a:lnL>
                      <a:noFill/>
                    </a:lnL>
                    <a:lnR>
                      <a:noFill/>
                    </a:lnR>
                    <a:lnT>
                      <a:noFill/>
                    </a:lnT>
                    <a:lnB>
                      <a:noFill/>
                    </a:lnB>
                  </a:tcPr>
                </a:tc>
                <a:tc>
                  <a:txBody>
                    <a:bodyPr/>
                    <a:lstStyle/>
                    <a:p>
                      <a:pPr algn="l" fontAlgn="b"/>
                      <a:r>
                        <a:rPr lang="en-US" sz="2400" b="1" i="0" u="none" strike="noStrike" dirty="0" smtClean="0">
                          <a:solidFill>
                            <a:srgbClr val="000000"/>
                          </a:solidFill>
                          <a:effectLst/>
                          <a:latin typeface="Verdana"/>
                          <a:cs typeface="Verdana"/>
                        </a:rPr>
                        <a:t>71 </a:t>
                      </a:r>
                      <a:r>
                        <a:rPr lang="en-US" sz="2000" b="1" i="0" u="none" strike="noStrike" dirty="0">
                          <a:solidFill>
                            <a:srgbClr val="000000"/>
                          </a:solidFill>
                          <a:effectLst/>
                          <a:latin typeface="Verdana"/>
                          <a:cs typeface="Verdana"/>
                        </a:rPr>
                        <a:t>(</a:t>
                      </a:r>
                      <a:r>
                        <a:rPr lang="en-US" sz="2000" b="1" i="0" u="none" strike="noStrike" dirty="0" smtClean="0">
                          <a:solidFill>
                            <a:srgbClr val="000000"/>
                          </a:solidFill>
                          <a:effectLst/>
                          <a:latin typeface="Verdana"/>
                          <a:cs typeface="Verdana"/>
                        </a:rPr>
                        <a:t>176)</a:t>
                      </a:r>
                      <a:endParaRPr lang="en-US" sz="2400" b="1" i="0" u="none" strike="noStrike" dirty="0">
                        <a:solidFill>
                          <a:srgbClr val="00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r>
                        <a:rPr lang="en-US" sz="2400" b="1" i="0" u="none" strike="noStrike" dirty="0">
                          <a:solidFill>
                            <a:srgbClr val="000000"/>
                          </a:solidFill>
                          <a:effectLst/>
                          <a:latin typeface="Verdana"/>
                          <a:cs typeface="Verdana"/>
                        </a:rPr>
                        <a:t>61 </a:t>
                      </a:r>
                      <a:r>
                        <a:rPr lang="en-US" sz="2000" b="1" i="0" u="none" strike="noStrike" dirty="0">
                          <a:solidFill>
                            <a:srgbClr val="000000"/>
                          </a:solidFill>
                          <a:effectLst/>
                          <a:latin typeface="Verdana"/>
                          <a:cs typeface="Verdana"/>
                        </a:rPr>
                        <a:t>(189)</a:t>
                      </a:r>
                    </a:p>
                  </a:txBody>
                  <a:tcPr marL="12700" marR="12700" marT="12700" marB="0" anchor="ctr">
                    <a:lnL>
                      <a:noFill/>
                    </a:lnL>
                    <a:lnR>
                      <a:noFill/>
                    </a:lnR>
                    <a:lnT>
                      <a:noFill/>
                    </a:lnT>
                    <a:lnB>
                      <a:noFill/>
                    </a:lnB>
                  </a:tcPr>
                </a:tc>
              </a:tr>
              <a:tr h="381633">
                <a:tc>
                  <a:txBody>
                    <a:bodyPr/>
                    <a:lstStyle/>
                    <a:p>
                      <a:pPr algn="l" fontAlgn="b"/>
                      <a:r>
                        <a:rPr lang="en-US" sz="2400" b="0" i="0" u="none" strike="noStrike" dirty="0" smtClean="0">
                          <a:solidFill>
                            <a:srgbClr val="FF0000"/>
                          </a:solidFill>
                          <a:effectLst/>
                          <a:latin typeface="Verdana"/>
                          <a:cs typeface="Verdana"/>
                        </a:rPr>
                        <a:t>Increase compared to 2012 (maximum)</a:t>
                      </a:r>
                      <a:endParaRPr lang="en-US" sz="2400" b="0" i="0" u="none" strike="noStrike" dirty="0">
                        <a:solidFill>
                          <a:srgbClr val="FF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r>
                        <a:rPr lang="en-US" sz="2400" b="0" i="0" u="none" strike="noStrike" dirty="0" smtClean="0">
                          <a:solidFill>
                            <a:srgbClr val="FF0000"/>
                          </a:solidFill>
                          <a:effectLst/>
                          <a:latin typeface="Verdana"/>
                          <a:cs typeface="Verdana"/>
                        </a:rPr>
                        <a:t>+9</a:t>
                      </a:r>
                      <a:endParaRPr lang="en-US" sz="2400" b="0" i="0" u="none" strike="noStrike" dirty="0">
                        <a:solidFill>
                          <a:srgbClr val="FF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r>
                        <a:rPr lang="en-US" sz="2400" b="0" i="0" u="none" strike="noStrike" dirty="0" smtClean="0">
                          <a:solidFill>
                            <a:srgbClr val="FF0000"/>
                          </a:solidFill>
                          <a:effectLst/>
                          <a:latin typeface="Verdana"/>
                          <a:cs typeface="Verdana"/>
                        </a:rPr>
                        <a:t>+75</a:t>
                      </a:r>
                      <a:endParaRPr lang="en-US" sz="2400" b="0" i="0" u="none" strike="noStrike" dirty="0">
                        <a:solidFill>
                          <a:srgbClr val="FF0000"/>
                        </a:solidFill>
                        <a:effectLst/>
                        <a:latin typeface="Verdana"/>
                        <a:cs typeface="Verdana"/>
                      </a:endParaRPr>
                    </a:p>
                  </a:txBody>
                  <a:tcPr marL="12700" marR="12700" marT="12700" marB="0" anchor="ctr">
                    <a:lnL>
                      <a:noFill/>
                    </a:lnL>
                    <a:lnR>
                      <a:noFill/>
                    </a:lnR>
                    <a:lnT>
                      <a:noFill/>
                    </a:lnT>
                    <a:lnB>
                      <a:noFill/>
                    </a:lnB>
                  </a:tcPr>
                </a:tc>
                <a:tc>
                  <a:txBody>
                    <a:bodyPr/>
                    <a:lstStyle/>
                    <a:p>
                      <a:pPr algn="l" fontAlgn="b"/>
                      <a:r>
                        <a:rPr lang="en-US" sz="2400" b="0" i="0" u="none" strike="noStrike" dirty="0" smtClean="0">
                          <a:solidFill>
                            <a:srgbClr val="FF0000"/>
                          </a:solidFill>
                          <a:effectLst/>
                          <a:latin typeface="Verdana"/>
                          <a:cs typeface="Verdana"/>
                        </a:rPr>
                        <a:t>+59</a:t>
                      </a:r>
                      <a:endParaRPr lang="en-US" sz="2400" b="0" i="0" u="none" strike="noStrike" dirty="0">
                        <a:solidFill>
                          <a:srgbClr val="FF0000"/>
                        </a:solidFill>
                        <a:effectLst/>
                        <a:latin typeface="Verdana"/>
                        <a:cs typeface="Verdana"/>
                      </a:endParaRPr>
                    </a:p>
                  </a:txBody>
                  <a:tcPr marL="12700" marR="12700" marT="12700" marB="0" anchor="ctr">
                    <a:lnL>
                      <a:noFill/>
                    </a:lnL>
                    <a:lnR>
                      <a:noFill/>
                    </a:lnR>
                    <a:lnT>
                      <a:noFill/>
                    </a:lnT>
                    <a:lnB>
                      <a:noFill/>
                    </a:lnB>
                  </a:tcPr>
                </a:tc>
              </a:tr>
            </a:tbl>
          </a:graphicData>
        </a:graphic>
      </p:graphicFrame>
      <p:sp>
        <p:nvSpPr>
          <p:cNvPr id="54" name="TextBox 53"/>
          <p:cNvSpPr txBox="1"/>
          <p:nvPr/>
        </p:nvSpPr>
        <p:spPr>
          <a:xfrm>
            <a:off x="9667379" y="37462046"/>
            <a:ext cx="9865096" cy="5078314"/>
          </a:xfrm>
          <a:prstGeom prst="rect">
            <a:avLst/>
          </a:prstGeom>
          <a:noFill/>
        </p:spPr>
        <p:txBody>
          <a:bodyPr wrap="square" rtlCol="0">
            <a:spAutoFit/>
          </a:bodyPr>
          <a:lstStyle/>
          <a:p>
            <a:r>
              <a:rPr lang="en-US" dirty="0" smtClean="0"/>
              <a:t>The questionnaire is available in different formats.</a:t>
            </a:r>
          </a:p>
          <a:p>
            <a:pPr marL="742950" indent="-742950">
              <a:buAutoNum type="arabicPeriod"/>
            </a:pPr>
            <a:r>
              <a:rPr lang="en-US" dirty="0" smtClean="0"/>
              <a:t>Excel: readable and easily understandable</a:t>
            </a:r>
          </a:p>
          <a:p>
            <a:pPr marL="742950" indent="-742950">
              <a:buAutoNum type="arabicPeriod"/>
            </a:pPr>
            <a:r>
              <a:rPr lang="en-US" dirty="0" err="1" smtClean="0"/>
              <a:t>Formated</a:t>
            </a:r>
            <a:r>
              <a:rPr lang="en-US" dirty="0" smtClean="0"/>
              <a:t> for paper based input</a:t>
            </a:r>
          </a:p>
          <a:p>
            <a:pPr marL="742950" indent="-742950">
              <a:buAutoNum type="arabicPeriod"/>
            </a:pPr>
            <a:r>
              <a:rPr lang="en-US" dirty="0"/>
              <a:t>Open Data Kit (ODK</a:t>
            </a:r>
            <a:r>
              <a:rPr lang="en-US" dirty="0" smtClean="0"/>
              <a:t>) compatible to facilitate and standardize implementation in electronic environments</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4051</TotalTime>
  <Words>632</Words>
  <Application>Microsoft Office PowerPoint</Application>
  <PresentationFormat>Custom</PresentationFormat>
  <Paragraphs>95</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3x4</vt:lpstr>
      <vt:lpstr>PowerPoint Presentation</vt:lpstr>
    </vt:vector>
  </TitlesOfParts>
  <Company>WHO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M. Meri Robinson Nicol</dc:creator>
  <cp:lastModifiedBy>ROBINSON NICOL, Molly Meri</cp:lastModifiedBy>
  <cp:revision>143</cp:revision>
  <cp:lastPrinted>2012-10-02T08:26:43Z</cp:lastPrinted>
  <dcterms:created xsi:type="dcterms:W3CDTF">2002-11-05T20:37:20Z</dcterms:created>
  <dcterms:modified xsi:type="dcterms:W3CDTF">2014-10-15T10:42:45Z</dcterms:modified>
</cp:coreProperties>
</file>