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9"/>
  </p:notesMasterIdLst>
  <p:sldIdLst>
    <p:sldId id="256" r:id="rId5"/>
    <p:sldId id="257" r:id="rId6"/>
    <p:sldId id="258" r:id="rId7"/>
    <p:sldId id="259" r:id="rId8"/>
  </p:sldIdLst>
  <p:sldSz cx="42808525" cy="30279975"/>
  <p:notesSz cx="6805613" cy="99393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205" autoAdjust="0"/>
    <p:restoredTop sz="94660"/>
  </p:normalViewPr>
  <p:slideViewPr>
    <p:cSldViewPr>
      <p:cViewPr>
        <p:scale>
          <a:sx n="20" d="100"/>
          <a:sy n="20" d="100"/>
        </p:scale>
        <p:origin x="-816" y="-54"/>
      </p:cViewPr>
      <p:guideLst>
        <p:guide orient="horz" pos="4881"/>
        <p:guide pos="11002"/>
        <p:guide pos="5102"/>
        <p:guide pos="10441"/>
        <p:guide pos="15776"/>
        <p:guide pos="21114"/>
        <p:guide pos="21691"/>
        <p:guide pos="5665"/>
        <p:guide pos="3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68913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21225"/>
            <a:ext cx="5446713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39" tIns="45770" rIns="91539" bIns="45770" numCol="1" anchor="b" anchorCtr="0" compatLnSpc="1">
            <a:prstTxWarp prst="textNoShape">
              <a:avLst/>
            </a:prstTxWarp>
          </a:bodyPr>
          <a:lstStyle>
            <a:lvl1pPr algn="r" defTabSz="915879">
              <a:defRPr sz="1200">
                <a:latin typeface="Times" charset="0"/>
              </a:defRPr>
            </a:lvl1pPr>
          </a:lstStyle>
          <a:p>
            <a:pPr>
              <a:defRPr/>
            </a:pPr>
            <a:fld id="{7BFD6B81-F4D1-48A2-95E5-992B86E4DD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3198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1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2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3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/>
            <a:fld id="{0908FE0F-48B5-40BA-A76A-A7B08A6DF767}" type="slidenum">
              <a:rPr lang="en-GB" sz="1200" smtClean="0">
                <a:latin typeface="Times" charset="0"/>
              </a:rPr>
              <a:pPr defTabSz="914400"/>
              <a:t>4</a:t>
            </a:fld>
            <a:endParaRPr lang="en-GB" sz="1200" smtClean="0">
              <a:latin typeface="Times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8350" y="746125"/>
            <a:ext cx="5268913" cy="3727450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1650" y="9406488"/>
            <a:ext cx="36385226" cy="64903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055" y="17158952"/>
            <a:ext cx="29966416" cy="7737866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31128-1E04-4B8D-814E-4A4E3F7CDE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068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05F78-D38F-4201-9CD0-1D26CDA9A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02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500569" y="2692701"/>
            <a:ext cx="9096307" cy="2422308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11650" y="2692701"/>
            <a:ext cx="27073462" cy="2422308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47EF7-A7B0-4003-B8DB-F66542BBF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524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1471D-9200-44B6-A6E6-05FB65C42D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97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2221" y="19457517"/>
            <a:ext cx="36387470" cy="601422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82221" y="12833562"/>
            <a:ext cx="36387470" cy="662395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361ED-2C89-4B0A-A72F-153C2B9833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11651" y="8747349"/>
            <a:ext cx="18084885" cy="181684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511992" y="8747349"/>
            <a:ext cx="18084885" cy="181684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DCDCC-0E43-4336-91D3-7A21793A85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827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100" y="1212727"/>
            <a:ext cx="38526326" cy="50462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1100" y="6777792"/>
            <a:ext cx="18913047" cy="28252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1100" y="9602994"/>
            <a:ext cx="18913047" cy="1744529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745403" y="6777792"/>
            <a:ext cx="18922023" cy="28252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745403" y="9602994"/>
            <a:ext cx="18922023" cy="1744529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26D0A-AD1F-4E83-BAB3-4B6CC6486A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32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A4CDB-0CB0-4AA8-B9BF-9D8993B0E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6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A4633-C1DD-4048-9BAA-DB0855A2E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63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100" y="1205989"/>
            <a:ext cx="14083229" cy="51305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36038" y="1205989"/>
            <a:ext cx="23931388" cy="258422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1100" y="6336495"/>
            <a:ext cx="14083229" cy="207117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0686-5894-431A-BF18-56DE9015F9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17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1585" y="21195758"/>
            <a:ext cx="25684217" cy="250293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1585" y="2705053"/>
            <a:ext cx="25684217" cy="1816843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1585" y="23698690"/>
            <a:ext cx="25684217" cy="35528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1CD4D-AC6F-4AB0-8FD8-0C635C8B5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83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11650" y="2692702"/>
            <a:ext cx="36385226" cy="5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11650" y="8747349"/>
            <a:ext cx="36385226" cy="1816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211651" y="27587274"/>
            <a:ext cx="8919004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>
              <a:defRPr sz="67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626359" y="27587274"/>
            <a:ext cx="13555808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ctr">
              <a:defRPr sz="67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677873" y="27587274"/>
            <a:ext cx="8919004" cy="20212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r">
              <a:defRPr sz="6700">
                <a:latin typeface="Times" charset="0"/>
              </a:defRPr>
            </a:lvl1pPr>
          </a:lstStyle>
          <a:p>
            <a:pPr>
              <a:defRPr/>
            </a:pPr>
            <a:fld id="{CBA4A1F1-D541-4AB0-93CA-29DCCE4973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2pPr>
      <a:lvl3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3pPr>
      <a:lvl4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4pPr>
      <a:lvl5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5pPr>
      <a:lvl6pPr marL="4572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6pPr>
      <a:lvl7pPr marL="9144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7pPr>
      <a:lvl8pPr marL="13716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8pPr>
      <a:lvl9pPr marL="18288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9pPr>
    </p:titleStyle>
    <p:bodyStyle>
      <a:lvl1pPr marL="1638300" indent="-16383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5300">
          <a:solidFill>
            <a:schemeClr val="tx1"/>
          </a:solidFill>
          <a:latin typeface="+mn-lt"/>
          <a:ea typeface="+mn-ea"/>
          <a:cs typeface="+mn-cs"/>
        </a:defRPr>
      </a:lvl1pPr>
      <a:lvl2pPr marL="3548063" indent="-136525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13400">
          <a:solidFill>
            <a:schemeClr val="tx1"/>
          </a:solidFill>
          <a:latin typeface="+mn-lt"/>
        </a:defRPr>
      </a:lvl2pPr>
      <a:lvl3pPr marL="5457825" indent="-10922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1500">
          <a:solidFill>
            <a:schemeClr val="tx1"/>
          </a:solidFill>
          <a:latin typeface="+mn-lt"/>
        </a:defRPr>
      </a:lvl3pPr>
      <a:lvl4pPr marL="7642225" indent="-109220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9500">
          <a:solidFill>
            <a:schemeClr val="tx1"/>
          </a:solidFill>
          <a:latin typeface="+mn-lt"/>
        </a:defRPr>
      </a:lvl4pPr>
      <a:lvl5pPr marL="9826625" indent="-1092200" algn="l" defTabSz="4365625" rtl="0" eaLnBrk="0" fontAlgn="base" hangingPunct="0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5pPr>
      <a:lvl6pPr marL="102838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6pPr>
      <a:lvl7pPr marL="107410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7pPr>
      <a:lvl8pPr marL="111982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8pPr>
      <a:lvl9pPr marL="116554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</a:t>
            </a:r>
            <a:r>
              <a:rPr lang="en-GB" sz="4800" b="1" dirty="0" smtClean="0">
                <a:solidFill>
                  <a:schemeClr val="accent2"/>
                </a:solidFill>
              </a:rPr>
              <a:t>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 smtClean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330254" y="7075091"/>
            <a:ext cx="36385226" cy="6490331"/>
          </a:xfrm>
        </p:spPr>
        <p:txBody>
          <a:bodyPr/>
          <a:lstStyle/>
          <a:p>
            <a:r>
              <a:rPr lang="en-GB" sz="20500" dirty="0" smtClean="0">
                <a:solidFill>
                  <a:schemeClr val="accent6">
                    <a:lumMod val="75000"/>
                  </a:schemeClr>
                </a:solidFill>
              </a:rPr>
              <a:t>Family Development Committee (FDC)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130454" y="15644043"/>
            <a:ext cx="32763640" cy="7737866"/>
          </a:xfrm>
        </p:spPr>
        <p:txBody>
          <a:bodyPr/>
          <a:lstStyle/>
          <a:p>
            <a:r>
              <a:rPr lang="en-GB" sz="10700" dirty="0" smtClean="0"/>
              <a:t>Jenny Hargreaves (Co-chair)</a:t>
            </a:r>
          </a:p>
          <a:p>
            <a:r>
              <a:rPr lang="en-GB" sz="10700" dirty="0" err="1" smtClean="0"/>
              <a:t>Huib</a:t>
            </a:r>
            <a:r>
              <a:rPr lang="en-GB" sz="10700" dirty="0" smtClean="0"/>
              <a:t> ten </a:t>
            </a:r>
            <a:r>
              <a:rPr lang="en-GB" sz="10700" dirty="0" err="1" smtClean="0"/>
              <a:t>Napel</a:t>
            </a:r>
            <a:r>
              <a:rPr lang="en-GB" sz="10700" dirty="0" smtClean="0"/>
              <a:t> (Co-chair)</a:t>
            </a:r>
          </a:p>
          <a:p>
            <a:r>
              <a:rPr lang="en-GB" sz="10700" dirty="0" smtClean="0"/>
              <a:t>Lyn </a:t>
            </a:r>
            <a:r>
              <a:rPr lang="en-GB" sz="10700" dirty="0" err="1" smtClean="0"/>
              <a:t>Hanmer</a:t>
            </a:r>
            <a:r>
              <a:rPr lang="en-GB" sz="10700" dirty="0" smtClean="0"/>
              <a:t> (incoming Co-chair)</a:t>
            </a:r>
          </a:p>
          <a:p>
            <a:r>
              <a:rPr lang="en-GB" sz="10700" dirty="0" smtClean="0"/>
              <a:t>Brooke Macpherson (Secretariat)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2754190" y="7219107"/>
            <a:ext cx="38596288" cy="19752906"/>
          </a:xfrm>
        </p:spPr>
        <p:txBody>
          <a:bodyPr/>
          <a:lstStyle/>
          <a:p>
            <a:r>
              <a:rPr lang="en-GB" sz="10700" dirty="0" smtClean="0"/>
              <a:t>FDC-SWP 02 Integration of the Family</a:t>
            </a:r>
          </a:p>
          <a:p>
            <a:pPr lvl="1"/>
            <a:r>
              <a:rPr lang="en-US" sz="8800" dirty="0" smtClean="0"/>
              <a:t>C</a:t>
            </a:r>
            <a:r>
              <a:rPr lang="en-GB" sz="8800" dirty="0" err="1" smtClean="0"/>
              <a:t>ontinue</a:t>
            </a:r>
            <a:r>
              <a:rPr lang="en-GB" sz="8800" dirty="0" smtClean="0"/>
              <a:t> to progress the Family paper content</a:t>
            </a:r>
          </a:p>
          <a:p>
            <a:pPr>
              <a:lnSpc>
                <a:spcPts val="4000"/>
              </a:lnSpc>
              <a:spcBef>
                <a:spcPts val="0"/>
              </a:spcBef>
            </a:pPr>
            <a:endParaRPr lang="en-GB" sz="10700" dirty="0" smtClean="0"/>
          </a:p>
          <a:p>
            <a:r>
              <a:rPr lang="en-GB" sz="10700" dirty="0" smtClean="0"/>
              <a:t>FDC-SWP 03 Applications of WHO-FIC</a:t>
            </a:r>
          </a:p>
          <a:p>
            <a:pPr lvl="1"/>
            <a:r>
              <a:rPr lang="en-GB" sz="8800" dirty="0" smtClean="0"/>
              <a:t>Further work on the principles of an international </a:t>
            </a:r>
            <a:r>
              <a:rPr lang="en-GB" sz="8800" dirty="0" err="1" smtClean="0"/>
              <a:t>casemix</a:t>
            </a:r>
            <a:r>
              <a:rPr lang="en-GB" sz="8800" dirty="0" smtClean="0"/>
              <a:t> system</a:t>
            </a:r>
          </a:p>
          <a:p>
            <a:pPr lvl="1"/>
            <a:r>
              <a:rPr lang="en-GB" sz="8800" dirty="0" smtClean="0"/>
              <a:t>Investigate uses of components of the WHO-FIC together – best practices</a:t>
            </a:r>
          </a:p>
          <a:p>
            <a:pPr>
              <a:lnSpc>
                <a:spcPts val="4000"/>
              </a:lnSpc>
              <a:spcBef>
                <a:spcPts val="0"/>
              </a:spcBef>
            </a:pPr>
            <a:endParaRPr lang="en-GB" sz="10700" dirty="0" smtClean="0"/>
          </a:p>
          <a:p>
            <a:r>
              <a:rPr lang="en-GB" sz="10700" dirty="0" smtClean="0"/>
              <a:t>FDC-SWP 04 WHO-FIC support for Universal Health Coverage</a:t>
            </a:r>
          </a:p>
          <a:p>
            <a:pPr lvl="1"/>
            <a:r>
              <a:rPr lang="en-GB" sz="8800" dirty="0" smtClean="0"/>
              <a:t>Refine coding exercise, repeat with ICD-11 and ICHI alpha2 update 2014</a:t>
            </a:r>
          </a:p>
          <a:p>
            <a:pPr>
              <a:lnSpc>
                <a:spcPts val="4000"/>
              </a:lnSpc>
              <a:spcBef>
                <a:spcPts val="0"/>
              </a:spcBef>
            </a:pPr>
            <a:endParaRPr lang="en-GB" sz="10700" dirty="0" smtClean="0"/>
          </a:p>
          <a:p>
            <a:r>
              <a:rPr lang="en-GB" sz="10700" dirty="0" smtClean="0"/>
              <a:t>FDC-SWP 05 Assess the need for additional members of the Family to fill gaps in information</a:t>
            </a:r>
          </a:p>
          <a:p>
            <a:pPr lvl="1"/>
            <a:r>
              <a:rPr lang="en-GB" sz="8800" dirty="0" smtClean="0"/>
              <a:t>Explore the need for a risk factor classification</a:t>
            </a:r>
          </a:p>
          <a:p>
            <a:endParaRPr lang="en-GB" sz="10700" dirty="0" smtClean="0"/>
          </a:p>
          <a:p>
            <a:endParaRPr lang="en-GB" sz="107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3196758"/>
            <a:ext cx="36385226" cy="3446285"/>
          </a:xfrm>
        </p:spPr>
        <p:txBody>
          <a:bodyPr/>
          <a:lstStyle/>
          <a:p>
            <a:r>
              <a:rPr lang="en-US" sz="20500" dirty="0">
                <a:solidFill>
                  <a:schemeClr val="accent6">
                    <a:lumMod val="75000"/>
                  </a:schemeClr>
                </a:solidFill>
              </a:rPr>
              <a:t>Key Priorities and Deliverables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35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2538166" y="8515251"/>
            <a:ext cx="37876208" cy="15769752"/>
          </a:xfrm>
        </p:spPr>
        <p:txBody>
          <a:bodyPr/>
          <a:lstStyle/>
          <a:p>
            <a:r>
              <a:rPr lang="en-GB" sz="10700" dirty="0" smtClean="0"/>
              <a:t>FDC-SWP </a:t>
            </a:r>
            <a:r>
              <a:rPr lang="en-GB" sz="10700" dirty="0"/>
              <a:t>01 Assist WHO in the development of </a:t>
            </a:r>
            <a:r>
              <a:rPr lang="en-GB" sz="10700" dirty="0" smtClean="0"/>
              <a:t>ICHI</a:t>
            </a:r>
          </a:p>
          <a:p>
            <a:pPr lvl="1"/>
            <a:r>
              <a:rPr lang="en-GB" sz="8800" dirty="0" smtClean="0"/>
              <a:t>Continue to be the Network’s focal point for the ICHI development project</a:t>
            </a:r>
            <a:endParaRPr lang="en-GB" sz="8800" dirty="0"/>
          </a:p>
          <a:p>
            <a:endParaRPr lang="en-GB" sz="10700" dirty="0" smtClean="0"/>
          </a:p>
          <a:p>
            <a:r>
              <a:rPr lang="en-GB" sz="10700" dirty="0" smtClean="0"/>
              <a:t>FDC-SWP 06 Alignment of members of the Family</a:t>
            </a:r>
          </a:p>
          <a:p>
            <a:pPr lvl="1"/>
            <a:r>
              <a:rPr lang="en-GB" sz="8800" dirty="0" smtClean="0"/>
              <a:t>Watching brief on alignment activities with other classifications as required</a:t>
            </a:r>
          </a:p>
          <a:p>
            <a:endParaRPr lang="en-GB" sz="107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11650" y="3412782"/>
            <a:ext cx="36385226" cy="3446285"/>
          </a:xfrm>
        </p:spPr>
        <p:txBody>
          <a:bodyPr/>
          <a:lstStyle/>
          <a:p>
            <a:r>
              <a:rPr lang="en-US" sz="20500" dirty="0">
                <a:solidFill>
                  <a:schemeClr val="accent6">
                    <a:lumMod val="75000"/>
                  </a:schemeClr>
                </a:solidFill>
              </a:rPr>
              <a:t>Future and Continuing Tasks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1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59" y="703038"/>
            <a:ext cx="5043516" cy="241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87" name="Text Box 6"/>
          <p:cNvSpPr txBox="1">
            <a:spLocks noChangeArrowheads="1"/>
          </p:cNvSpPr>
          <p:nvPr/>
        </p:nvSpPr>
        <p:spPr bwMode="auto">
          <a:xfrm>
            <a:off x="11473062" y="2355833"/>
            <a:ext cx="19806294" cy="16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endParaRPr lang="en-GB" sz="5400"/>
          </a:p>
          <a:p>
            <a:pPr algn="ctr"/>
            <a:endParaRPr lang="en-GB" sz="4400"/>
          </a:p>
        </p:txBody>
      </p:sp>
      <p:sp>
        <p:nvSpPr>
          <p:cNvPr id="2058" name="Text Box 54"/>
          <p:cNvSpPr txBox="1">
            <a:spLocks noChangeArrowheads="1"/>
          </p:cNvSpPr>
          <p:nvPr/>
        </p:nvSpPr>
        <p:spPr bwMode="auto">
          <a:xfrm>
            <a:off x="32500277" y="929757"/>
            <a:ext cx="9475600" cy="12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b="1" dirty="0" smtClean="0">
                <a:solidFill>
                  <a:schemeClr val="accent2"/>
                </a:solidFill>
              </a:rPr>
              <a:t>11-17 October 2014</a:t>
            </a:r>
            <a:r>
              <a:rPr lang="en-GB" b="1" dirty="0">
                <a:solidFill>
                  <a:schemeClr val="accent2"/>
                </a:solidFill>
              </a:rPr>
              <a:t/>
            </a:r>
            <a:br>
              <a:rPr lang="en-GB" b="1" dirty="0">
                <a:solidFill>
                  <a:schemeClr val="accent2"/>
                </a:solidFill>
              </a:rPr>
            </a:br>
            <a:r>
              <a:rPr lang="en-GB" b="1" dirty="0" smtClean="0">
                <a:solidFill>
                  <a:schemeClr val="accent2"/>
                </a:solidFill>
              </a:rPr>
              <a:t>Barcelona, Spain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2059" name="Text Box 55"/>
          <p:cNvSpPr txBox="1">
            <a:spLocks noChangeArrowheads="1"/>
          </p:cNvSpPr>
          <p:nvPr/>
        </p:nvSpPr>
        <p:spPr bwMode="auto">
          <a:xfrm>
            <a:off x="35961048" y="2100936"/>
            <a:ext cx="590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2400" b="1" dirty="0" smtClean="0"/>
              <a:t>C&amp;RG SWP Report</a:t>
            </a:r>
          </a:p>
        </p:txBody>
      </p:sp>
      <p:sp>
        <p:nvSpPr>
          <p:cNvPr id="2060" name="Text Box 53"/>
          <p:cNvSpPr txBox="1">
            <a:spLocks noChangeArrowheads="1"/>
          </p:cNvSpPr>
          <p:nvPr/>
        </p:nvSpPr>
        <p:spPr bwMode="auto">
          <a:xfrm>
            <a:off x="509466" y="121273"/>
            <a:ext cx="42299059" cy="19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22" tIns="45761" rIns="91522" bIns="45761"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4800" b="1" dirty="0">
                <a:solidFill>
                  <a:schemeClr val="accent2"/>
                </a:solidFill>
              </a:rPr>
              <a:t>WHO - FAMILY OF INTERNATIONAL CLASSIFICATIONS NETWORK ANNUAL MEETING </a:t>
            </a:r>
            <a:r>
              <a:rPr lang="en-GB" sz="4800" b="1" dirty="0" smtClean="0">
                <a:solidFill>
                  <a:schemeClr val="accent2"/>
                </a:solidFill>
              </a:rPr>
              <a:t>2014</a:t>
            </a:r>
          </a:p>
          <a:p>
            <a:pPr algn="ctr">
              <a:spcBef>
                <a:spcPct val="50000"/>
              </a:spcBef>
            </a:pPr>
            <a:r>
              <a:rPr lang="en-GB" sz="4800" b="1" dirty="0" smtClean="0">
                <a:solidFill>
                  <a:schemeClr val="accent2"/>
                </a:solidFill>
              </a:rPr>
              <a:t>Committee and Reference Group Report for Thursday, 16 October 2014</a:t>
            </a:r>
            <a:endParaRPr lang="en-GB" sz="4400" b="1" dirty="0">
              <a:solidFill>
                <a:schemeClr val="accent2"/>
              </a:solidFill>
            </a:endParaRPr>
          </a:p>
        </p:txBody>
      </p:sp>
      <p:sp>
        <p:nvSpPr>
          <p:cNvPr id="2063" name="Text Box 42"/>
          <p:cNvSpPr txBox="1">
            <a:spLocks noChangeArrowheads="1"/>
          </p:cNvSpPr>
          <p:nvPr/>
        </p:nvSpPr>
        <p:spPr bwMode="auto">
          <a:xfrm>
            <a:off x="15194176" y="21113787"/>
            <a:ext cx="126423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15988">
              <a:defRPr sz="36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915988">
              <a:defRPr sz="3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pt-BR"/>
          </a:p>
          <a:p>
            <a:endParaRPr lang="pt-BR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330254" y="2466579"/>
            <a:ext cx="36385226" cy="5050171"/>
          </a:xfrm>
        </p:spPr>
        <p:txBody>
          <a:bodyPr/>
          <a:lstStyle/>
          <a:p>
            <a:r>
              <a:rPr lang="en-GB" sz="20500" dirty="0" smtClean="0">
                <a:solidFill>
                  <a:schemeClr val="accent6">
                    <a:lumMod val="75000"/>
                  </a:schemeClr>
                </a:solidFill>
              </a:rPr>
              <a:t>Mid-year Meeting 2015</a:t>
            </a:r>
            <a:endParaRPr lang="en-GB" sz="20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682182" y="8299227"/>
            <a:ext cx="37372152" cy="19082120"/>
          </a:xfrm>
        </p:spPr>
        <p:txBody>
          <a:bodyPr/>
          <a:lstStyle/>
          <a:p>
            <a:pPr marL="1143000" indent="-1143000" algn="l">
              <a:buFont typeface="Arial"/>
              <a:buChar char="•"/>
            </a:pPr>
            <a:r>
              <a:rPr lang="en-AU" sz="10700" dirty="0" smtClean="0"/>
              <a:t>To be</a:t>
            </a:r>
            <a:r>
              <a:rPr lang="en-GB" sz="10700" dirty="0" smtClean="0"/>
              <a:t> held in conjunction with a meeting of the ICHI development group</a:t>
            </a:r>
            <a:endParaRPr lang="en-GB" sz="8800" dirty="0" smtClean="0"/>
          </a:p>
          <a:p>
            <a:pPr marL="3548063" lvl="1" indent="-1365250" algn="l">
              <a:buFont typeface="Arial"/>
              <a:buChar char="–"/>
            </a:pPr>
            <a:r>
              <a:rPr lang="en-GB" sz="8800" dirty="0"/>
              <a:t>Date and location to be confirmed</a:t>
            </a:r>
          </a:p>
        </p:txBody>
      </p:sp>
    </p:spTree>
    <p:extLst>
      <p:ext uri="{BB962C8B-B14F-4D97-AF65-F5344CB8AC3E}">
        <p14:creationId xmlns:p14="http://schemas.microsoft.com/office/powerpoint/2010/main" val="39950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x4">
  <a:themeElements>
    <a:clrScheme name="3x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x4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3x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IHW_PPR_UpdatePending xmlns="51fd3f9b-23ab-4d96-8771-2de24f0992d5">false</AIHW_PPR_UpdatePending>
    <AIHW_PPR_UpdateLog xmlns="51fd3f9b-23ab-4d96-8771-2de24f0992d5" xsi:nil="true"/>
    <AIHW_PPR_ProjectCategoryLookup xmlns="51fd3f9b-23ab-4d96-8771-2de24f0992d5">
      <Value>16</Value>
      <Value>5</Value>
    </AIHW_PPR_ProjectCategoryLookup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uthoring Document" ma:contentTypeID="0x010100B4A1F787F0C441AC878A307E051D262E0069B38ED95B144E959A9986FA7D37AD3500D67E002CE5373040AD847D61685522F0" ma:contentTypeVersion="2" ma:contentTypeDescription="Create a new authoring document." ma:contentTypeScope="" ma:versionID="bf936591a74df8e9709715e4d64af2d2">
  <xsd:schema xmlns:xsd="http://www.w3.org/2001/XMLSchema" xmlns:xs="http://www.w3.org/2001/XMLSchema" xmlns:p="http://schemas.microsoft.com/office/2006/metadata/properties" xmlns:ns2="51fd3f9b-23ab-4d96-8771-2de24f0992d5" targetNamespace="http://schemas.microsoft.com/office/2006/metadata/properties" ma:root="true" ma:fieldsID="3b41b9b79f14756b41671fba21a077de" ns2:_="">
    <xsd:import namespace="51fd3f9b-23ab-4d96-8771-2de24f0992d5"/>
    <xsd:element name="properties">
      <xsd:complexType>
        <xsd:sequence>
          <xsd:element name="documentManagement">
            <xsd:complexType>
              <xsd:all>
                <xsd:element ref="ns2:AIHW_PPR_ProjectCategoryLookup" minOccurs="0"/>
                <xsd:element ref="ns2:AIHW_PPR_UpdatePending" minOccurs="0"/>
                <xsd:element ref="ns2:AIHW_PPR_UpdateLo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fd3f9b-23ab-4d96-8771-2de24f0992d5" elementFormDefault="qualified">
    <xsd:import namespace="http://schemas.microsoft.com/office/2006/documentManagement/types"/>
    <xsd:import namespace="http://schemas.microsoft.com/office/infopath/2007/PartnerControls"/>
    <xsd:element name="AIHW_PPR_ProjectCategoryLookup" ma:index="8" nillable="true" ma:displayName="Category" ma:description="" ma:list="{cc688842-dd50-4596-a96b-947087f6481a}" ma:internalName="AIHW_PPR_ProjectCategoryLookup" ma:showField="Title" ma:web="{51fd3f9b-23ab-4d96-8771-2de24f0992d5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IHW_PPR_UpdatePending" ma:index="9" nillable="true" ma:displayName="Update Pending" ma:internalName="AIHW_PPR_UpdatePending">
      <xsd:simpleType>
        <xsd:restriction base="dms:Boolean"/>
      </xsd:simpleType>
    </xsd:element>
    <xsd:element name="AIHW_PPR_UpdateLog" ma:index="10" nillable="true" ma:displayName="Update Log" ma:internalName="AIHW_PPR_UpdateLog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C124882-315B-4DA6-9F5A-D125E5BEB349}">
  <ds:schemaRefs>
    <ds:schemaRef ds:uri="http://purl.org/dc/dcmitype/"/>
    <ds:schemaRef ds:uri="http://www.w3.org/XML/1998/namespace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51fd3f9b-23ab-4d96-8771-2de24f0992d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F712841-B39E-45FA-83DA-682DFD2381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fd3f9b-23ab-4d96-8771-2de24f0992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EAEF9D4-4E8E-4B2D-8062-630CF14EF4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1936</TotalTime>
  <Words>293</Words>
  <Application>Microsoft Office PowerPoint</Application>
  <PresentationFormat>Custom</PresentationFormat>
  <Paragraphs>47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3x4</vt:lpstr>
      <vt:lpstr>Family Development Committee (FDC)</vt:lpstr>
      <vt:lpstr>Key Priorities and Deliverables</vt:lpstr>
      <vt:lpstr>Future and Continuing Tasks</vt:lpstr>
      <vt:lpstr>Mid-year Meeting 2015</vt:lpstr>
    </vt:vector>
  </TitlesOfParts>
  <Company>WHO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M. Meri Robinson Nicol</dc:creator>
  <cp:lastModifiedBy>ROBINSON NICOL, Molly Meri</cp:lastModifiedBy>
  <cp:revision>144</cp:revision>
  <cp:lastPrinted>2012-10-02T08:26:43Z</cp:lastPrinted>
  <dcterms:created xsi:type="dcterms:W3CDTF">2002-11-05T20:37:20Z</dcterms:created>
  <dcterms:modified xsi:type="dcterms:W3CDTF">2014-10-16T08:03:52Z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0x010100B4A1F787F0C441AC878A307E051D262E0069B38ED95B144E959A9986FA7D37AD3500D67E002CE5373040AD847D61685522F0</vt:lpwstr>
  </property>
</Properties>
</file>