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3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654" y="-48"/>
      </p:cViewPr>
      <p:guideLst>
        <p:guide orient="horz" pos="120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8837A-042C-4027-89DE-622BB5411EC6}" type="datetimeFigureOut">
              <a:rPr lang="en-GB" smtClean="0"/>
              <a:t>10/10/2014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36993-8CF4-4DE1-8489-D98615B1852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5099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F54D0-653F-4E17-BCFE-C84C8CDD95C9}" type="datetimeFigureOut">
              <a:rPr lang="en-GB" smtClean="0"/>
              <a:t>10/10/2014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 err="1" smtClean="0"/>
              <a:t>Textmasterformat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49730-523A-4247-8AF4-A563239B889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0774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49730-523A-4247-8AF4-A563239B889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17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4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5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feld 8"/>
          <p:cNvSpPr txBox="1"/>
          <p:nvPr>
            <p:custDataLst>
              <p:tags r:id="rId2"/>
            </p:custDataLst>
          </p:nvPr>
        </p:nvSpPr>
        <p:spPr>
          <a:xfrm>
            <a:off x="333052" y="5049541"/>
            <a:ext cx="8445821" cy="861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b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3051" y="1761600"/>
            <a:ext cx="8445600" cy="11088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10" name="Textfeld 9"/>
          <p:cNvSpPr txBox="1"/>
          <p:nvPr>
            <p:custDataLst>
              <p:tags r:id="rId4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11" name="Untertitel 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334800" y="2980800"/>
            <a:ext cx="8445600" cy="8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/>
            </a:lvl1pPr>
          </a:lstStyle>
          <a:p>
            <a:r>
              <a:rPr lang="de-DE" smtClean="0"/>
              <a:t>Formatvorlage des Untertitelmasters durch Klicken bearbeiten</a:t>
            </a:r>
            <a:endParaRPr lang="de-CH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2" name="Picture 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4" y="188641"/>
            <a:ext cx="1068296" cy="720079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8"/>
          <a:stretch>
            <a:fillRect/>
          </a:stretch>
        </p:blipFill>
        <p:spPr bwMode="auto">
          <a:xfrm>
            <a:off x="5724128" y="323843"/>
            <a:ext cx="1793751" cy="31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16484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5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33052" y="980728"/>
            <a:ext cx="8445823" cy="576064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  <p:custDataLst>
              <p:tags r:id="rId3"/>
            </p:custDataLst>
          </p:nvPr>
        </p:nvSpPr>
        <p:spPr>
          <a:xfrm>
            <a:off x="315908" y="1628800"/>
            <a:ext cx="8462967" cy="4500855"/>
          </a:xfrm>
          <a:prstGeom prst="rect">
            <a:avLst/>
          </a:prstGeom>
        </p:spPr>
        <p:txBody>
          <a:bodyPr/>
          <a:lstStyle>
            <a:lvl1pPr marL="252000" indent="-252000">
              <a:buClrTx/>
              <a:buFont typeface="Wingdings 2" pitchFamily="18" charset="2"/>
              <a:buChar char="¡"/>
              <a:defRPr sz="1800"/>
            </a:lvl1pPr>
            <a:lvl2pPr marL="504000" indent="-252000">
              <a:buClrTx/>
              <a:buFont typeface="Wingdings 2" pitchFamily="18" charset="2"/>
              <a:buChar char="¡"/>
              <a:tabLst>
                <a:tab pos="252000" algn="l"/>
              </a:tabLst>
              <a:defRPr sz="1600"/>
            </a:lvl2pPr>
            <a:lvl3pPr marL="756000" indent="-252000">
              <a:buClrTx/>
              <a:buFont typeface="Wingdings 2" pitchFamily="18" charset="2"/>
              <a:buChar char="¡"/>
              <a:defRPr sz="1600"/>
            </a:lvl3pPr>
            <a:lvl4pPr marL="1008000" indent="-252000">
              <a:buClrTx/>
              <a:buFont typeface="Wingdings 2" pitchFamily="18" charset="2"/>
              <a:buChar char="¡"/>
              <a:defRPr sz="1600"/>
            </a:lvl4pPr>
            <a:lvl5pPr marL="1260000" indent="-252000">
              <a:buClrTx/>
              <a:buFont typeface="Wingdings 2" pitchFamily="18" charset="2"/>
              <a:buChar char="¡"/>
              <a:defRPr sz="1600"/>
            </a:lvl5pPr>
            <a:lvl6pPr marL="1512000" indent="-252000">
              <a:buClr>
                <a:srgbClr val="A6A6A6"/>
              </a:buClr>
              <a:buFont typeface="Arial" pitchFamily="34" charset="0"/>
              <a:buChar char="■"/>
              <a:defRPr sz="1600"/>
            </a:lvl6pPr>
            <a:lvl7pPr marL="1764000" indent="-252000">
              <a:buClr>
                <a:srgbClr val="A6A6A6"/>
              </a:buClr>
              <a:buFont typeface="Arial" pitchFamily="34" charset="0"/>
              <a:buChar char="■"/>
              <a:defRPr sz="1600"/>
            </a:lvl7pPr>
            <a:lvl8pPr marL="2016000" indent="-252000">
              <a:buClr>
                <a:srgbClr val="A6A6A6"/>
              </a:buClr>
              <a:buFont typeface="Arial" pitchFamily="34" charset="0"/>
              <a:buChar char="■"/>
              <a:defRPr sz="1600"/>
            </a:lvl8pPr>
            <a:lvl9pPr marL="2268000" indent="-252000">
              <a:buClr>
                <a:srgbClr val="A6A6A6"/>
              </a:buClr>
              <a:buFont typeface="Arial" pitchFamily="34" charset="0"/>
              <a:buChar char="■"/>
              <a:defRPr sz="1600" baseline="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57047350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Text,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3052" y="552533"/>
            <a:ext cx="8437568" cy="11430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315908" y="1789834"/>
            <a:ext cx="4130680" cy="4339821"/>
          </a:xfrm>
          <a:prstGeom prst="rect">
            <a:avLst/>
          </a:prstGeom>
        </p:spPr>
        <p:txBody>
          <a:bodyPr/>
          <a:lstStyle>
            <a:lvl1pPr marL="252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tabLst>
                <a:tab pos="252000" algn="l"/>
              </a:tabLst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01750" indent="-28575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8" name="Textplatzhalter 4"/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4628832" y="1786659"/>
            <a:ext cx="4130680" cy="4339821"/>
          </a:xfrm>
          <a:prstGeom prst="rect">
            <a:avLst/>
          </a:prstGeom>
        </p:spPr>
        <p:txBody>
          <a:bodyPr/>
          <a:lstStyle>
            <a:lvl1pPr marL="252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tabLst>
                <a:tab pos="252000" algn="l"/>
              </a:tabLst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8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CH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pic>
        <p:nvPicPr>
          <p:cNvPr id="2" name="Grafik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12" name="Textfeld 11"/>
          <p:cNvSpPr txBox="1"/>
          <p:nvPr>
            <p:custDataLst>
              <p:tags r:id="rId5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59246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und Grafik/Bild,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3052" y="552533"/>
            <a:ext cx="8429948" cy="11430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315908" y="1789834"/>
            <a:ext cx="4130680" cy="4339821"/>
          </a:xfrm>
          <a:prstGeom prst="rect">
            <a:avLst/>
          </a:prstGeom>
        </p:spPr>
        <p:txBody>
          <a:bodyPr/>
          <a:lstStyle>
            <a:lvl1pPr marL="252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tabLst>
                <a:tab pos="252000" algn="l"/>
              </a:tabLst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8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CH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734878" y="1928899"/>
            <a:ext cx="4032000" cy="4200000"/>
          </a:xfrm>
          <a:prstGeom prst="rect">
            <a:avLst/>
          </a:prstGeom>
        </p:spPr>
        <p:txBody>
          <a:bodyPr/>
          <a:lstStyle>
            <a:lvl1pPr marL="296100" indent="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None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4815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9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11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83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CH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2" name="Grafik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11" name="Textfeld 10"/>
          <p:cNvSpPr txBox="1"/>
          <p:nvPr>
            <p:custDataLst>
              <p:tags r:id="rId5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8295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fik/Bild,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3052" y="552533"/>
            <a:ext cx="8429948" cy="11430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4734878" y="1928899"/>
            <a:ext cx="4032000" cy="4200000"/>
          </a:xfrm>
          <a:prstGeom prst="rect">
            <a:avLst/>
          </a:prstGeom>
        </p:spPr>
        <p:txBody>
          <a:bodyPr/>
          <a:lstStyle>
            <a:lvl1pPr marL="296100" indent="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None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4815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9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11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83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CH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6"/>
          <p:cNvSpPr>
            <a:spLocks noGrp="1"/>
          </p:cNvSpPr>
          <p:nvPr>
            <p:ph sz="quarter" idx="14"/>
            <p:custDataLst>
              <p:tags r:id="rId3"/>
            </p:custDataLst>
          </p:nvPr>
        </p:nvSpPr>
        <p:spPr>
          <a:xfrm>
            <a:off x="410776" y="1922257"/>
            <a:ext cx="4032000" cy="4200000"/>
          </a:xfrm>
          <a:prstGeom prst="rect">
            <a:avLst/>
          </a:prstGeom>
        </p:spPr>
        <p:txBody>
          <a:bodyPr/>
          <a:lstStyle>
            <a:lvl1pPr marL="296100" indent="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None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4815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39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11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83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lang="de-CH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2" name="Grafik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11" name="Textfeld 10"/>
          <p:cNvSpPr txBox="1"/>
          <p:nvPr>
            <p:custDataLst>
              <p:tags r:id="rId5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9773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3052" y="552533"/>
            <a:ext cx="8429948" cy="11430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pic>
        <p:nvPicPr>
          <p:cNvPr id="2" name="Grafik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9" name="Textfeld 8"/>
          <p:cNvSpPr txBox="1"/>
          <p:nvPr>
            <p:custDataLst>
              <p:tags r:id="rId3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81172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e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8" name="Textfeld 7"/>
          <p:cNvSpPr txBox="1"/>
          <p:nvPr>
            <p:custDataLst>
              <p:tags r:id="rId2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42992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>
            <p:custDataLst>
              <p:tags r:id="rId1"/>
            </p:custDataLst>
          </p:nvPr>
        </p:nvSpPr>
        <p:spPr>
          <a:xfrm>
            <a:off x="338778" y="2948948"/>
            <a:ext cx="8440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smtClean="0"/>
              <a:t>Thank you for your attention!</a:t>
            </a:r>
            <a:endParaRPr lang="de-CH" sz="2400" b="1" dirty="0"/>
          </a:p>
        </p:txBody>
      </p:sp>
      <p:pic>
        <p:nvPicPr>
          <p:cNvPr id="3" name="Grafik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9" name="Textfeld 8"/>
          <p:cNvSpPr txBox="1"/>
          <p:nvPr>
            <p:custDataLst>
              <p:tags r:id="rId3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October 8th of 2014</a:t>
            </a:r>
            <a:endParaRPr lang="de-CH" sz="1000" dirty="0">
              <a:solidFill>
                <a:schemeClr val="bg1"/>
              </a:solidFill>
            </a:endParaRP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866250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editierbarem Textf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33051" y="1761600"/>
            <a:ext cx="8445600" cy="1108800"/>
          </a:xfrm>
          <a:prstGeom prst="rect">
            <a:avLst/>
          </a:prstGeom>
        </p:spPr>
        <p:txBody>
          <a:bodyPr/>
          <a:lstStyle>
            <a:lvl1pPr algn="l">
              <a:defRPr sz="2400" b="1"/>
            </a:lvl1pPr>
          </a:lstStyle>
          <a:p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/>
          </a:p>
        </p:txBody>
      </p:sp>
      <p:sp>
        <p:nvSpPr>
          <p:cNvPr id="10" name="Textfeld 9"/>
          <p:cNvSpPr txBox="1"/>
          <p:nvPr>
            <p:custDataLst>
              <p:tags r:id="rId3"/>
            </p:custDataLst>
          </p:nvPr>
        </p:nvSpPr>
        <p:spPr>
          <a:xfrm>
            <a:off x="336588" y="6609714"/>
            <a:ext cx="35873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smtClean="0">
                <a:solidFill>
                  <a:schemeClr val="bg1"/>
                </a:solidFill>
              </a:rPr>
              <a:t>October 8th of 2014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11" name="Untertitel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34800" y="2980800"/>
            <a:ext cx="8445600" cy="8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/>
            </a:lvl1pPr>
          </a:lstStyle>
          <a:p>
            <a:r>
              <a:rPr lang="en-GB" dirty="0" err="1" smtClean="0"/>
              <a:t>Formatvorlage</a:t>
            </a:r>
            <a:r>
              <a:rPr lang="en-GB" dirty="0" smtClean="0"/>
              <a:t> des </a:t>
            </a:r>
            <a:r>
              <a:rPr lang="en-GB" dirty="0" err="1" smtClean="0"/>
              <a:t>Untertitelmasters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321920" y="4113647"/>
            <a:ext cx="8483600" cy="18002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595052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customXml" Target="../../customXml/item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3111FE93-51A2-4199-9482-6BD7F3503D0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" name="Grafik 2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4" y="188641"/>
            <a:ext cx="1068296" cy="720079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8"/>
          <a:stretch>
            <a:fillRect/>
          </a:stretch>
        </p:blipFill>
        <p:spPr bwMode="auto">
          <a:xfrm>
            <a:off x="5724128" y="323843"/>
            <a:ext cx="1793751" cy="31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custData r:id="rId11"/>
    </p:custDataLst>
    <p:extLst>
      <p:ext uri="{BB962C8B-B14F-4D97-AF65-F5344CB8AC3E}">
        <p14:creationId xmlns:p14="http://schemas.microsoft.com/office/powerpoint/2010/main" val="414677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42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r>
              <a:rPr lang="en-GB" dirty="0"/>
              <a:t>Enhanced informed decision-making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in </a:t>
            </a:r>
            <a:r>
              <a:rPr lang="en-GB" dirty="0"/>
              <a:t>the health system: </a:t>
            </a:r>
            <a:r>
              <a:rPr lang="en-GB" dirty="0" smtClean="0"/>
              <a:t>ICF </a:t>
            </a:r>
            <a:r>
              <a:rPr lang="en-GB" dirty="0"/>
              <a:t>as a standard </a:t>
            </a:r>
            <a:br>
              <a:rPr lang="en-GB" dirty="0"/>
            </a:br>
            <a:r>
              <a:rPr lang="en-GB" dirty="0"/>
              <a:t>for reporting functioning </a:t>
            </a:r>
            <a:r>
              <a:rPr lang="en-GB" dirty="0" smtClean="0"/>
              <a:t>information</a:t>
            </a:r>
            <a:endParaRPr lang="en-GB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34800" y="3645024"/>
            <a:ext cx="8445600" cy="864000"/>
          </a:xfrm>
        </p:spPr>
        <p:txBody>
          <a:bodyPr/>
          <a:lstStyle/>
          <a:p>
            <a:pPr algn="ctr"/>
            <a:r>
              <a:rPr lang="en-GB" sz="1600" b="0" u="sng" dirty="0"/>
              <a:t>Prodinger </a:t>
            </a:r>
            <a:r>
              <a:rPr lang="en-GB" sz="1600" b="0" u="sng" dirty="0" smtClean="0"/>
              <a:t>B</a:t>
            </a:r>
            <a:r>
              <a:rPr lang="en-GB" sz="1600" b="0" baseline="30000" dirty="0" smtClean="0"/>
              <a:t>1,2</a:t>
            </a:r>
            <a:r>
              <a:rPr lang="en-GB" sz="1600" b="0" dirty="0" smtClean="0"/>
              <a:t>, </a:t>
            </a:r>
            <a:r>
              <a:rPr lang="en-GB" sz="1600" b="0" dirty="0"/>
              <a:t>Tennant </a:t>
            </a:r>
            <a:r>
              <a:rPr lang="en-GB" sz="1600" b="0" dirty="0" smtClean="0"/>
              <a:t>A</a:t>
            </a:r>
            <a:r>
              <a:rPr lang="en-GB" sz="1600" b="0" baseline="30000" dirty="0" smtClean="0"/>
              <a:t>1,2</a:t>
            </a:r>
            <a:r>
              <a:rPr lang="en-GB" sz="1600" b="0" dirty="0" smtClean="0"/>
              <a:t>, </a:t>
            </a:r>
            <a:r>
              <a:rPr lang="en-GB" sz="1600" b="0" dirty="0"/>
              <a:t>Brinkhof M</a:t>
            </a:r>
            <a:r>
              <a:rPr lang="en-GB" sz="1600" b="0" baseline="30000" dirty="0"/>
              <a:t>1</a:t>
            </a:r>
            <a:r>
              <a:rPr lang="en-GB" sz="1600" b="0" dirty="0"/>
              <a:t>,Bickenbach </a:t>
            </a:r>
            <a:r>
              <a:rPr lang="en-GB" sz="1600" b="0" dirty="0" smtClean="0"/>
              <a:t>J</a:t>
            </a:r>
            <a:r>
              <a:rPr lang="en-GB" sz="1600" b="0" baseline="30000" dirty="0" smtClean="0"/>
              <a:t>1,2</a:t>
            </a:r>
            <a:r>
              <a:rPr lang="en-GB" sz="1600" b="0" dirty="0" smtClean="0"/>
              <a:t>,</a:t>
            </a:r>
            <a:r>
              <a:rPr lang="en-GB" sz="1600" b="0" baseline="30000" dirty="0" smtClean="0"/>
              <a:t> </a:t>
            </a:r>
            <a:r>
              <a:rPr lang="en-GB" sz="1600" b="0" dirty="0"/>
              <a:t>Cieza </a:t>
            </a:r>
            <a:r>
              <a:rPr lang="en-GB" sz="1600" b="0" dirty="0" smtClean="0"/>
              <a:t>A</a:t>
            </a:r>
            <a:r>
              <a:rPr lang="en-GB" sz="1600" b="0" baseline="30000" dirty="0" smtClean="0"/>
              <a:t>1,2,4,5</a:t>
            </a:r>
            <a:r>
              <a:rPr lang="en-GB" sz="1600" b="0" dirty="0"/>
              <a:t>,</a:t>
            </a:r>
            <a:r>
              <a:rPr lang="en-GB" sz="1600" b="0" baseline="30000" dirty="0"/>
              <a:t> </a:t>
            </a:r>
            <a:r>
              <a:rPr lang="en-GB" sz="1600" b="0" dirty="0"/>
              <a:t>Stucki G</a:t>
            </a:r>
            <a:r>
              <a:rPr lang="en-GB" sz="1600" b="0" baseline="30000" dirty="0"/>
              <a:t>1,2,3</a:t>
            </a:r>
            <a:r>
              <a:rPr lang="en-GB" sz="1600" b="0" dirty="0"/>
              <a:t> </a:t>
            </a:r>
            <a:endParaRPr lang="en-GB" sz="1600" b="0" dirty="0" smtClean="0"/>
          </a:p>
          <a:p>
            <a:pPr algn="ctr"/>
            <a:endParaRPr lang="en-GB" sz="1600" b="0" baseline="30000" dirty="0"/>
          </a:p>
          <a:p>
            <a:pPr algn="ctr"/>
            <a:r>
              <a:rPr lang="en-GB" sz="1200" b="0" i="1" baseline="30000" dirty="0"/>
              <a:t>1</a:t>
            </a:r>
            <a:r>
              <a:rPr lang="en-GB" sz="1200" b="0" i="1" dirty="0"/>
              <a:t>Swiss Paraplegic Research, Switzerland; </a:t>
            </a:r>
            <a:r>
              <a:rPr lang="en-GB" sz="1200" b="0" i="1" baseline="30000" dirty="0"/>
              <a:t>2</a:t>
            </a:r>
            <a:r>
              <a:rPr lang="en-GB" sz="1200" b="0" i="1" dirty="0"/>
              <a:t>ICF Research Branch in Cooperation with WHO-FIC Centre (at DIMDI) in Germany, </a:t>
            </a:r>
            <a:r>
              <a:rPr lang="en-GB" sz="1200" b="0" i="1" dirty="0" err="1"/>
              <a:t>Nottwil</a:t>
            </a:r>
            <a:r>
              <a:rPr lang="en-GB" sz="1200" b="0" i="1" dirty="0"/>
              <a:t>, Switzerland; </a:t>
            </a:r>
            <a:r>
              <a:rPr lang="en-GB" sz="1200" b="0" i="1" baseline="30000" dirty="0"/>
              <a:t>3</a:t>
            </a:r>
            <a:r>
              <a:rPr lang="en-GB" sz="1200" b="0" i="1" dirty="0" smtClean="0"/>
              <a:t>Department </a:t>
            </a:r>
            <a:r>
              <a:rPr lang="en-GB" sz="1200" b="0" i="1" dirty="0"/>
              <a:t>of Health Sciences &amp; Health Policy, University of Lucerne, Switzerland; </a:t>
            </a:r>
            <a:r>
              <a:rPr lang="en-GB" sz="1200" b="0" i="1" baseline="30000" dirty="0"/>
              <a:t>4</a:t>
            </a:r>
            <a:r>
              <a:rPr lang="en-GB" sz="1200" b="0" i="1" dirty="0"/>
              <a:t>Faculty of Health and Social Sciences, University of Southampton, UK; </a:t>
            </a:r>
            <a:r>
              <a:rPr lang="en-GB" sz="1200" b="0" i="1" baseline="30000" dirty="0"/>
              <a:t>5</a:t>
            </a:r>
            <a:r>
              <a:rPr lang="en-US" sz="1200" b="0" i="1" dirty="0"/>
              <a:t>Institute for Public Health and Health Care Research, </a:t>
            </a:r>
            <a:r>
              <a:rPr lang="en-GB" sz="1200" b="0" i="1" dirty="0"/>
              <a:t>Ludwig-</a:t>
            </a:r>
            <a:r>
              <a:rPr lang="en-GB" sz="1200" b="0" i="1" dirty="0" err="1"/>
              <a:t>Maximilians</a:t>
            </a:r>
            <a:r>
              <a:rPr lang="en-GB" sz="1200" b="0" i="1" dirty="0"/>
              <a:t> University, Germany.</a:t>
            </a:r>
            <a:endParaRPr lang="it-IT" sz="1050" b="0" dirty="0"/>
          </a:p>
          <a:p>
            <a:endParaRPr lang="en-GB" sz="1600" b="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/>
        <p:txBody>
          <a:bodyPr/>
          <a:lstStyle/>
          <a:p>
            <a:fld id="{14D51140-D10B-4915-8075-F259E4DEF01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073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332166" y="6548400"/>
            <a:ext cx="477416" cy="365125"/>
          </a:xfrm>
        </p:spPr>
        <p:txBody>
          <a:bodyPr/>
          <a:lstStyle/>
          <a:p>
            <a:fld id="{3111FE93-51A2-4199-9482-6BD7F3503D0F}" type="slidenum">
              <a:rPr lang="en-GB" smtClean="0"/>
              <a:t>2</a:t>
            </a:fld>
            <a:endParaRPr lang="en-GB" dirty="0"/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15908" y="1736457"/>
            <a:ext cx="8462967" cy="4644871"/>
          </a:xfrm>
        </p:spPr>
        <p:txBody>
          <a:bodyPr/>
          <a:lstStyle/>
          <a:p>
            <a:r>
              <a:rPr lang="en-GB" dirty="0" smtClean="0"/>
              <a:t>Optimizing functioning is an important outcome in clinical practice and public health. </a:t>
            </a:r>
          </a:p>
          <a:p>
            <a:endParaRPr lang="en-GB" dirty="0" smtClean="0"/>
          </a:p>
          <a:p>
            <a:r>
              <a:rPr lang="en-GB" dirty="0" smtClean="0"/>
              <a:t>Availability of functioning information is essential for planning interventions and allocating resources at individual and population level.</a:t>
            </a:r>
          </a:p>
          <a:p>
            <a:r>
              <a:rPr lang="en-GB" dirty="0" smtClean="0"/>
              <a:t>Functioning information is already collected with various methods in health and its related systems. </a:t>
            </a:r>
          </a:p>
          <a:p>
            <a:pPr marL="0" indent="0">
              <a:buNone/>
            </a:pPr>
            <a:endParaRPr lang="en-GB" dirty="0" smtClean="0"/>
          </a:p>
          <a:p>
            <a:pPr marL="273050" indent="-273050">
              <a:buNone/>
            </a:pPr>
            <a:r>
              <a:rPr lang="en-GB" dirty="0" smtClean="0">
                <a:sym typeface="Wingdings" panose="05000000000000000000" pitchFamily="2" charset="2"/>
              </a:rPr>
              <a:t> </a:t>
            </a:r>
            <a:r>
              <a:rPr lang="en-GB" dirty="0" smtClean="0"/>
              <a:t>A </a:t>
            </a:r>
            <a:r>
              <a:rPr lang="en-GB" dirty="0"/>
              <a:t>system that builds upon existing data collection processes and </a:t>
            </a:r>
            <a:r>
              <a:rPr lang="en-GB" dirty="0" smtClean="0"/>
              <a:t>integrates </a:t>
            </a:r>
            <a:r>
              <a:rPr lang="en-GB" dirty="0"/>
              <a:t>existing practices of data collection </a:t>
            </a:r>
            <a:r>
              <a:rPr lang="en-GB" dirty="0" smtClean="0"/>
              <a:t>into </a:t>
            </a:r>
            <a:r>
              <a:rPr lang="en-GB" dirty="0"/>
              <a:t>a unified framework </a:t>
            </a:r>
            <a:r>
              <a:rPr lang="en-GB" dirty="0" smtClean="0"/>
              <a:t>is needed to ensure comparability of functioning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303279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332166" y="6548400"/>
            <a:ext cx="477416" cy="365125"/>
          </a:xfrm>
        </p:spPr>
        <p:txBody>
          <a:bodyPr/>
          <a:lstStyle/>
          <a:p>
            <a:fld id="{3111FE93-51A2-4199-9482-6BD7F3503D0F}" type="slidenum">
              <a:rPr lang="en-GB" smtClean="0"/>
              <a:t>3</a:t>
            </a:fld>
            <a:endParaRPr lang="en-GB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Toward standardized reporting of functioning information</a:t>
            </a:r>
            <a:endParaRPr lang="en-GB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78034"/>
              </p:ext>
            </p:extLst>
          </p:nvPr>
        </p:nvGraphicFramePr>
        <p:xfrm>
          <a:off x="395535" y="2041250"/>
          <a:ext cx="8496944" cy="297192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944217"/>
                <a:gridCol w="3384376"/>
                <a:gridCol w="3168351"/>
              </a:tblGrid>
              <a:tr h="710594"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Questions</a:t>
                      </a:r>
                      <a:r>
                        <a:rPr lang="en-GB" sz="1800" baseline="0" noProof="0" dirty="0" smtClean="0"/>
                        <a:t> to be answered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Specification of elements for reporting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Relevant</a:t>
                      </a:r>
                      <a:r>
                        <a:rPr lang="en-GB" sz="1800" baseline="0" noProof="0" dirty="0" smtClean="0"/>
                        <a:t> tools and methods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What to assess?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ICF categories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GB" sz="1800" i="1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Core Sets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How to assess?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Existing methods and modes for data collection</a:t>
                      </a:r>
                      <a:endParaRPr lang="en-GB" sz="1800" i="1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Linking Rules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62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How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to report?</a:t>
                      </a: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Standardized units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Range from 0 to 100 </a:t>
                      </a:r>
                      <a:endParaRPr lang="en-GB" sz="1800" i="0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err="1" smtClean="0">
                          <a:solidFill>
                            <a:schemeClr val="bg1"/>
                          </a:solidFill>
                          <a:effectLst/>
                        </a:rPr>
                        <a:t>Rasch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measurement model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476042"/>
              </p:ext>
            </p:extLst>
          </p:nvPr>
        </p:nvGraphicFramePr>
        <p:xfrm>
          <a:off x="395536" y="2041250"/>
          <a:ext cx="8496944" cy="297192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944217"/>
                <a:gridCol w="3384376"/>
                <a:gridCol w="3168351"/>
              </a:tblGrid>
              <a:tr h="710594"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Questions</a:t>
                      </a:r>
                      <a:r>
                        <a:rPr lang="en-GB" sz="1800" baseline="0" noProof="0" dirty="0" smtClean="0"/>
                        <a:t> to be answered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Specification of elements for reporting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Relevant</a:t>
                      </a:r>
                      <a:r>
                        <a:rPr lang="en-GB" sz="1800" baseline="0" noProof="0" dirty="0" smtClean="0"/>
                        <a:t> tools and methods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What to assess?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 categories</a:t>
                      </a:r>
                      <a:r>
                        <a:rPr lang="en-GB" sz="1800" baseline="0" noProof="0" dirty="0" smtClean="0">
                          <a:effectLst/>
                        </a:rPr>
                        <a:t> </a:t>
                      </a:r>
                      <a:endParaRPr lang="en-GB" sz="1800" i="1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effectLst/>
                        </a:rPr>
                        <a:t> Core Sets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How to assess?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Existing methods and modes for data collection</a:t>
                      </a:r>
                      <a:endParaRPr lang="en-GB" sz="1800" i="1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Linking Rules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62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How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to report?</a:t>
                      </a: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Standardized units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Range from 0 to 100 </a:t>
                      </a:r>
                      <a:endParaRPr lang="en-GB" sz="1800" i="0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err="1" smtClean="0">
                          <a:solidFill>
                            <a:schemeClr val="bg1"/>
                          </a:solidFill>
                          <a:effectLst/>
                        </a:rPr>
                        <a:t>Rasch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measurement model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860993"/>
              </p:ext>
            </p:extLst>
          </p:nvPr>
        </p:nvGraphicFramePr>
        <p:xfrm>
          <a:off x="395536" y="2041250"/>
          <a:ext cx="8496944" cy="297192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944217"/>
                <a:gridCol w="3384376"/>
                <a:gridCol w="3168351"/>
              </a:tblGrid>
              <a:tr h="710594"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Questions</a:t>
                      </a:r>
                      <a:r>
                        <a:rPr lang="en-GB" sz="1800" baseline="0" noProof="0" dirty="0" smtClean="0"/>
                        <a:t> to be answered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Specification of elements for reporting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Relevant</a:t>
                      </a:r>
                      <a:r>
                        <a:rPr lang="en-GB" sz="1800" baseline="0" noProof="0" dirty="0" smtClean="0"/>
                        <a:t> tools and methods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What to assess?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 categories</a:t>
                      </a:r>
                      <a:r>
                        <a:rPr lang="en-GB" sz="1800" baseline="0" noProof="0" dirty="0" smtClean="0">
                          <a:effectLst/>
                        </a:rPr>
                        <a:t> </a:t>
                      </a:r>
                      <a:endParaRPr lang="en-GB" sz="1800" i="1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effectLst/>
                        </a:rPr>
                        <a:t> Core Sets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How to assess?</a:t>
                      </a:r>
                      <a:r>
                        <a:rPr lang="en-GB" sz="1800" baseline="0" noProof="0" dirty="0" smtClean="0"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effectLst/>
                        </a:rPr>
                        <a:t>Existing methods and modes for data collection</a:t>
                      </a:r>
                      <a:endParaRPr lang="en-GB" sz="1800" i="1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effectLst/>
                        </a:rPr>
                        <a:t> Linking Rules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62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How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to report?</a:t>
                      </a: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solidFill>
                            <a:schemeClr val="bg1"/>
                          </a:solidFill>
                          <a:effectLst/>
                        </a:rPr>
                        <a:t>Standardized units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Range from 0 to 100 </a:t>
                      </a:r>
                      <a:endParaRPr lang="en-GB" sz="1800" i="0" baseline="0" noProof="0" dirty="0" smtClean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err="1" smtClean="0">
                          <a:solidFill>
                            <a:schemeClr val="bg1"/>
                          </a:solidFill>
                          <a:effectLst/>
                        </a:rPr>
                        <a:t>Rasch</a:t>
                      </a:r>
                      <a:r>
                        <a:rPr lang="en-GB" sz="1800" baseline="0" noProof="0" dirty="0" smtClean="0">
                          <a:solidFill>
                            <a:schemeClr val="bg1"/>
                          </a:solidFill>
                          <a:effectLst/>
                        </a:rPr>
                        <a:t> measurement model</a:t>
                      </a:r>
                      <a:endParaRPr lang="en-GB" sz="1800" noProof="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239045"/>
              </p:ext>
            </p:extLst>
          </p:nvPr>
        </p:nvGraphicFramePr>
        <p:xfrm>
          <a:off x="395536" y="2041250"/>
          <a:ext cx="8496944" cy="297192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944217"/>
                <a:gridCol w="3384376"/>
                <a:gridCol w="3168351"/>
              </a:tblGrid>
              <a:tr h="710594"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Questions</a:t>
                      </a:r>
                      <a:r>
                        <a:rPr lang="en-GB" sz="1800" baseline="0" noProof="0" dirty="0" smtClean="0"/>
                        <a:t> to be answered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Specification of elements for reporting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noProof="0" dirty="0" smtClean="0"/>
                        <a:t>Relevant</a:t>
                      </a:r>
                      <a:r>
                        <a:rPr lang="en-GB" sz="1800" baseline="0" noProof="0" dirty="0" smtClean="0"/>
                        <a:t> tools and methods</a:t>
                      </a:r>
                      <a:endParaRPr lang="en-GB" sz="18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What to assess?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 categories</a:t>
                      </a:r>
                      <a:r>
                        <a:rPr lang="en-GB" sz="1800" baseline="0" noProof="0" dirty="0" smtClean="0">
                          <a:effectLst/>
                        </a:rPr>
                        <a:t> </a:t>
                      </a:r>
                      <a:endParaRPr lang="en-GB" sz="1800" i="1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effectLst/>
                        </a:rPr>
                        <a:t> Core Sets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8106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How to assess?</a:t>
                      </a:r>
                      <a:r>
                        <a:rPr lang="en-GB" sz="1800" baseline="0" noProof="0" dirty="0" smtClean="0"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effectLst/>
                        </a:rPr>
                        <a:t>Existing methods and modes for data collection</a:t>
                      </a:r>
                      <a:endParaRPr lang="en-GB" sz="1800" i="1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ICF</a:t>
                      </a:r>
                      <a:r>
                        <a:rPr lang="en-GB" sz="1800" baseline="0" noProof="0" dirty="0" smtClean="0">
                          <a:effectLst/>
                        </a:rPr>
                        <a:t> Linking Rules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62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How</a:t>
                      </a:r>
                      <a:r>
                        <a:rPr lang="en-GB" sz="1800" baseline="0" noProof="0" dirty="0" smtClean="0">
                          <a:effectLst/>
                        </a:rPr>
                        <a:t> to report?</a:t>
                      </a:r>
                      <a:r>
                        <a:rPr lang="en-GB" sz="1800" noProof="0" dirty="0" smtClean="0">
                          <a:effectLst/>
                        </a:rPr>
                        <a:t> </a:t>
                      </a:r>
                    </a:p>
                    <a:p>
                      <a:endParaRPr lang="en-GB" sz="1800" i="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 smtClean="0">
                          <a:effectLst/>
                        </a:rPr>
                        <a:t>Standardized units</a:t>
                      </a:r>
                      <a:r>
                        <a:rPr lang="en-GB" sz="1800" baseline="0" noProof="0" dirty="0" smtClean="0">
                          <a:effectLst/>
                        </a:rPr>
                        <a:t>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smtClean="0">
                          <a:effectLst/>
                        </a:rPr>
                        <a:t>Range from 0 to 100 </a:t>
                      </a:r>
                      <a:endParaRPr lang="en-GB" sz="1800" i="0" baseline="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aseline="0" noProof="0" dirty="0" err="1" smtClean="0">
                          <a:effectLst/>
                        </a:rPr>
                        <a:t>Rasch</a:t>
                      </a:r>
                      <a:r>
                        <a:rPr lang="en-GB" sz="1800" baseline="0" noProof="0" dirty="0" smtClean="0">
                          <a:effectLst/>
                        </a:rPr>
                        <a:t> measurement model</a:t>
                      </a:r>
                      <a:endParaRPr lang="en-GB" sz="1800" noProof="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hteck 2"/>
          <p:cNvSpPr/>
          <p:nvPr/>
        </p:nvSpPr>
        <p:spPr>
          <a:xfrm>
            <a:off x="7884965" y="6021288"/>
            <a:ext cx="12955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(Selb </a:t>
            </a:r>
            <a:r>
              <a:rPr lang="en-GB" sz="1050" dirty="0"/>
              <a:t>et al. </a:t>
            </a:r>
            <a:r>
              <a:rPr lang="en-GB" sz="1050" dirty="0" smtClean="0"/>
              <a:t>2014) </a:t>
            </a:r>
            <a:endParaRPr lang="en-GB" sz="1050" dirty="0"/>
          </a:p>
        </p:txBody>
      </p:sp>
      <p:sp>
        <p:nvSpPr>
          <p:cNvPr id="10" name="Rechteck 9"/>
          <p:cNvSpPr/>
          <p:nvPr/>
        </p:nvSpPr>
        <p:spPr>
          <a:xfrm>
            <a:off x="6769274" y="6210890"/>
            <a:ext cx="241123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(Cieza </a:t>
            </a:r>
            <a:r>
              <a:rPr lang="en-GB" sz="1050" dirty="0"/>
              <a:t>et al. 2002; Cieza et al. </a:t>
            </a:r>
            <a:r>
              <a:rPr lang="en-GB" sz="1050" dirty="0" smtClean="0"/>
              <a:t>2005) </a:t>
            </a:r>
            <a:endParaRPr lang="en-GB" sz="1050" dirty="0"/>
          </a:p>
        </p:txBody>
      </p:sp>
      <p:sp>
        <p:nvSpPr>
          <p:cNvPr id="11" name="Rechteck 10"/>
          <p:cNvSpPr/>
          <p:nvPr/>
        </p:nvSpPr>
        <p:spPr>
          <a:xfrm>
            <a:off x="7210101" y="6389022"/>
            <a:ext cx="197041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(Tennant </a:t>
            </a:r>
            <a:r>
              <a:rPr lang="en-GB" sz="1050" dirty="0"/>
              <a:t>&amp; </a:t>
            </a:r>
            <a:r>
              <a:rPr lang="en-GB" sz="1050" dirty="0" err="1"/>
              <a:t>Conaghan</a:t>
            </a:r>
            <a:r>
              <a:rPr lang="en-GB" sz="1050" dirty="0"/>
              <a:t>, </a:t>
            </a:r>
            <a:r>
              <a:rPr lang="en-GB" sz="1050" dirty="0" smtClean="0"/>
              <a:t>2007) </a:t>
            </a:r>
            <a:endParaRPr lang="en-GB" sz="1050" dirty="0"/>
          </a:p>
        </p:txBody>
      </p:sp>
      <p:sp>
        <p:nvSpPr>
          <p:cNvPr id="2" name="Rechteck 1"/>
          <p:cNvSpPr/>
          <p:nvPr/>
        </p:nvSpPr>
        <p:spPr>
          <a:xfrm>
            <a:off x="179512" y="1844824"/>
            <a:ext cx="8856984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73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mit Pfeil 7"/>
          <p:cNvCxnSpPr>
            <a:stCxn id="13" idx="4"/>
            <a:endCxn id="10" idx="0"/>
          </p:cNvCxnSpPr>
          <p:nvPr/>
        </p:nvCxnSpPr>
        <p:spPr>
          <a:xfrm flipH="1">
            <a:off x="2313320" y="1628801"/>
            <a:ext cx="7032" cy="19274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>
            <a:stCxn id="14" idx="4"/>
            <a:endCxn id="17" idx="0"/>
          </p:cNvCxnSpPr>
          <p:nvPr/>
        </p:nvCxnSpPr>
        <p:spPr>
          <a:xfrm flipH="1">
            <a:off x="5823838" y="1921389"/>
            <a:ext cx="5979" cy="55478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1132220" y="3556290"/>
            <a:ext cx="2362200" cy="44877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400" dirty="0" smtClean="0">
                <a:solidFill>
                  <a:schemeClr val="tx1"/>
                </a:solidFill>
              </a:rPr>
              <a:t>Identify ICF categories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1132220" y="404664"/>
            <a:ext cx="2376264" cy="1224137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International Classification of Functioning, Disability and Health (ICF)</a:t>
            </a:r>
            <a:endParaRPr lang="en-GB" sz="1400" dirty="0"/>
          </a:p>
        </p:txBody>
      </p:sp>
      <p:sp>
        <p:nvSpPr>
          <p:cNvPr id="14" name="Ellipse 13"/>
          <p:cNvSpPr/>
          <p:nvPr/>
        </p:nvSpPr>
        <p:spPr>
          <a:xfrm>
            <a:off x="4978012" y="1160423"/>
            <a:ext cx="1703610" cy="76096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Existing health instruments</a:t>
            </a:r>
            <a:endParaRPr lang="en-GB" sz="1400" dirty="0"/>
          </a:p>
        </p:txBody>
      </p:sp>
      <p:sp>
        <p:nvSpPr>
          <p:cNvPr id="15" name="Rechteck 14"/>
          <p:cNvSpPr/>
          <p:nvPr/>
        </p:nvSpPr>
        <p:spPr>
          <a:xfrm>
            <a:off x="395536" y="1782299"/>
            <a:ext cx="3845024" cy="4225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>
                <a:solidFill>
                  <a:schemeClr val="tx1"/>
                </a:solidFill>
              </a:rPr>
              <a:t>Select ICF Core Set(s)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771420" y="2476170"/>
            <a:ext cx="2104836" cy="44877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400" dirty="0" smtClean="0">
                <a:solidFill>
                  <a:schemeClr val="tx1"/>
                </a:solidFill>
              </a:rPr>
              <a:t>Link information to the ICF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32768" y="4293096"/>
            <a:ext cx="1589561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Co-calibration of items along a common metric while maintaining structure of ICF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21" name="Gerade Verbindung 20"/>
          <p:cNvCxnSpPr>
            <a:endCxn id="22" idx="1"/>
          </p:cNvCxnSpPr>
          <p:nvPr/>
        </p:nvCxnSpPr>
        <p:spPr>
          <a:xfrm flipV="1">
            <a:off x="2122330" y="4845788"/>
            <a:ext cx="366287" cy="1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22" name="Rechteck 21"/>
          <p:cNvSpPr/>
          <p:nvPr/>
        </p:nvSpPr>
        <p:spPr>
          <a:xfrm>
            <a:off x="2488617" y="4601294"/>
            <a:ext cx="1602195" cy="48898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chemeClr val="tx1"/>
                </a:solidFill>
              </a:rPr>
              <a:t>Rasch</a:t>
            </a:r>
            <a:r>
              <a:rPr lang="en-GB" sz="1200" dirty="0" smtClean="0">
                <a:solidFill>
                  <a:schemeClr val="tx1"/>
                </a:solidFill>
              </a:rPr>
              <a:t> Measurement Model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621132" y="5673970"/>
            <a:ext cx="3384376" cy="85137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de-CH" sz="1600" dirty="0" err="1" smtClean="0"/>
              <a:t>Standardized</a:t>
            </a:r>
            <a:r>
              <a:rPr lang="de-CH" sz="1600" dirty="0" smtClean="0"/>
              <a:t> </a:t>
            </a:r>
            <a:r>
              <a:rPr lang="de-CH" sz="1600" dirty="0" err="1"/>
              <a:t>u</a:t>
            </a:r>
            <a:r>
              <a:rPr lang="de-CH" sz="1600" dirty="0" err="1" smtClean="0"/>
              <a:t>nits</a:t>
            </a:r>
            <a:r>
              <a:rPr lang="de-CH" sz="1600" dirty="0" smtClean="0"/>
              <a:t>: </a:t>
            </a:r>
          </a:p>
          <a:p>
            <a:pPr algn="ctr"/>
            <a:r>
              <a:rPr lang="de-CH" sz="1600" dirty="0" smtClean="0">
                <a:solidFill>
                  <a:schemeClr val="dk1"/>
                </a:solidFill>
              </a:rPr>
              <a:t>Range </a:t>
            </a:r>
            <a:r>
              <a:rPr lang="de-CH" sz="1600" dirty="0" err="1" smtClean="0">
                <a:solidFill>
                  <a:schemeClr val="dk1"/>
                </a:solidFill>
              </a:rPr>
              <a:t>from</a:t>
            </a:r>
            <a:r>
              <a:rPr lang="de-CH" sz="1600" dirty="0" smtClean="0">
                <a:solidFill>
                  <a:schemeClr val="dk1"/>
                </a:solidFill>
              </a:rPr>
              <a:t> 0 </a:t>
            </a:r>
            <a:r>
              <a:rPr lang="de-CH" sz="1600" dirty="0" err="1" smtClean="0">
                <a:solidFill>
                  <a:schemeClr val="dk1"/>
                </a:solidFill>
              </a:rPr>
              <a:t>to</a:t>
            </a:r>
            <a:r>
              <a:rPr lang="de-CH" sz="1600" dirty="0" smtClean="0">
                <a:solidFill>
                  <a:schemeClr val="dk1"/>
                </a:solidFill>
              </a:rPr>
              <a:t> 100 </a:t>
            </a:r>
            <a:endParaRPr lang="en-GB" sz="1600" dirty="0">
              <a:solidFill>
                <a:schemeClr val="dk1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395536" y="2363101"/>
            <a:ext cx="3816423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 smtClean="0"/>
              <a:t>ICF Generic and Disability Set</a:t>
            </a:r>
          </a:p>
          <a:p>
            <a:r>
              <a:rPr lang="en-GB" sz="1200" dirty="0" smtClean="0"/>
              <a:t>Brief ICF Core Set for SCI – Early post-</a:t>
            </a:r>
            <a:r>
              <a:rPr lang="en-GB" sz="1200" dirty="0"/>
              <a:t>a</a:t>
            </a:r>
            <a:r>
              <a:rPr lang="en-GB" sz="1200" dirty="0" smtClean="0"/>
              <a:t>cute Setting</a:t>
            </a:r>
          </a:p>
          <a:p>
            <a:r>
              <a:rPr lang="en-GB" sz="1200" dirty="0" smtClean="0"/>
              <a:t>Brief ICF Core Set for SCI – Long-term Setting</a:t>
            </a:r>
            <a:endParaRPr lang="en-GB" sz="1200" dirty="0"/>
          </a:p>
        </p:txBody>
      </p:sp>
      <p:cxnSp>
        <p:nvCxnSpPr>
          <p:cNvPr id="69" name="Gewinkelte Verbindung 68"/>
          <p:cNvCxnSpPr>
            <a:stCxn id="17" idx="1"/>
            <a:endCxn id="10" idx="3"/>
          </p:cNvCxnSpPr>
          <p:nvPr/>
        </p:nvCxnSpPr>
        <p:spPr>
          <a:xfrm rot="10800000" flipV="1">
            <a:off x="3494420" y="2700557"/>
            <a:ext cx="1277000" cy="1080120"/>
          </a:xfrm>
          <a:prstGeom prst="bentConnector3">
            <a:avLst>
              <a:gd name="adj1" fmla="val 35121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55" name="Tabel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76585"/>
              </p:ext>
            </p:extLst>
          </p:nvPr>
        </p:nvGraphicFramePr>
        <p:xfrm>
          <a:off x="4211960" y="3356992"/>
          <a:ext cx="4644009" cy="25603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368152"/>
                <a:gridCol w="1368152"/>
                <a:gridCol w="190770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ICF Category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Item</a:t>
                      </a:r>
                      <a:r>
                        <a:rPr lang="en-GB" sz="1200" baseline="0" noProof="0" dirty="0" smtClean="0"/>
                        <a:t> included in SwiSCI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Response format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b130 Energy and drive</a:t>
                      </a:r>
                      <a:r>
                        <a:rPr lang="en-GB" sz="1200" baseline="0" noProof="0" dirty="0" smtClean="0"/>
                        <a:t> functions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Fatigue</a:t>
                      </a:r>
                      <a:r>
                        <a:rPr lang="en-GB" sz="1200" baseline="0" noProof="0" dirty="0" smtClean="0"/>
                        <a:t> 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Polytomous </a:t>
                      </a:r>
                      <a:br>
                        <a:rPr lang="en-GB" sz="1200" noProof="0" dirty="0" smtClean="0"/>
                      </a:br>
                      <a:r>
                        <a:rPr lang="en-GB" sz="1200" noProof="0" dirty="0" smtClean="0"/>
                        <a:t>(0</a:t>
                      </a:r>
                      <a:r>
                        <a:rPr lang="en-GB" sz="1200" baseline="0" noProof="0" dirty="0" smtClean="0"/>
                        <a:t> insignificant problem to 3 chronic problem)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b134</a:t>
                      </a:r>
                      <a:r>
                        <a:rPr lang="en-GB" sz="1200" baseline="0" noProof="0" dirty="0" smtClean="0"/>
                        <a:t> Sleep functions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Spinal</a:t>
                      </a:r>
                      <a:r>
                        <a:rPr lang="en-GB" sz="1200" baseline="0" noProof="0" dirty="0" smtClean="0"/>
                        <a:t> cord injury secondary condition scale (SCI-SCS)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Dichotomous</a:t>
                      </a:r>
                      <a:r>
                        <a:rPr lang="en-GB" sz="1200" baseline="0" noProof="0" dirty="0" smtClean="0"/>
                        <a:t> 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b152 Emotional functions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Mental health subscale of the SF-36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/>
                        <a:t>Polytomous </a:t>
                      </a:r>
                    </a:p>
                    <a:p>
                      <a:r>
                        <a:rPr lang="en-GB" sz="1200" baseline="0" noProof="0" dirty="0" smtClean="0"/>
                        <a:t>(1 All of the time to </a:t>
                      </a:r>
                    </a:p>
                    <a:p>
                      <a:r>
                        <a:rPr lang="en-GB" sz="1200" baseline="0" noProof="0" dirty="0" smtClean="0"/>
                        <a:t>6 None of the time)</a:t>
                      </a:r>
                      <a:endParaRPr lang="en-GB" sz="12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5" name="Titel 1"/>
          <p:cNvSpPr>
            <a:spLocks noGrp="1"/>
          </p:cNvSpPr>
          <p:nvPr>
            <p:ph type="title"/>
          </p:nvPr>
        </p:nvSpPr>
        <p:spPr>
          <a:xfrm>
            <a:off x="3779912" y="143246"/>
            <a:ext cx="5214987" cy="873486"/>
          </a:xfrm>
          <a:solidFill>
            <a:schemeClr val="bg1"/>
          </a:solidFill>
        </p:spPr>
        <p:txBody>
          <a:bodyPr/>
          <a:lstStyle/>
          <a:p>
            <a:pPr algn="r"/>
            <a:r>
              <a:rPr lang="en-GB" dirty="0" smtClean="0">
                <a:solidFill>
                  <a:schemeClr val="accent6"/>
                </a:solidFill>
              </a:rPr>
              <a:t>Swiss Spinal Cord Injury Cohort Study (SwiSCI) as a case in point</a:t>
            </a:r>
            <a:endParaRPr lang="en-GB" dirty="0">
              <a:solidFill>
                <a:schemeClr val="accent6"/>
              </a:solidFill>
            </a:endParaRPr>
          </a:p>
        </p:txBody>
      </p:sp>
      <p:sp>
        <p:nvSpPr>
          <p:cNvPr id="18" name="Foliennummernplatzhalter 3"/>
          <p:cNvSpPr txBox="1">
            <a:spLocks/>
          </p:cNvSpPr>
          <p:nvPr/>
        </p:nvSpPr>
        <p:spPr>
          <a:xfrm>
            <a:off x="4332166" y="6548400"/>
            <a:ext cx="477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11FE93-51A2-4199-9482-6BD7F3503D0F}" type="slidenum">
              <a:rPr lang="en-GB" smtClean="0"/>
              <a:pPr/>
              <a:t>4</a:t>
            </a:fld>
            <a:endParaRPr lang="en-GB" dirty="0"/>
          </a:p>
        </p:txBody>
      </p:sp>
      <p:cxnSp>
        <p:nvCxnSpPr>
          <p:cNvPr id="19" name="Gerade Verbindung mit Pfeil 18"/>
          <p:cNvCxnSpPr>
            <a:stCxn id="10" idx="2"/>
            <a:endCxn id="23" idx="0"/>
          </p:cNvCxnSpPr>
          <p:nvPr/>
        </p:nvCxnSpPr>
        <p:spPr>
          <a:xfrm>
            <a:off x="2313320" y="4005064"/>
            <a:ext cx="0" cy="16689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65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7" grpId="0" animBg="1"/>
      <p:bldP spid="20" grpId="0" animBg="1"/>
      <p:bldP spid="22" grpId="0" animBg="1"/>
      <p:bldP spid="23" grpId="0" animBg="1"/>
      <p:bldP spid="65" grpId="0" animBg="1"/>
      <p:bldP spid="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Swiss Spinal Cord Injury Cohort Study (SwiSCI) as a case in point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332166" y="6548400"/>
            <a:ext cx="477416" cy="365125"/>
          </a:xfrm>
        </p:spPr>
        <p:txBody>
          <a:bodyPr/>
          <a:lstStyle/>
          <a:p>
            <a:fld id="{3111FE93-51A2-4199-9482-6BD7F3503D0F}" type="slidenum">
              <a:rPr lang="en-GB" smtClean="0"/>
              <a:t>5</a:t>
            </a:fld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219" y="1340768"/>
            <a:ext cx="6531224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23527" y="2852936"/>
            <a:ext cx="8820473" cy="3672408"/>
          </a:xfrm>
        </p:spPr>
        <p:txBody>
          <a:bodyPr anchor="b"/>
          <a:lstStyle/>
          <a:p>
            <a:pPr marL="0" indent="0" algn="r">
              <a:buNone/>
            </a:pPr>
            <a:endParaRPr lang="en-GB" sz="1600" i="1" dirty="0" smtClean="0"/>
          </a:p>
          <a:p>
            <a:pPr marL="0" indent="0" algn="r">
              <a:buNone/>
            </a:pPr>
            <a:r>
              <a:rPr lang="en-GB" sz="1400" i="1" dirty="0" smtClean="0"/>
              <a:t>Illustration of operationalization of </a:t>
            </a:r>
            <a:r>
              <a:rPr lang="en-GB" sz="1400" b="1" i="1" dirty="0" smtClean="0"/>
              <a:t>b1 Mental functions </a:t>
            </a:r>
            <a:r>
              <a:rPr lang="en-GB" sz="1400" i="1" dirty="0" smtClean="0"/>
              <a:t>by integrating items from various existing instruments</a:t>
            </a:r>
            <a:endParaRPr lang="en-GB" sz="14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" r="1311"/>
          <a:stretch/>
        </p:blipFill>
        <p:spPr bwMode="auto">
          <a:xfrm>
            <a:off x="367017" y="1844824"/>
            <a:ext cx="2306783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winkelte Verbindung 7"/>
          <p:cNvCxnSpPr>
            <a:stCxn id="1026" idx="2"/>
          </p:cNvCxnSpPr>
          <p:nvPr/>
        </p:nvCxnSpPr>
        <p:spPr>
          <a:xfrm rot="16200000" flipH="1">
            <a:off x="1593048" y="3068329"/>
            <a:ext cx="1008112" cy="115339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66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 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 smtClean="0"/>
              <a:t>We have illustrated one approach toward developing a system for standardized reporting of functioning which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dirty="0" smtClean="0"/>
              <a:t>builds upon existing methods for data collection.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dirty="0"/>
              <a:t>e</a:t>
            </a:r>
            <a:r>
              <a:rPr lang="en-GB" dirty="0" smtClean="0"/>
              <a:t>nables comparability of functioning information based on the ICF.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dirty="0" smtClean="0"/>
              <a:t>enhances comprehensive, reliable and understandable foundation for decision making at all levels of health its related systems. 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332166" y="6548400"/>
            <a:ext cx="477416" cy="365125"/>
          </a:xfrm>
        </p:spPr>
        <p:txBody>
          <a:bodyPr/>
          <a:lstStyle/>
          <a:p>
            <a:fld id="{3111FE93-51A2-4199-9482-6BD7F3503D0F}" type="slidenum">
              <a:rPr lang="en-GB" smtClean="0"/>
              <a:t>6</a:t>
            </a:fld>
            <a:endParaRPr lang="en-GB" dirty="0"/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323528" y="5877272"/>
            <a:ext cx="8462967" cy="620807"/>
          </a:xfrm>
          <a:prstGeom prst="rect">
            <a:avLst/>
          </a:prstGeom>
        </p:spPr>
        <p:txBody>
          <a:bodyPr/>
          <a:lstStyle>
            <a:lvl1pPr marL="252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tabLst>
                <a:tab pos="2520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indent="-252000" algn="l" defTabSz="914400" rtl="0" eaLnBrk="1" latinLnBrk="0" hangingPunct="1">
              <a:spcBef>
                <a:spcPct val="20000"/>
              </a:spcBef>
              <a:buClrTx/>
              <a:buFont typeface="Wingdings 2" pitchFamily="18" charset="2"/>
              <a:buChar char="¡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8000" indent="-252000" algn="l" defTabSz="914400" rtl="0" eaLnBrk="1" latinLnBrk="0" hangingPunct="1">
              <a:spcBef>
                <a:spcPct val="20000"/>
              </a:spcBef>
              <a:buClr>
                <a:srgbClr val="A6A6A6"/>
              </a:buClr>
              <a:buFont typeface="Arial" pitchFamily="34" charset="0"/>
              <a:buChar char="■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en-GB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Acknowledgments: </a:t>
            </a:r>
          </a:p>
          <a:p>
            <a:pPr marL="0" indent="0">
              <a:buFont typeface="Wingdings 2" pitchFamily="18" charset="2"/>
              <a:buNone/>
            </a:pPr>
            <a:r>
              <a:rPr lang="en-GB" sz="1400" dirty="0" smtClean="0"/>
              <a:t>The authors would like to acknowledge the extensive support of Carolina Saskia Ballert in this project. </a:t>
            </a:r>
          </a:p>
        </p:txBody>
      </p:sp>
    </p:spTree>
    <p:extLst>
      <p:ext uri="{BB962C8B-B14F-4D97-AF65-F5344CB8AC3E}">
        <p14:creationId xmlns:p14="http://schemas.microsoft.com/office/powerpoint/2010/main" val="40216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/>
        <p:txBody>
          <a:bodyPr/>
          <a:lstStyle/>
          <a:p>
            <a:fld id="{14D51140-D10B-4915-8075-F259E4DEF01F}" type="slidenum">
              <a:rPr lang="en-GB" smtClean="0"/>
              <a:t>7</a:t>
            </a:fld>
            <a:endParaRPr lang="en-GB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5690" r="6330" b="16153"/>
          <a:stretch/>
        </p:blipFill>
        <p:spPr bwMode="auto">
          <a:xfrm>
            <a:off x="135060" y="3226838"/>
            <a:ext cx="8972427" cy="15703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4967" y="2074709"/>
            <a:ext cx="9144000" cy="837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attention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  <a:endParaRPr lang="en-US" sz="3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POWERPOINTMASTERTEMPLATECONFIGURATION" val="&lt;!--Created with officeatwork--&gt;&#10;&lt;MasterTemplateConfiguration&gt;&#10;  &lt;TableOfContentsCollection /&gt;&#10;  &lt;ThemeDefinition&gt;&#10;    &lt;DefaultThemeDefinition&gt;%Themes%\SPG43.thmx&lt;/DefaultThemeDefinition&gt;&#10;    &lt;PresentationThemeDefinition&gt;%Themes%\SPG43.thmx&lt;/PresentationThemeDefinition&gt;&#10;    &lt;SlideThemeDefinition&gt;%Themes%\SPG43.thmx&lt;/SlideThemeDefinition&gt;&#10;    &lt;ObjectThemeDefinition&gt;%Themes%\SPG43.thmx&lt;/ObjectThemeDefinition&gt;&#10;  &lt;/ThemeDefinition&gt;&#10;  &lt;MasterProperties&gt;&#10;    &lt;MasterProperty Id=&quot;2004112217333376588294&quot;&gt;&#10;      &lt;Fields&gt;&#10;        &lt;Field Id=&quot;2004111209284731179378&quot; ShowField=&quot;false&quot; /&gt;&#10;        &lt;Field Id=&quot;2004112217261556206966&quot; ShowField=&quot;false&quot; /&gt;&#10;        &lt;Field Id=&quot;2010032915520270663768&quot; ShowField=&quot;true&quot; /&gt;&#10;        &lt;Field Id=&quot;2013082313331326793270&quot; ShowField=&quot;false&quot; /&gt;&#10;        &lt;Field Id=&quot;2013082313335631203884&quot; ShowField=&quot;false&quot; /&gt;&#10;      &lt;/Fields&gt;&#10;    &lt;/MasterProperty&gt;&#10;  &lt;/MasterProperties&gt;&#10;  &lt;ContentItems&gt;&#10;    &lt;ContentItem Language=&quot;2057&quot; IsDefault=&quot;false&quot;&gt;&#10;      &lt;File HasContent=&quot;false&quot; LinkToLanguage=&quot;&quot; /&gt;&#10;    &lt;/ContentItem&gt;&#10;    &lt;ContentItem Language=&quot;4108&quot; IsDefault=&quot;false&quot;&gt;&#10;      &lt;File HasContent=&quot;false&quot; LinkToLanguage=&quot;&quot; /&gt;&#10;    &lt;/ContentItem&gt;&#10;    &lt;ContentItem Language=&quot;2055&quot; IsDefault=&quot;true&quot;&gt;&#10;      &lt;File HasContent=&quot;true&quot; LinkToLanguage=&quot;&quot; /&gt;&#10;    &lt;/ContentItem&gt;&#10;    &lt;ContentItem Language=&quot;2064&quot; IsDefault=&quot;false&quot;&gt;&#10;      &lt;File HasContent=&quot;false&quot; LinkToLanguage=&quot;&quot; /&gt;&#10;    &lt;/ContentItem&gt;&#10;  &lt;/ContentItems&gt;&#10;&lt;/MasterTemplateConfiguration&gt;"/>
  <p:tag name="OFFICEATWORKPOWERPOINTMASTERTEMPLATEID" val="Presentation43"/>
  <p:tag name="OAWWIZARDSTEPS" val="0|1|4"/>
  <p:tag name="ZOAWLANGID" val="2057"/>
  <p:tag name="OAWDOCPROPSOURCE" val="&lt;DocProps&gt;&lt;DocProp UID=&quot;2002122011014149059130932&quot; EntryUID=&quot;2005010614202011117001&quot;&gt;&lt;Field Name=&quot;IDName&quot; Value=&quot;SPF&quot;/&gt;&lt;Field Name=&quot;Name&quot; Value=&quot;Swiss Paraplegic Research&quot;/&gt;&lt;Field Name=&quot;Location&quot; Value=&quot;Nottwil&quot;/&gt;&lt;Field Name=&quot;Department1&quot; Value=&quot;SWISS PARAPLEGIC RESEARCH&quot;/&gt;&lt;Field Name=&quot;Department2&quot; Value=&quot;&quot;/&gt;&lt;Field Name=&quot;Department3&quot; Value=&quot;&quot;/&gt;&lt;Field Name=&quot;DepartmentShort&quot; Value=&quot;SPF/&quot;/&gt;&lt;Field Name=&quot;FooterLine1&quot; Value=&quot;&quot;/&gt;&lt;Field Name=&quot;FooterLine2&quot; Value=&quot;Guido A. Zäch Strasse 4 | CH-6207 Nottwil | T +41 41 939 65 65 | F +41 41 939 65 77 | spf@paraplegie.ch | www.paraplegie.ch&quot;/&gt;&lt;Field Name=&quot;FooterLine3&quot; Value=&quot;A company of the Swiss Paraplegic Foundation&quot;/&gt;&lt;Field Name=&quot;FooterLine4&quot; Value=&quot;&quot;/&gt;&lt;Field Name=&quot;LogoColorHighRes&quot; Value=&quot;%Logos%\SPF_4spr_600_RGB_1041.165.jpg&quot;/&gt;&lt;Field Name=&quot;LogoColorLowRes&quot; Value=&quot;%Logos%\SPF_4spr_600_RGB_1041.165.jpg&quot;/&gt;&lt;Field Name=&quot;LogoBWHighRes&quot; Value=&quot;%Logos%\SPF_4spr_600_sw_1041.165.jpg&quot;/&gt;&lt;Field Name=&quot;LogoBWLowRes&quot; Value=&quot;%Logos%\SPF_4spr_600_sw_1041.165.jpg&quot;/&gt;&lt;Field Name=&quot;LogoAdditionalColor&quot; Value=&quot;&quot;/&gt;&lt;Field Name=&quot;LogoAdditionalBW&quot; Value=&quot;&quot;/&gt;&lt;Field Name=&quot;PpLogoTitleSlide169&quot; Value=&quot;%Logos%\PowerPoint\SPF_e_orange.png&quot;/&gt;&lt;Field Name=&quot;PpLogoContentSlide169&quot; Value=&quot;%Logos%\PowerPoint\ContentSlide_orange.png&quot;/&gt;&lt;Field Name=&quot;PpLogoTitleSlide43&quot; Value=&quot;%Logos%\PowerPoint\43\SPF_e_orange43.png&quot;/&gt;&lt;Field Name=&quot;PpLogoContentSlide43&quot; Value=&quot;%Logos%\PowerPoint\43\ContentSlide_orange43.png&quot;/&gt;&lt;/DocProp&gt;&lt;DocProp UID=&quot;2005050213261073402930&quot; EntryUID=&quot;2003121817293296325874&quot;&gt;&lt;Field Name=&quot;IDName&quot; Value=&quot;(Leer)&quot;/&gt;&lt;/DocProp&gt;&lt;DocProp UID=&quot;2005050414331617578609&quot; EntryUID=&quot;2003121817293296325874&quot;&gt;&lt;Field Name=&quot;IDName&quot; Value=&quot;(Leer)&quot;/&gt;&lt;/DocProp&gt;&lt;DocProp UID=&quot;2002122010583847234010578&quot; EntryUID=&quot;2003121817293296325874&quot;&gt;&lt;Field Name=&quot;IDName&quot; Value=&quot;(Leer)&quot;/&gt;&lt;/DocProp&gt;&lt;DocProp UID=&quot;2003061115381095709037&quot; EntryUID=&quot;2003121817293296325874&quot;&gt;&lt;Field Name=&quot;IDName&quot; Value=&quot;(Leer)&quot;/&gt;&lt;/DocProp&gt;&lt;DocProp UID=&quot;2005050414384597160427&quot; EntryUID=&quot;2003121817293296325874&quot;&gt;&lt;Field Name=&quot;IDName&quot; Value=&quot;(Leer)&quot;/&gt;&lt;/DocProp&gt;&lt;DocProp UID=&quot;2004112217333376588294&quot; EntryUID=&quot;2004123010144120300001&quot;&gt;&lt;Field UID=&quot;2010032915520270663768&quot; Name=&quot;DocumentDate&quot; Value=&quot;October 8th of 2014&quot;/&gt;&lt;/DocProp&gt;&lt;/DocProps&gt;&#10;"/>
  <p:tag name="OFFICEATWORKPRESENTATIONPROJECTID" val="SP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&#10;Zweite Ebene&#10;Dritte Ebene&#10;Vierte Ebene&#10;Fünfte Ebe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&#10;Zweite Ebene&#10;Dritte Ebene&#10;Vierte Ebene&#10;Fünfte Eben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&#10;Zweite Ebene&#10;Dritte Ebene&#10;Vierte Ebene&#10;Fünfte Eben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&#10;Zweite Ebene&#10;Dritte Ebene&#10;Vierte Ebene&#10;Fünfte Eben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extmasterformat bearbeiten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TitleSlide43&quot;))]]"/>
  <p:tag name="OFFICEATWORKPICTUREIDENTIFIER" val="Logo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Translate(&quot;Doc.SchlussPP&quot;)]]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ContentSlide43&quot;))]]"/>
  <p:tag name="OFFICEATWORKPICTUREIDENTIFIER" val="Log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TitleSlide43&quot;))]]"/>
  <p:tag name="OFFICEATWORKPICTUREIDENTIFIER" val="Log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PowerPointImage(&quot;Logo&quot;, GetMasterPropertyValue(&quot;Company&quot;, &quot;PpLogoTitleSlide43&quot;))]]"/>
  <p:tag name="OFFICEATWORKPICTUREIDENTIFIER" val="Logo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Formatvorlage des Untertitelmasters durch Klicken bearbeite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PG43.thmx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PG43.thmx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PG43.thmx"/>
  <p:tag name="OFFICATWORKEXPRESSIONTAG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ontactperson&quot;, &quot;Name&quot;)]]&#10;[[MasterProperty(&quot;Contactperson&quot;, &quot;Function&quot;)]]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ATWORKSHAPETHEMENAME" val="SPG43.thmx"/>
  <p:tag name="OFFICATWORKEXPRESSIONTAG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Titelmasterformat durch Klicken bearbeite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[[MasterProperty(&quot;CustomField&quot;, &quot;DocumentDate&quot;)]]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Formatvorlage des Untertitelmasters durch Klicken bearbeite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ATWORKEXPRESSIONTAG" val="‹Nr.›"/>
</p:tagLst>
</file>

<file path=ppt/theme/theme1.xml><?xml version="1.0" encoding="utf-8"?>
<a:theme xmlns:a="http://schemas.openxmlformats.org/drawingml/2006/main" name="SPG43">
  <a:themeElements>
    <a:clrScheme name="SPG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0000"/>
      </a:accent1>
      <a:accent2>
        <a:srgbClr val="00427A"/>
      </a:accent2>
      <a:accent3>
        <a:srgbClr val="008BD0"/>
      </a:accent3>
      <a:accent4>
        <a:srgbClr val="CB0044"/>
      </a:accent4>
      <a:accent5>
        <a:srgbClr val="009687"/>
      </a:accent5>
      <a:accent6>
        <a:srgbClr val="FAAA00"/>
      </a:accent6>
      <a:hlink>
        <a:srgbClr val="0000FF"/>
      </a:hlink>
      <a:folHlink>
        <a:srgbClr val="800080"/>
      </a:folHlink>
    </a:clrScheme>
    <a:fontScheme name="SP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DesignTheme>SPG43.thmx</DesignTheme>
</file>

<file path=customXml/itemProps1.xml><?xml version="1.0" encoding="utf-8"?>
<ds:datastoreItem xmlns:ds="http://schemas.openxmlformats.org/officeDocument/2006/customXml" ds:itemID="{D0689F75-08A6-41D4-A0B7-3C6D8CE279F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SPG43</Template>
  <TotalTime>1</TotalTime>
  <Words>652</Words>
  <Application>Microsoft Office PowerPoint</Application>
  <PresentationFormat>On-screen Show (4:3)</PresentationFormat>
  <Paragraphs>113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SPG43</vt:lpstr>
      <vt:lpstr>Enhanced informed decision-making  in the health system: ICF as a standard  for reporting functioning information</vt:lpstr>
      <vt:lpstr>Background</vt:lpstr>
      <vt:lpstr>Toward standardized reporting of functioning information</vt:lpstr>
      <vt:lpstr>Swiss Spinal Cord Injury Cohort Study (SwiSCI) as a case in point</vt:lpstr>
      <vt:lpstr>Swiss Spinal Cord Injury Cohort Study (SwiSCI) as a case in point</vt:lpstr>
      <vt:lpstr>Conclusion </vt:lpstr>
      <vt:lpstr>PowerPoint Presentation</vt:lpstr>
    </vt:vector>
  </TitlesOfParts>
  <Company>Schweizer Paraplegiker Gruppe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Prodinger Birgit</dc:creator>
  <cp:lastModifiedBy>ROBINSON NICOL, Molly Meri</cp:lastModifiedBy>
  <cp:revision>123</cp:revision>
  <dcterms:created xsi:type="dcterms:W3CDTF">2012-02-21T08:30:32Z</dcterms:created>
  <dcterms:modified xsi:type="dcterms:W3CDTF">2014-10-10T20:09:36Z</dcterms:modified>
</cp:coreProperties>
</file>