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3" r:id="rId4"/>
    <p:sldId id="260" r:id="rId5"/>
    <p:sldId id="262" r:id="rId6"/>
    <p:sldId id="261" r:id="rId7"/>
    <p:sldId id="258" r:id="rId8"/>
    <p:sldId id="259" r:id="rId9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74" autoAdjust="0"/>
    <p:restoredTop sz="94660"/>
  </p:normalViewPr>
  <p:slideViewPr>
    <p:cSldViewPr>
      <p:cViewPr>
        <p:scale>
          <a:sx n="20" d="100"/>
          <a:sy n="20" d="100"/>
        </p:scale>
        <p:origin x="-312" y="72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4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5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6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7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8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 dirty="0"/>
          </a:p>
          <a:p>
            <a:pPr algn="ctr"/>
            <a:endParaRPr lang="en-GB" sz="4400" dirty="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18452956" y="22117655"/>
            <a:ext cx="4398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5988"/>
            <a:r>
              <a:rPr lang="en-GB" b="1" dirty="0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Update and Revision Committee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7158952"/>
            <a:ext cx="32763640" cy="7737866"/>
          </a:xfrm>
        </p:spPr>
        <p:txBody>
          <a:bodyPr/>
          <a:lstStyle/>
          <a:p>
            <a:r>
              <a:rPr lang="en-GB" sz="10700" dirty="0" smtClean="0"/>
              <a:t>Jennifer </a:t>
            </a:r>
            <a:r>
              <a:rPr lang="en-GB" sz="10700" dirty="0" err="1" smtClean="0"/>
              <a:t>Jelsma</a:t>
            </a:r>
            <a:r>
              <a:rPr lang="en-GB" sz="10700" dirty="0" smtClean="0"/>
              <a:t> and Ulrich Vogel (Co-Chairs)</a:t>
            </a:r>
          </a:p>
          <a:p>
            <a:r>
              <a:rPr lang="en-GB" sz="10700" dirty="0" smtClean="0"/>
              <a:t>Paula Tonel and Andrea Simoncello (Secretariat)</a:t>
            </a:r>
          </a:p>
          <a:p>
            <a:r>
              <a:rPr lang="en-GB" sz="10700" dirty="0" smtClean="0"/>
              <a:t>Robert </a:t>
            </a:r>
            <a:r>
              <a:rPr lang="en-GB" sz="10700" dirty="0" err="1" smtClean="0"/>
              <a:t>Jakob</a:t>
            </a:r>
            <a:r>
              <a:rPr lang="en-GB" sz="10700" dirty="0" smtClean="0"/>
              <a:t> (WHO Liaison)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/>
          <a:lstStyle/>
          <a:p>
            <a:r>
              <a:rPr lang="en-US" sz="10700" dirty="0" smtClean="0"/>
              <a:t>Purpose</a:t>
            </a:r>
          </a:p>
          <a:p>
            <a:pPr lvl="1"/>
            <a:r>
              <a:rPr lang="en-US" sz="8800" dirty="0"/>
              <a:t>s</a:t>
            </a:r>
            <a:r>
              <a:rPr lang="en-US" sz="8800" dirty="0" smtClean="0"/>
              <a:t>upport </a:t>
            </a:r>
            <a:r>
              <a:rPr lang="en-US" sz="8800" dirty="0"/>
              <a:t>WHO and WHO-FIC Network in keeping the WHO Family of International Classifications (WHO-FIC) Reference Classifications (RF) up to date in line with current knowledge</a:t>
            </a:r>
            <a:r>
              <a:rPr lang="en-GB" sz="8800" dirty="0" smtClean="0"/>
              <a:t>. </a:t>
            </a:r>
            <a:endParaRPr lang="en-US" sz="10700" dirty="0" smtClean="0"/>
          </a:p>
          <a:p>
            <a:r>
              <a:rPr lang="en-US" sz="10700" dirty="0" smtClean="0"/>
              <a:t>Functions</a:t>
            </a:r>
          </a:p>
          <a:p>
            <a:pPr lvl="1"/>
            <a:r>
              <a:rPr lang="en-US" sz="8800" dirty="0" smtClean="0"/>
              <a:t>in regard to current </a:t>
            </a:r>
            <a:r>
              <a:rPr lang="en-US" sz="8800" dirty="0"/>
              <a:t>RF: ICD-10 and ICF</a:t>
            </a:r>
          </a:p>
          <a:p>
            <a:pPr lvl="2"/>
            <a:r>
              <a:rPr lang="en-US" sz="6900" dirty="0"/>
              <a:t>Developing update policy, </a:t>
            </a:r>
            <a:r>
              <a:rPr lang="en-US" sz="6900" dirty="0" smtClean="0"/>
              <a:t>update </a:t>
            </a:r>
            <a:r>
              <a:rPr lang="en-US" sz="6900" dirty="0"/>
              <a:t>coordination &amp; decision making;</a:t>
            </a:r>
          </a:p>
          <a:p>
            <a:pPr lvl="2"/>
            <a:r>
              <a:rPr lang="en-US" sz="6900" dirty="0"/>
              <a:t>Delivering update documents to be published on WHO websites.</a:t>
            </a:r>
          </a:p>
          <a:p>
            <a:pPr lvl="1"/>
            <a:r>
              <a:rPr lang="en-US" sz="8800" dirty="0" smtClean="0"/>
              <a:t>In regard to ICD-11 </a:t>
            </a:r>
            <a:r>
              <a:rPr lang="en-US" sz="8800" dirty="0"/>
              <a:t>Revision</a:t>
            </a:r>
          </a:p>
          <a:p>
            <a:pPr lvl="2"/>
            <a:r>
              <a:rPr lang="en-US" sz="6900" dirty="0"/>
              <a:t>Identification of issues of synchronization and transition of updating ICD-10 with/to revising ICD-11 and updating URC policy</a:t>
            </a:r>
            <a:r>
              <a:rPr lang="en-US" sz="6900" dirty="0" smtClean="0"/>
              <a:t>;</a:t>
            </a:r>
            <a:endParaRPr lang="en-US" sz="69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Priorities and Deliverables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7" name="Rechteck 6"/>
          <p:cNvSpPr/>
          <p:nvPr/>
        </p:nvSpPr>
        <p:spPr bwMode="auto">
          <a:xfrm>
            <a:off x="0" y="24789059"/>
            <a:ext cx="42808525" cy="54909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accent3"/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9802"/>
            <a:ext cx="42808524" cy="3019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72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67059" y="2692702"/>
            <a:ext cx="40255427" cy="3446285"/>
          </a:xfrm>
        </p:spPr>
        <p:txBody>
          <a:bodyPr/>
          <a:lstStyle/>
          <a:p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URC – 2014 ICD recommendations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1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246665"/>
              </p:ext>
            </p:extLst>
          </p:nvPr>
        </p:nvGraphicFramePr>
        <p:xfrm>
          <a:off x="9162902" y="8443243"/>
          <a:ext cx="25130791" cy="18178016"/>
        </p:xfrm>
        <a:graphic>
          <a:graphicData uri="http://schemas.openxmlformats.org/drawingml/2006/table">
            <a:tbl>
              <a:tblPr/>
              <a:tblGrid>
                <a:gridCol w="11809312"/>
                <a:gridCol w="13321479"/>
              </a:tblGrid>
              <a:tr h="22722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72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Decisions</a:t>
                      </a:r>
                      <a:r>
                        <a:rPr lang="en-US" sz="72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after f2f</a:t>
                      </a:r>
                      <a:endParaRPr lang="en-US" sz="7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accepted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accepted with modification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move </a:t>
                      </a:r>
                      <a:r>
                        <a:rPr lang="en-US" sz="7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 ICD-11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held over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withdrawn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rejected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2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77</a:t>
                      </a:r>
                      <a:endParaRPr lang="en-US" sz="7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97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</a:t>
                      </a:r>
                      <a:r>
                        <a:rPr lang="en-US" sz="7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otal</a:t>
                      </a:r>
                      <a:endParaRPr lang="en-US" sz="7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979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2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67059" y="2692702"/>
            <a:ext cx="40255427" cy="3446285"/>
          </a:xfrm>
        </p:spPr>
        <p:txBody>
          <a:bodyPr/>
          <a:lstStyle/>
          <a:p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URC – 2014 ICF recommendations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3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614706"/>
              </p:ext>
            </p:extLst>
          </p:nvPr>
        </p:nvGraphicFramePr>
        <p:xfrm>
          <a:off x="9306918" y="9019308"/>
          <a:ext cx="24986776" cy="15841760"/>
        </p:xfrm>
        <a:graphic>
          <a:graphicData uri="http://schemas.openxmlformats.org/drawingml/2006/table">
            <a:tbl>
              <a:tblPr/>
              <a:tblGrid>
                <a:gridCol w="11881317"/>
                <a:gridCol w="13105459"/>
              </a:tblGrid>
              <a:tr h="2630395">
                <a:tc>
                  <a:txBody>
                    <a:bodyPr/>
                    <a:lstStyle/>
                    <a:p>
                      <a:pPr algn="ctr" fontAlgn="b"/>
                      <a:r>
                        <a:rPr lang="it-IT" sz="7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No.</a:t>
                      </a:r>
                      <a:endParaRPr lang="en-US" sz="7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Decisions after f2f</a:t>
                      </a: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161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</a:t>
                      </a: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3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with modification</a:t>
                      </a: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1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on hold</a:t>
                      </a: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1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withdrawn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1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rejected</a:t>
                      </a:r>
                      <a:endParaRPr lang="en-US" sz="7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1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</a:t>
                      </a:r>
                      <a:r>
                        <a:rPr lang="en-US" sz="7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otal</a:t>
                      </a:r>
                      <a:endParaRPr lang="en-US" sz="72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4770" marR="24770" marT="24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64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/>
          <a:lstStyle/>
          <a:p>
            <a:pPr lvl="0"/>
            <a:r>
              <a:rPr lang="en-CA" sz="10700" b="1" dirty="0">
                <a:solidFill>
                  <a:srgbClr val="008000"/>
                </a:solidFill>
              </a:rPr>
              <a:t>ICD-10 Recommendation #</a:t>
            </a:r>
            <a:r>
              <a:rPr lang="en-CA" sz="10700" b="1" dirty="0" smtClean="0">
                <a:solidFill>
                  <a:srgbClr val="008000"/>
                </a:solidFill>
              </a:rPr>
              <a:t>1</a:t>
            </a:r>
            <a:endParaRPr lang="en-CA" sz="10700" dirty="0">
              <a:solidFill>
                <a:srgbClr val="008000"/>
              </a:solidFill>
            </a:endParaRPr>
          </a:p>
          <a:p>
            <a:pPr marL="1909763" lvl="1" indent="0">
              <a:buNone/>
            </a:pPr>
            <a:r>
              <a:rPr lang="en-CA" sz="8800" dirty="0" smtClean="0"/>
              <a:t>Remove </a:t>
            </a:r>
            <a:r>
              <a:rPr lang="en-CA" sz="8800" dirty="0"/>
              <a:t>all links and references to histopathology codes in the ICD-10 index and do not add the updated </a:t>
            </a:r>
            <a:r>
              <a:rPr lang="en-CA" sz="8800" dirty="0" smtClean="0"/>
              <a:t>ICD-O-3 codes</a:t>
            </a:r>
            <a:r>
              <a:rPr lang="en-CA" sz="8800" dirty="0"/>
              <a:t>. </a:t>
            </a:r>
            <a:r>
              <a:rPr lang="en-CA" sz="8800" dirty="0" smtClean="0"/>
              <a:t>Add </a:t>
            </a:r>
            <a:r>
              <a:rPr lang="en-CA" sz="8800" dirty="0"/>
              <a:t>a link </a:t>
            </a:r>
            <a:r>
              <a:rPr lang="en-CA" sz="8800" dirty="0" smtClean="0"/>
              <a:t>to </a:t>
            </a:r>
            <a:r>
              <a:rPr lang="en-CA" sz="8800" dirty="0"/>
              <a:t>ICD-O-3 within ICD-10 so that all users have the most up to date information</a:t>
            </a:r>
            <a:r>
              <a:rPr lang="en-CA" sz="8800" dirty="0" smtClean="0"/>
              <a:t>. The link should refer to the respective WHO website where that version can be found.</a:t>
            </a:r>
            <a:endParaRPr lang="de-DE" sz="8800" dirty="0"/>
          </a:p>
          <a:p>
            <a:r>
              <a:rPr lang="en-CA" sz="10700" b="1" dirty="0">
                <a:solidFill>
                  <a:srgbClr val="008000"/>
                </a:solidFill>
              </a:rPr>
              <a:t>ICD-10 </a:t>
            </a:r>
            <a:r>
              <a:rPr lang="en-CA" sz="10700" b="1" dirty="0" smtClean="0">
                <a:solidFill>
                  <a:srgbClr val="008000"/>
                </a:solidFill>
              </a:rPr>
              <a:t>Recommendation #</a:t>
            </a:r>
            <a:r>
              <a:rPr lang="en-CA" sz="10700" b="1" dirty="0">
                <a:solidFill>
                  <a:srgbClr val="008000"/>
                </a:solidFill>
              </a:rPr>
              <a:t>2</a:t>
            </a:r>
          </a:p>
          <a:p>
            <a:pPr marL="1909763" lvl="1" indent="0">
              <a:buNone/>
            </a:pPr>
            <a:r>
              <a:rPr lang="en-CA" sz="8800" dirty="0" smtClean="0"/>
              <a:t>That </a:t>
            </a:r>
            <a:r>
              <a:rPr lang="en-CA" sz="8800" dirty="0"/>
              <a:t>there be another major update to ICD-10 in 2019.</a:t>
            </a:r>
            <a:endParaRPr lang="de-DE" sz="8800" dirty="0"/>
          </a:p>
          <a:p>
            <a:pPr lvl="0"/>
            <a:r>
              <a:rPr lang="en-CA" sz="10700" b="1" dirty="0">
                <a:solidFill>
                  <a:srgbClr val="008000"/>
                </a:solidFill>
              </a:rPr>
              <a:t>ICD-10 </a:t>
            </a:r>
            <a:r>
              <a:rPr lang="en-CA" sz="10700" b="1" dirty="0" smtClean="0">
                <a:solidFill>
                  <a:srgbClr val="008000"/>
                </a:solidFill>
              </a:rPr>
              <a:t>Recommendation #</a:t>
            </a:r>
            <a:r>
              <a:rPr lang="en-CA" sz="10700" b="1" dirty="0">
                <a:solidFill>
                  <a:srgbClr val="008000"/>
                </a:solidFill>
              </a:rPr>
              <a:t>3</a:t>
            </a:r>
          </a:p>
          <a:p>
            <a:pPr marL="1909763" lvl="1" indent="0">
              <a:buNone/>
            </a:pPr>
            <a:r>
              <a:rPr lang="en-CA" sz="8800" dirty="0" smtClean="0"/>
              <a:t>That </a:t>
            </a:r>
            <a:r>
              <a:rPr lang="en-CA" sz="8800" dirty="0"/>
              <a:t>the most recent version of ICD-10 be on the WHO website before the next </a:t>
            </a:r>
            <a:r>
              <a:rPr lang="en-CA" sz="8800" dirty="0" smtClean="0"/>
              <a:t>URC submission round  </a:t>
            </a:r>
            <a:r>
              <a:rPr lang="en-CA" sz="8800" dirty="0"/>
              <a:t>to reduce the risk of errors and  minimize confusion. </a:t>
            </a:r>
            <a:endParaRPr lang="en-US" sz="10700" dirty="0"/>
          </a:p>
          <a:p>
            <a:pPr lvl="0"/>
            <a:r>
              <a:rPr lang="en-CA" sz="10700" b="1" dirty="0">
                <a:solidFill>
                  <a:srgbClr val="FF0000"/>
                </a:solidFill>
              </a:rPr>
              <a:t>ICF </a:t>
            </a:r>
            <a:r>
              <a:rPr lang="en-CA" sz="10700" b="1" dirty="0" smtClean="0">
                <a:solidFill>
                  <a:srgbClr val="FF0000"/>
                </a:solidFill>
              </a:rPr>
              <a:t>Recommendation #1</a:t>
            </a:r>
            <a:endParaRPr lang="en-CA" sz="10700" b="1" dirty="0">
              <a:solidFill>
                <a:srgbClr val="FF0000"/>
              </a:solidFill>
            </a:endParaRPr>
          </a:p>
          <a:p>
            <a:pPr marL="1909763" lvl="1" indent="0">
              <a:buNone/>
            </a:pPr>
            <a:r>
              <a:rPr lang="en-CA" sz="8800" dirty="0" smtClean="0"/>
              <a:t>That a 2015 version of ICF be published on WHO website that includes all updates that have been approved so far.</a:t>
            </a:r>
            <a:r>
              <a:rPr lang="en-CA" sz="8800" dirty="0"/>
              <a:t> </a:t>
            </a:r>
            <a:r>
              <a:rPr lang="en-CA" sz="8800" dirty="0" smtClean="0"/>
              <a:t>This version  should be available as an online version and in PDF format.</a:t>
            </a:r>
            <a:endParaRPr lang="de-DE" sz="8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URC Recommendations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>
            <a:normAutofit fontScale="92500"/>
          </a:bodyPr>
          <a:lstStyle/>
          <a:p>
            <a:r>
              <a:rPr lang="en-GB" sz="10700" dirty="0" smtClean="0"/>
              <a:t>Preparation and deliverance of annual and combined update documents for publication on WHO website.</a:t>
            </a:r>
            <a:endParaRPr lang="en-GB" sz="6900" dirty="0" smtClean="0"/>
          </a:p>
          <a:p>
            <a:pPr lvl="1"/>
            <a:r>
              <a:rPr lang="en-GB" sz="8800" dirty="0" smtClean="0"/>
              <a:t>draft version of annual update documents </a:t>
            </a:r>
            <a:r>
              <a:rPr lang="en-GB" sz="8800" dirty="0"/>
              <a:t>will be provided by URC secretariat early </a:t>
            </a:r>
            <a:r>
              <a:rPr lang="en-GB" sz="8800" dirty="0" smtClean="0"/>
              <a:t>December;</a:t>
            </a:r>
          </a:p>
          <a:p>
            <a:pPr lvl="1"/>
            <a:r>
              <a:rPr lang="en-GB" sz="8800" dirty="0" smtClean="0"/>
              <a:t>cross-check </a:t>
            </a:r>
            <a:r>
              <a:rPr lang="en-GB" sz="8800" dirty="0"/>
              <a:t>by URC members </a:t>
            </a:r>
            <a:r>
              <a:rPr lang="en-GB" sz="8800" dirty="0" smtClean="0"/>
              <a:t>is expected before end of the year;</a:t>
            </a:r>
            <a:endParaRPr lang="en-GB" sz="6900" dirty="0" smtClean="0"/>
          </a:p>
          <a:p>
            <a:pPr lvl="1"/>
            <a:r>
              <a:rPr lang="en-GB" sz="8800" dirty="0"/>
              <a:t>f</a:t>
            </a:r>
            <a:r>
              <a:rPr lang="en-GB" sz="8800" dirty="0" smtClean="0"/>
              <a:t>inal version to be delivered to WHO till January 31, 2015.</a:t>
            </a:r>
          </a:p>
          <a:p>
            <a:r>
              <a:rPr lang="en-GB" sz="10700" dirty="0" smtClean="0"/>
              <a:t>Further discussion related to the Information Note on Synchronization and transition from ICD-10 update and ICD-11 revision process.</a:t>
            </a:r>
          </a:p>
          <a:p>
            <a:pPr lvl="1"/>
            <a:r>
              <a:rPr lang="en-GB" sz="8800" dirty="0" smtClean="0"/>
              <a:t>URC members are encouraged to send comments and questions to WHO</a:t>
            </a:r>
          </a:p>
          <a:p>
            <a:pPr lvl="1"/>
            <a:r>
              <a:rPr lang="en-GB" sz="8800" dirty="0" smtClean="0"/>
              <a:t>A synopsis of the feedback of URC members will be provided by WHO to support further discussions and will make sure that relevant points are taken into account.</a:t>
            </a:r>
          </a:p>
          <a:p>
            <a:pPr lvl="1"/>
            <a:r>
              <a:rPr lang="en-GB" sz="8800" dirty="0" smtClean="0"/>
              <a:t>A new version of the Information Note should be provided to the URC early enough before next year’s annual meeting</a:t>
            </a:r>
          </a:p>
          <a:p>
            <a:r>
              <a:rPr lang="en-US" sz="10700" dirty="0"/>
              <a:t>Establishing a URC share point for </a:t>
            </a:r>
            <a:r>
              <a:rPr lang="en-US" sz="10700" dirty="0" smtClean="0"/>
              <a:t>documents</a:t>
            </a:r>
            <a:endParaRPr lang="en-GB" sz="107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Future and Continuing Tasks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18452956" y="22117655"/>
            <a:ext cx="4398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8397795"/>
          </a:xfrm>
        </p:spPr>
        <p:txBody>
          <a:bodyPr/>
          <a:lstStyle/>
          <a:p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>No URC midyear meeting planned for 2014/2015 work cycle</a:t>
            </a:r>
            <a:endParaRPr lang="en-GB" sz="171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</TotalTime>
  <Words>570</Words>
  <Application>Microsoft Office PowerPoint</Application>
  <PresentationFormat>Custom</PresentationFormat>
  <Paragraphs>111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3x4</vt:lpstr>
      <vt:lpstr>Update and Revision Committee</vt:lpstr>
      <vt:lpstr>Key Priorities and Deliverables</vt:lpstr>
      <vt:lpstr>PowerPoint Presentation</vt:lpstr>
      <vt:lpstr>URC – 2014 ICD recommendations</vt:lpstr>
      <vt:lpstr>URC – 2014 ICF recommendations</vt:lpstr>
      <vt:lpstr>URC Recommendations</vt:lpstr>
      <vt:lpstr>Future and Continuing Tasks</vt:lpstr>
      <vt:lpstr> No URC midyear meeting planned for 2014/2015 work cycle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158</cp:revision>
  <cp:lastPrinted>2012-10-02T08:26:43Z</cp:lastPrinted>
  <dcterms:created xsi:type="dcterms:W3CDTF">2002-11-05T20:37:20Z</dcterms:created>
  <dcterms:modified xsi:type="dcterms:W3CDTF">2014-10-16T08:05:57Z</dcterms:modified>
</cp:coreProperties>
</file>