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sldIdLst>
    <p:sldId id="256" r:id="rId2"/>
  </p:sldIdLst>
  <p:sldSz cx="30279975" cy="42808525"/>
  <p:notesSz cx="6805613" cy="9939338"/>
  <p:defaultTextStyle>
    <a:defPPr>
      <a:defRPr lang="en-US"/>
    </a:defPPr>
    <a:lvl1pPr algn="l" rtl="0" eaLnBrk="0" fontAlgn="base" hangingPunct="0">
      <a:spcBef>
        <a:spcPct val="0"/>
      </a:spcBef>
      <a:spcAft>
        <a:spcPct val="0"/>
      </a:spcAft>
      <a:defRPr sz="3600"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sz="3600"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sz="3600"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sz="3600"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sz="3600" kern="1200">
        <a:solidFill>
          <a:schemeClr val="tx1"/>
        </a:solidFill>
        <a:latin typeface="Verdana" pitchFamily="34" charset="0"/>
        <a:ea typeface="+mn-ea"/>
        <a:cs typeface="+mn-cs"/>
      </a:defRPr>
    </a:lvl5pPr>
    <a:lvl6pPr marL="2286000" algn="l" defTabSz="914400" rtl="0" eaLnBrk="1" latinLnBrk="0" hangingPunct="1">
      <a:defRPr sz="3600" kern="1200">
        <a:solidFill>
          <a:schemeClr val="tx1"/>
        </a:solidFill>
        <a:latin typeface="Verdana" pitchFamily="34" charset="0"/>
        <a:ea typeface="+mn-ea"/>
        <a:cs typeface="+mn-cs"/>
      </a:defRPr>
    </a:lvl6pPr>
    <a:lvl7pPr marL="2743200" algn="l" defTabSz="914400" rtl="0" eaLnBrk="1" latinLnBrk="0" hangingPunct="1">
      <a:defRPr sz="3600" kern="1200">
        <a:solidFill>
          <a:schemeClr val="tx1"/>
        </a:solidFill>
        <a:latin typeface="Verdana" pitchFamily="34" charset="0"/>
        <a:ea typeface="+mn-ea"/>
        <a:cs typeface="+mn-cs"/>
      </a:defRPr>
    </a:lvl7pPr>
    <a:lvl8pPr marL="3200400" algn="l" defTabSz="914400" rtl="0" eaLnBrk="1" latinLnBrk="0" hangingPunct="1">
      <a:defRPr sz="3600" kern="1200">
        <a:solidFill>
          <a:schemeClr val="tx1"/>
        </a:solidFill>
        <a:latin typeface="Verdana" pitchFamily="34" charset="0"/>
        <a:ea typeface="+mn-ea"/>
        <a:cs typeface="+mn-cs"/>
      </a:defRPr>
    </a:lvl8pPr>
    <a:lvl9pPr marL="3657600" algn="l" defTabSz="914400" rtl="0" eaLnBrk="1" latinLnBrk="0" hangingPunct="1">
      <a:defRPr sz="3600"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25" d="100"/>
          <a:sy n="25" d="100"/>
        </p:scale>
        <p:origin x="-1464"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t" anchorCtr="0" compatLnSpc="1">
            <a:prstTxWarp prst="textNoShape">
              <a:avLst/>
            </a:prstTxWarp>
          </a:bodyPr>
          <a:lstStyle>
            <a:lvl1pPr defTabSz="915879">
              <a:defRPr sz="1200">
                <a:latin typeface="Times" charset="0"/>
              </a:defRPr>
            </a:lvl1pPr>
          </a:lstStyle>
          <a:p>
            <a:pPr>
              <a:defRPr/>
            </a:pPr>
            <a:endParaRPr lang="en-GB"/>
          </a:p>
        </p:txBody>
      </p:sp>
      <p:sp>
        <p:nvSpPr>
          <p:cNvPr id="4099" name="Rectangle 3"/>
          <p:cNvSpPr>
            <a:spLocks noGrp="1" noChangeArrowheads="1"/>
          </p:cNvSpPr>
          <p:nvPr>
            <p:ph type="dt" idx="1"/>
          </p:nvPr>
        </p:nvSpPr>
        <p:spPr bwMode="auto">
          <a:xfrm>
            <a:off x="3854450" y="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t" anchorCtr="0" compatLnSpc="1">
            <a:prstTxWarp prst="textNoShape">
              <a:avLst/>
            </a:prstTxWarp>
          </a:bodyPr>
          <a:lstStyle>
            <a:lvl1pPr algn="r" defTabSz="915879">
              <a:defRPr sz="1200">
                <a:latin typeface="Times" charset="0"/>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2085975" y="746125"/>
            <a:ext cx="2633663" cy="3727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79450" y="4721225"/>
            <a:ext cx="54467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b" anchorCtr="0" compatLnSpc="1">
            <a:prstTxWarp prst="textNoShape">
              <a:avLst/>
            </a:prstTxWarp>
          </a:bodyPr>
          <a:lstStyle>
            <a:lvl1pPr defTabSz="915879">
              <a:defRPr sz="1200">
                <a:latin typeface="Times" charset="0"/>
              </a:defRPr>
            </a:lvl1pPr>
          </a:lstStyle>
          <a:p>
            <a:pPr>
              <a:defRPr/>
            </a:pPr>
            <a:endParaRPr lang="en-GB"/>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b" anchorCtr="0" compatLnSpc="1">
            <a:prstTxWarp prst="textNoShape">
              <a:avLst/>
            </a:prstTxWarp>
          </a:bodyPr>
          <a:lstStyle>
            <a:lvl1pPr algn="r" defTabSz="915879">
              <a:defRPr sz="1200">
                <a:latin typeface="Times" charset="0"/>
              </a:defRPr>
            </a:lvl1pPr>
          </a:lstStyle>
          <a:p>
            <a:pPr>
              <a:defRPr/>
            </a:pPr>
            <a:fld id="{7BFD6B81-F4D1-48A2-95E5-992B86E4DD07}" type="slidenum">
              <a:rPr lang="en-GB"/>
              <a:pPr>
                <a:defRPr/>
              </a:pPr>
              <a:t>‹#›</a:t>
            </a:fld>
            <a:endParaRPr lang="en-GB"/>
          </a:p>
        </p:txBody>
      </p:sp>
    </p:spTree>
    <p:extLst>
      <p:ext uri="{BB962C8B-B14F-4D97-AF65-F5344CB8AC3E}">
        <p14:creationId xmlns:p14="http://schemas.microsoft.com/office/powerpoint/2010/main" val="33903198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lvl1pPr>
              <a:defRPr sz="3600">
                <a:solidFill>
                  <a:schemeClr val="tx1"/>
                </a:solidFill>
                <a:latin typeface="Verdana" pitchFamily="34" charset="0"/>
              </a:defRPr>
            </a:lvl1pPr>
            <a:lvl2pPr marL="742950" indent="-285750">
              <a:defRPr sz="3600">
                <a:solidFill>
                  <a:schemeClr val="tx1"/>
                </a:solidFill>
                <a:latin typeface="Verdana" pitchFamily="34" charset="0"/>
              </a:defRPr>
            </a:lvl2pPr>
            <a:lvl3pPr marL="1143000" indent="-228600">
              <a:defRPr sz="3600">
                <a:solidFill>
                  <a:schemeClr val="tx1"/>
                </a:solidFill>
                <a:latin typeface="Verdana" pitchFamily="34" charset="0"/>
              </a:defRPr>
            </a:lvl3pPr>
            <a:lvl4pPr marL="1600200" indent="-228600">
              <a:defRPr sz="3600">
                <a:solidFill>
                  <a:schemeClr val="tx1"/>
                </a:solidFill>
                <a:latin typeface="Verdana" pitchFamily="34" charset="0"/>
              </a:defRPr>
            </a:lvl4pPr>
            <a:lvl5pPr marL="2057400" indent="-228600">
              <a:defRPr sz="3600">
                <a:solidFill>
                  <a:schemeClr val="tx1"/>
                </a:solidFill>
                <a:latin typeface="Verdana" pitchFamily="34" charset="0"/>
              </a:defRPr>
            </a:lvl5pPr>
            <a:lvl6pPr marL="2514600" indent="-228600" eaLnBrk="0" fontAlgn="base" hangingPunct="0">
              <a:spcBef>
                <a:spcPct val="0"/>
              </a:spcBef>
              <a:spcAft>
                <a:spcPct val="0"/>
              </a:spcAft>
              <a:defRPr sz="3600">
                <a:solidFill>
                  <a:schemeClr val="tx1"/>
                </a:solidFill>
                <a:latin typeface="Verdana" pitchFamily="34" charset="0"/>
              </a:defRPr>
            </a:lvl6pPr>
            <a:lvl7pPr marL="2971800" indent="-228600" eaLnBrk="0" fontAlgn="base" hangingPunct="0">
              <a:spcBef>
                <a:spcPct val="0"/>
              </a:spcBef>
              <a:spcAft>
                <a:spcPct val="0"/>
              </a:spcAft>
              <a:defRPr sz="3600">
                <a:solidFill>
                  <a:schemeClr val="tx1"/>
                </a:solidFill>
                <a:latin typeface="Verdana" pitchFamily="34" charset="0"/>
              </a:defRPr>
            </a:lvl7pPr>
            <a:lvl8pPr marL="3429000" indent="-228600" eaLnBrk="0" fontAlgn="base" hangingPunct="0">
              <a:spcBef>
                <a:spcPct val="0"/>
              </a:spcBef>
              <a:spcAft>
                <a:spcPct val="0"/>
              </a:spcAft>
              <a:defRPr sz="3600">
                <a:solidFill>
                  <a:schemeClr val="tx1"/>
                </a:solidFill>
                <a:latin typeface="Verdana" pitchFamily="34" charset="0"/>
              </a:defRPr>
            </a:lvl8pPr>
            <a:lvl9pPr marL="3886200" indent="-228600" eaLnBrk="0" fontAlgn="base" hangingPunct="0">
              <a:spcBef>
                <a:spcPct val="0"/>
              </a:spcBef>
              <a:spcAft>
                <a:spcPct val="0"/>
              </a:spcAft>
              <a:defRPr sz="3600">
                <a:solidFill>
                  <a:schemeClr val="tx1"/>
                </a:solidFill>
                <a:latin typeface="Verdana" pitchFamily="34" charset="0"/>
              </a:defRPr>
            </a:lvl9pPr>
          </a:lstStyle>
          <a:p>
            <a:pPr defTabSz="914400"/>
            <a:fld id="{0908FE0F-48B5-40BA-A76A-A7B08A6DF767}" type="slidenum">
              <a:rPr lang="en-GB" sz="1200" smtClean="0">
                <a:latin typeface="Times" charset="0"/>
              </a:rPr>
              <a:pPr defTabSz="914400"/>
              <a:t>1</a:t>
            </a:fld>
            <a:endParaRPr lang="en-GB" sz="1200" smtClean="0">
              <a:latin typeface="Times" charset="0"/>
            </a:endParaRPr>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smtClean="0"/>
              <a:t>Click to edit Master title style</a:t>
            </a:r>
            <a:endParaRPr lang="en-US"/>
          </a:p>
        </p:txBody>
      </p:sp>
      <p:sp>
        <p:nvSpPr>
          <p:cNvPr id="3" name="Subtitle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E31128-1E04-4B8D-814E-4A4E3F7CDE4D}" type="slidenum">
              <a:rPr lang="en-US"/>
              <a:pPr>
                <a:defRPr/>
              </a:pPr>
              <a:t>‹#›</a:t>
            </a:fld>
            <a:endParaRPr lang="en-US"/>
          </a:p>
        </p:txBody>
      </p:sp>
    </p:spTree>
    <p:extLst>
      <p:ext uri="{BB962C8B-B14F-4D97-AF65-F5344CB8AC3E}">
        <p14:creationId xmlns:p14="http://schemas.microsoft.com/office/powerpoint/2010/main" val="3210068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BE05F78-D38F-4201-9CD0-1D26CDA9A626}" type="slidenum">
              <a:rPr lang="en-US"/>
              <a:pPr>
                <a:defRPr/>
              </a:pPr>
              <a:t>‹#›</a:t>
            </a:fld>
            <a:endParaRPr lang="en-US"/>
          </a:p>
        </p:txBody>
      </p:sp>
    </p:spTree>
    <p:extLst>
      <p:ext uri="{BB962C8B-B14F-4D97-AF65-F5344CB8AC3E}">
        <p14:creationId xmlns:p14="http://schemas.microsoft.com/office/powerpoint/2010/main" val="3913602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574125" y="3806825"/>
            <a:ext cx="6434138" cy="34245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1713" y="3806825"/>
            <a:ext cx="19150012" cy="34245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B247EF7-A7B0-4003-B8DB-F66542BBFE6C}" type="slidenum">
              <a:rPr lang="en-US"/>
              <a:pPr>
                <a:defRPr/>
              </a:pPr>
              <a:t>‹#›</a:t>
            </a:fld>
            <a:endParaRPr lang="en-US"/>
          </a:p>
        </p:txBody>
      </p:sp>
    </p:spTree>
    <p:extLst>
      <p:ext uri="{BB962C8B-B14F-4D97-AF65-F5344CB8AC3E}">
        <p14:creationId xmlns:p14="http://schemas.microsoft.com/office/powerpoint/2010/main" val="3501524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951471D-9200-44B6-A6E6-05FB65C42DF1}" type="slidenum">
              <a:rPr lang="en-US"/>
              <a:pPr>
                <a:defRPr/>
              </a:pPr>
              <a:t>‹#›</a:t>
            </a:fld>
            <a:endParaRPr lang="en-US"/>
          </a:p>
        </p:txBody>
      </p:sp>
    </p:spTree>
    <p:extLst>
      <p:ext uri="{BB962C8B-B14F-4D97-AF65-F5344CB8AC3E}">
        <p14:creationId xmlns:p14="http://schemas.microsoft.com/office/powerpoint/2010/main" val="1945397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1361ED-2C89-4B0A-A72F-153C2B9833C8}" type="slidenum">
              <a:rPr lang="en-US"/>
              <a:pPr>
                <a:defRPr/>
              </a:pPr>
              <a:t>‹#›</a:t>
            </a:fld>
            <a:endParaRPr lang="en-US"/>
          </a:p>
        </p:txBody>
      </p:sp>
    </p:spTree>
    <p:extLst>
      <p:ext uri="{BB962C8B-B14F-4D97-AF65-F5344CB8AC3E}">
        <p14:creationId xmlns:p14="http://schemas.microsoft.com/office/powerpoint/2010/main" val="12921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DADCDCC-0E43-4336-91D3-7A21793A85DE}" type="slidenum">
              <a:rPr lang="en-US"/>
              <a:pPr>
                <a:defRPr/>
              </a:pPr>
              <a:t>‹#›</a:t>
            </a:fld>
            <a:endParaRPr lang="en-US"/>
          </a:p>
        </p:txBody>
      </p:sp>
    </p:spTree>
    <p:extLst>
      <p:ext uri="{BB962C8B-B14F-4D97-AF65-F5344CB8AC3E}">
        <p14:creationId xmlns:p14="http://schemas.microsoft.com/office/powerpoint/2010/main" val="3839827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14500"/>
            <a:ext cx="27251025" cy="713422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DB26D0A-AD1F-4E83-BAB3-4B6CC6486A5B}" type="slidenum">
              <a:rPr lang="en-US"/>
              <a:pPr>
                <a:defRPr/>
              </a:pPr>
              <a:t>‹#›</a:t>
            </a:fld>
            <a:endParaRPr lang="en-US"/>
          </a:p>
        </p:txBody>
      </p:sp>
    </p:spTree>
    <p:extLst>
      <p:ext uri="{BB962C8B-B14F-4D97-AF65-F5344CB8AC3E}">
        <p14:creationId xmlns:p14="http://schemas.microsoft.com/office/powerpoint/2010/main" val="1648322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44A4CDB-0CB0-4AA8-B9BF-9D8993B0E1BC}" type="slidenum">
              <a:rPr lang="en-US"/>
              <a:pPr>
                <a:defRPr/>
              </a:pPr>
              <a:t>‹#›</a:t>
            </a:fld>
            <a:endParaRPr lang="en-US"/>
          </a:p>
        </p:txBody>
      </p:sp>
    </p:spTree>
    <p:extLst>
      <p:ext uri="{BB962C8B-B14F-4D97-AF65-F5344CB8AC3E}">
        <p14:creationId xmlns:p14="http://schemas.microsoft.com/office/powerpoint/2010/main" val="3936167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7AA4633-C1DD-4048-9BAA-DB0855A2E795}" type="slidenum">
              <a:rPr lang="en-US"/>
              <a:pPr>
                <a:defRPr/>
              </a:pPr>
              <a:t>‹#›</a:t>
            </a:fld>
            <a:endParaRPr lang="en-US"/>
          </a:p>
        </p:txBody>
      </p:sp>
    </p:spTree>
    <p:extLst>
      <p:ext uri="{BB962C8B-B14F-4D97-AF65-F5344CB8AC3E}">
        <p14:creationId xmlns:p14="http://schemas.microsoft.com/office/powerpoint/2010/main" val="2961763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FB30686-5894-431A-BF18-56DE9015F959}" type="slidenum">
              <a:rPr lang="en-US"/>
              <a:pPr>
                <a:defRPr/>
              </a:pPr>
              <a:t>‹#›</a:t>
            </a:fld>
            <a:endParaRPr lang="en-US"/>
          </a:p>
        </p:txBody>
      </p:sp>
    </p:spTree>
    <p:extLst>
      <p:ext uri="{BB962C8B-B14F-4D97-AF65-F5344CB8AC3E}">
        <p14:creationId xmlns:p14="http://schemas.microsoft.com/office/powerpoint/2010/main" val="2018717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BD1CD4D-AC6F-4AB0-8FD8-0C635C8B5C24}" type="slidenum">
              <a:rPr lang="en-US"/>
              <a:pPr>
                <a:defRPr/>
              </a:pPr>
              <a:t>‹#›</a:t>
            </a:fld>
            <a:endParaRPr lang="en-US"/>
          </a:p>
        </p:txBody>
      </p:sp>
    </p:spTree>
    <p:extLst>
      <p:ext uri="{BB962C8B-B14F-4D97-AF65-F5344CB8AC3E}">
        <p14:creationId xmlns:p14="http://schemas.microsoft.com/office/powerpoint/2010/main" val="535834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a:noFill/>
          </a:ln>
          <a:effectLst/>
          <a:extLst/>
        </p:spPr>
        <p:txBody>
          <a:bodyPr vert="horz" wrap="square" lIns="436690" tIns="218344" rIns="436690" bIns="218344" numCol="1" anchor="t" anchorCtr="0" compatLnSpc="1">
            <a:prstTxWarp prst="textNoShape">
              <a:avLst/>
            </a:prstTxWarp>
          </a:bodyPr>
          <a:lstStyle>
            <a:lvl1pPr>
              <a:defRPr sz="6700">
                <a:latin typeface="Times" charset="0"/>
              </a:defRPr>
            </a:lvl1pPr>
          </a:lstStyle>
          <a:p>
            <a:pPr>
              <a:defRPr/>
            </a:pPr>
            <a:endParaRPr lang="en-U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a:noFill/>
          </a:ln>
          <a:effectLst/>
          <a:extLst/>
        </p:spPr>
        <p:txBody>
          <a:bodyPr vert="horz" wrap="square" lIns="436690" tIns="218344" rIns="436690" bIns="218344" numCol="1" anchor="t" anchorCtr="0" compatLnSpc="1">
            <a:prstTxWarp prst="textNoShape">
              <a:avLst/>
            </a:prstTxWarp>
          </a:bodyPr>
          <a:lstStyle>
            <a:lvl1pPr algn="ctr">
              <a:defRPr sz="6700">
                <a:latin typeface="Times" charset="0"/>
              </a:defRPr>
            </a:lvl1pPr>
          </a:lstStyle>
          <a:p>
            <a:pPr>
              <a:defRPr/>
            </a:pPr>
            <a:endParaRPr lang="en-U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a:noFill/>
          </a:ln>
          <a:effectLst/>
          <a:extLst/>
        </p:spPr>
        <p:txBody>
          <a:bodyPr vert="horz" wrap="square" lIns="436690" tIns="218344" rIns="436690" bIns="218344" numCol="1" anchor="t" anchorCtr="0" compatLnSpc="1">
            <a:prstTxWarp prst="textNoShape">
              <a:avLst/>
            </a:prstTxWarp>
          </a:bodyPr>
          <a:lstStyle>
            <a:lvl1pPr algn="r">
              <a:defRPr sz="6700">
                <a:latin typeface="Times" charset="0"/>
              </a:defRPr>
            </a:lvl1pPr>
          </a:lstStyle>
          <a:p>
            <a:pPr>
              <a:defRPr/>
            </a:pPr>
            <a:fld id="{CBA4A1F1-D541-4AB0-93CA-29DCCE49738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501" y="993924"/>
            <a:ext cx="5097462" cy="3435915"/>
          </a:xfrm>
          <a:prstGeom prst="rect">
            <a:avLst/>
          </a:prstGeom>
        </p:spPr>
      </p:pic>
      <p:grpSp>
        <p:nvGrpSpPr>
          <p:cNvPr id="2051" name="Group 2"/>
          <p:cNvGrpSpPr>
            <a:grpSpLocks/>
          </p:cNvGrpSpPr>
          <p:nvPr/>
        </p:nvGrpSpPr>
        <p:grpSpPr bwMode="auto">
          <a:xfrm>
            <a:off x="722313" y="7999413"/>
            <a:ext cx="9367837" cy="1081087"/>
            <a:chOff x="722313" y="7999413"/>
            <a:chExt cx="9367837" cy="1081087"/>
          </a:xfrm>
        </p:grpSpPr>
        <p:sp>
          <p:nvSpPr>
            <p:cNvPr id="2088" name="Rectangle 10"/>
            <p:cNvSpPr>
              <a:spLocks noChangeArrowheads="1"/>
            </p:cNvSpPr>
            <p:nvPr/>
          </p:nvSpPr>
          <p:spPr bwMode="auto">
            <a:xfrm>
              <a:off x="722313" y="7999413"/>
              <a:ext cx="9367837" cy="10810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a:p>
          </p:txBody>
        </p:sp>
        <p:sp>
          <p:nvSpPr>
            <p:cNvPr id="2089" name="Rectangle 15"/>
            <p:cNvSpPr>
              <a:spLocks noChangeArrowheads="1"/>
            </p:cNvSpPr>
            <p:nvPr/>
          </p:nvSpPr>
          <p:spPr bwMode="auto">
            <a:xfrm>
              <a:off x="1242443" y="8226425"/>
              <a:ext cx="813650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5988"/>
              <a:r>
                <a:rPr lang="en-GB" b="1" dirty="0" smtClean="0">
                  <a:solidFill>
                    <a:srgbClr val="FFFFFF"/>
                  </a:solidFill>
                </a:rPr>
                <a:t>TASKS</a:t>
              </a:r>
              <a:endParaRPr lang="en-GB" b="1" dirty="0">
                <a:solidFill>
                  <a:srgbClr val="FFFFFF"/>
                </a:solidFill>
              </a:endParaRPr>
            </a:p>
          </p:txBody>
        </p:sp>
      </p:grpSp>
      <p:sp>
        <p:nvSpPr>
          <p:cNvPr id="2052" name="Rectangle 16"/>
          <p:cNvSpPr>
            <a:spLocks noChangeArrowheads="1"/>
          </p:cNvSpPr>
          <p:nvPr/>
        </p:nvSpPr>
        <p:spPr bwMode="auto">
          <a:xfrm>
            <a:off x="12592050" y="14347825"/>
            <a:ext cx="50434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5988"/>
            <a:r>
              <a:rPr lang="en-GB" b="1">
                <a:solidFill>
                  <a:srgbClr val="FFFFFF"/>
                </a:solidFill>
              </a:rPr>
              <a:t>Title</a:t>
            </a:r>
          </a:p>
        </p:txBody>
      </p:sp>
      <p:sp>
        <p:nvSpPr>
          <p:cNvPr id="2056" name="Text Box 31"/>
          <p:cNvSpPr txBox="1">
            <a:spLocks noChangeArrowheads="1"/>
          </p:cNvSpPr>
          <p:nvPr/>
        </p:nvSpPr>
        <p:spPr bwMode="auto">
          <a:xfrm>
            <a:off x="809625" y="9163051"/>
            <a:ext cx="9280525" cy="13897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marL="571500" lvl="0" indent="-571500">
              <a:buFont typeface="Arial" panose="020B0604020202020204" pitchFamily="34" charset="0"/>
              <a:buChar char="•"/>
            </a:pPr>
            <a:r>
              <a:rPr lang="en-US" dirty="0"/>
              <a:t>Horizontally crossing all ICD-11 chapters to advise on optimizing the entire classification</a:t>
            </a:r>
            <a:r>
              <a:rPr lang="en-CA" dirty="0"/>
              <a:t>’</a:t>
            </a:r>
            <a:r>
              <a:rPr lang="en-US" dirty="0"/>
              <a:t>s content, structure and coding rules for enhanced application in both </a:t>
            </a:r>
            <a:r>
              <a:rPr lang="en-US" dirty="0" smtClean="0"/>
              <a:t>existing.</a:t>
            </a:r>
          </a:p>
          <a:p>
            <a:pPr marL="571500" lvl="0" indent="-571500">
              <a:buFont typeface="Arial" panose="020B0604020202020204" pitchFamily="34" charset="0"/>
              <a:buChar char="•"/>
            </a:pPr>
            <a:r>
              <a:rPr lang="en-US" dirty="0" smtClean="0"/>
              <a:t>Developing </a:t>
            </a:r>
            <a:r>
              <a:rPr lang="en-US" dirty="0"/>
              <a:t>an inventory of existing quality of care and patient safety indicators and potentially novel quality and safety </a:t>
            </a:r>
            <a:r>
              <a:rPr lang="en-US" dirty="0" smtClean="0"/>
              <a:t>indicators.</a:t>
            </a:r>
          </a:p>
          <a:p>
            <a:pPr marL="571500" lvl="0" indent="-571500">
              <a:buFont typeface="Arial" panose="020B0604020202020204" pitchFamily="34" charset="0"/>
              <a:buChar char="•"/>
            </a:pPr>
            <a:r>
              <a:rPr lang="en-US" dirty="0" smtClean="0"/>
              <a:t>Assessing </a:t>
            </a:r>
            <a:r>
              <a:rPr lang="en-US" dirty="0"/>
              <a:t>potential uses of ICD-11 for health services, quality and patient-centered outcomes </a:t>
            </a:r>
            <a:r>
              <a:rPr lang="en-US" dirty="0" smtClean="0"/>
              <a:t>research.</a:t>
            </a:r>
          </a:p>
          <a:p>
            <a:pPr marL="571500" lvl="0" indent="-571500">
              <a:buFont typeface="Arial" panose="020B0604020202020204" pitchFamily="34" charset="0"/>
              <a:buChar char="•"/>
            </a:pPr>
            <a:r>
              <a:rPr lang="en-US" dirty="0" smtClean="0"/>
              <a:t>Reviewing </a:t>
            </a:r>
            <a:r>
              <a:rPr lang="en-US" dirty="0"/>
              <a:t>and critiquing the ICD-11 beta draft from the perspective of the quality and safety use </a:t>
            </a:r>
            <a:r>
              <a:rPr lang="en-US" dirty="0" smtClean="0"/>
              <a:t>case.</a:t>
            </a:r>
          </a:p>
          <a:p>
            <a:pPr marL="571500" lvl="0" indent="-571500">
              <a:buFont typeface="Arial" panose="020B0604020202020204" pitchFamily="34" charset="0"/>
              <a:buChar char="•"/>
            </a:pPr>
            <a:r>
              <a:rPr lang="en-US" dirty="0" smtClean="0"/>
              <a:t>Reviewing </a:t>
            </a:r>
            <a:r>
              <a:rPr lang="en-US" dirty="0"/>
              <a:t>and critiquing Volume II work from the perspective of quality and safety use </a:t>
            </a:r>
            <a:r>
              <a:rPr lang="en-US" dirty="0" smtClean="0"/>
              <a:t>case.</a:t>
            </a:r>
          </a:p>
          <a:p>
            <a:pPr marL="571500" lvl="0" indent="-571500">
              <a:buFont typeface="Arial" panose="020B0604020202020204" pitchFamily="34" charset="0"/>
              <a:buChar char="•"/>
            </a:pPr>
            <a:r>
              <a:rPr lang="en-US" dirty="0" smtClean="0"/>
              <a:t>Designing </a:t>
            </a:r>
            <a:r>
              <a:rPr lang="en-US" dirty="0"/>
              <a:t>field trials for the beta version of ICD-11.</a:t>
            </a:r>
            <a:endParaRPr lang="en-GB" dirty="0"/>
          </a:p>
        </p:txBody>
      </p:sp>
      <p:grpSp>
        <p:nvGrpSpPr>
          <p:cNvPr id="2" name="Group 61"/>
          <p:cNvGrpSpPr>
            <a:grpSpLocks/>
          </p:cNvGrpSpPr>
          <p:nvPr/>
        </p:nvGrpSpPr>
        <p:grpSpPr bwMode="auto">
          <a:xfrm>
            <a:off x="8115300" y="1457325"/>
            <a:ext cx="14009688" cy="3473450"/>
            <a:chOff x="5001" y="918"/>
            <a:chExt cx="8825" cy="2188"/>
          </a:xfrm>
        </p:grpSpPr>
        <p:sp>
          <p:nvSpPr>
            <p:cNvPr id="2086" name="Text Box 5"/>
            <p:cNvSpPr txBox="1">
              <a:spLocks noChangeArrowheads="1"/>
            </p:cNvSpPr>
            <p:nvPr/>
          </p:nvSpPr>
          <p:spPr bwMode="auto">
            <a:xfrm>
              <a:off x="5001" y="918"/>
              <a:ext cx="8787" cy="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ctr">
                <a:lnSpc>
                  <a:spcPct val="90000"/>
                </a:lnSpc>
              </a:pPr>
              <a:r>
                <a:rPr lang="en-GB" sz="7000" b="1" dirty="0" smtClean="0"/>
                <a:t>Quality &amp; Safety TAG</a:t>
              </a:r>
              <a:endParaRPr lang="en-GB" sz="7000" b="1" dirty="0"/>
            </a:p>
          </p:txBody>
        </p:sp>
        <p:sp>
          <p:nvSpPr>
            <p:cNvPr id="2087" name="Text Box 6"/>
            <p:cNvSpPr txBox="1">
              <a:spLocks noChangeArrowheads="1"/>
            </p:cNvSpPr>
            <p:nvPr/>
          </p:nvSpPr>
          <p:spPr bwMode="auto">
            <a:xfrm>
              <a:off x="5001" y="2098"/>
              <a:ext cx="8825"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ctr"/>
              <a:endParaRPr lang="en-GB" sz="5400"/>
            </a:p>
            <a:p>
              <a:pPr algn="ctr"/>
              <a:endParaRPr lang="en-GB" sz="4400"/>
            </a:p>
          </p:txBody>
        </p:sp>
      </p:grpSp>
      <p:grpSp>
        <p:nvGrpSpPr>
          <p:cNvPr id="2057" name="Group 56"/>
          <p:cNvGrpSpPr>
            <a:grpSpLocks/>
          </p:cNvGrpSpPr>
          <p:nvPr/>
        </p:nvGrpSpPr>
        <p:grpSpPr bwMode="auto">
          <a:xfrm>
            <a:off x="722313" y="5427667"/>
            <a:ext cx="28779787" cy="658813"/>
            <a:chOff x="455" y="3315"/>
            <a:chExt cx="18129" cy="415"/>
          </a:xfrm>
        </p:grpSpPr>
        <p:sp>
          <p:nvSpPr>
            <p:cNvPr id="2084" name="Rectangle 9"/>
            <p:cNvSpPr>
              <a:spLocks noChangeArrowheads="1"/>
            </p:cNvSpPr>
            <p:nvPr/>
          </p:nvSpPr>
          <p:spPr bwMode="auto">
            <a:xfrm>
              <a:off x="455" y="3315"/>
              <a:ext cx="1543" cy="38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pt-BR"/>
            </a:p>
          </p:txBody>
        </p:sp>
        <p:sp>
          <p:nvSpPr>
            <p:cNvPr id="2085" name="Text Box 35"/>
            <p:cNvSpPr txBox="1">
              <a:spLocks noChangeArrowheads="1"/>
            </p:cNvSpPr>
            <p:nvPr/>
          </p:nvSpPr>
          <p:spPr bwMode="auto">
            <a:xfrm>
              <a:off x="465" y="3323"/>
              <a:ext cx="18119" cy="407"/>
            </a:xfrm>
            <a:prstGeom prst="rect">
              <a:avLst/>
            </a:prstGeom>
            <a:noFill/>
            <a:ln w="15875">
              <a:solidFill>
                <a:srgbClr val="000080"/>
              </a:solidFill>
              <a:miter lim="800000"/>
              <a:headEnd/>
              <a:tailEnd/>
            </a:ln>
            <a:extLst>
              <a:ext uri="{909E8E84-426E-40DD-AFC4-6F175D3DCCD1}">
                <a14:hiddenFill xmlns:a14="http://schemas.microsoft.com/office/drawing/2010/main">
                  <a:solidFill>
                    <a:srgbClr val="FFFFFF"/>
                  </a:solidFill>
                </a14:hiddenFill>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spcBef>
                  <a:spcPct val="50000"/>
                </a:spcBef>
              </a:pPr>
              <a:r>
                <a:rPr lang="en-GB" b="1" dirty="0" smtClean="0">
                  <a:solidFill>
                    <a:srgbClr val="FFFFFF"/>
                  </a:solidFill>
                </a:rPr>
                <a:t>Abstract </a:t>
              </a:r>
              <a:endParaRPr lang="en-GB" dirty="0"/>
            </a:p>
          </p:txBody>
        </p:sp>
      </p:grpSp>
      <p:sp>
        <p:nvSpPr>
          <p:cNvPr id="2058" name="Text Box 54"/>
          <p:cNvSpPr txBox="1">
            <a:spLocks noChangeArrowheads="1"/>
          </p:cNvSpPr>
          <p:nvPr/>
        </p:nvSpPr>
        <p:spPr bwMode="auto">
          <a:xfrm>
            <a:off x="22988588" y="1314450"/>
            <a:ext cx="67024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r">
              <a:spcBef>
                <a:spcPct val="50000"/>
              </a:spcBef>
            </a:pPr>
            <a:r>
              <a:rPr lang="en-GB" b="1" dirty="0" smtClean="0">
                <a:solidFill>
                  <a:schemeClr val="accent2"/>
                </a:solidFill>
              </a:rPr>
              <a:t>11-17 </a:t>
            </a:r>
            <a:r>
              <a:rPr lang="en-GB" b="1" dirty="0">
                <a:solidFill>
                  <a:schemeClr val="accent2"/>
                </a:solidFill>
              </a:rPr>
              <a:t>October  </a:t>
            </a:r>
            <a:r>
              <a:rPr lang="en-GB" b="1" dirty="0" smtClean="0">
                <a:solidFill>
                  <a:schemeClr val="accent2"/>
                </a:solidFill>
              </a:rPr>
              <a:t>2014</a:t>
            </a:r>
            <a:r>
              <a:rPr lang="en-GB" b="1" dirty="0">
                <a:solidFill>
                  <a:schemeClr val="accent2"/>
                </a:solidFill>
              </a:rPr>
              <a:t/>
            </a:r>
            <a:br>
              <a:rPr lang="en-GB" b="1" dirty="0">
                <a:solidFill>
                  <a:schemeClr val="accent2"/>
                </a:solidFill>
              </a:rPr>
            </a:br>
            <a:r>
              <a:rPr lang="en-GB" b="1" dirty="0" smtClean="0">
                <a:solidFill>
                  <a:schemeClr val="accent2"/>
                </a:solidFill>
              </a:rPr>
              <a:t>Barcelona, Spain</a:t>
            </a:r>
            <a:endParaRPr lang="en-GB" b="1" dirty="0">
              <a:solidFill>
                <a:schemeClr val="accent2"/>
              </a:solidFill>
            </a:endParaRPr>
          </a:p>
        </p:txBody>
      </p:sp>
      <p:sp>
        <p:nvSpPr>
          <p:cNvPr id="2059" name="Text Box 55"/>
          <p:cNvSpPr txBox="1">
            <a:spLocks noChangeArrowheads="1"/>
          </p:cNvSpPr>
          <p:nvPr/>
        </p:nvSpPr>
        <p:spPr bwMode="auto">
          <a:xfrm>
            <a:off x="25436513" y="2970213"/>
            <a:ext cx="41751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r">
              <a:spcBef>
                <a:spcPct val="50000"/>
              </a:spcBef>
            </a:pPr>
            <a:r>
              <a:rPr lang="en-GB" sz="2400" b="1" dirty="0"/>
              <a:t>Poster Number</a:t>
            </a:r>
          </a:p>
          <a:p>
            <a:pPr algn="r">
              <a:spcBef>
                <a:spcPct val="50000"/>
              </a:spcBef>
            </a:pPr>
            <a:r>
              <a:rPr lang="en-GB" sz="2400" b="1" dirty="0"/>
              <a:t>WHO/CTS to insert</a:t>
            </a:r>
            <a:endParaRPr lang="en-GB" sz="3400" b="1" dirty="0"/>
          </a:p>
        </p:txBody>
      </p:sp>
      <p:sp>
        <p:nvSpPr>
          <p:cNvPr id="2060" name="Text Box 53"/>
          <p:cNvSpPr txBox="1">
            <a:spLocks noChangeArrowheads="1"/>
          </p:cNvSpPr>
          <p:nvPr/>
        </p:nvSpPr>
        <p:spPr bwMode="auto">
          <a:xfrm>
            <a:off x="360363" y="171450"/>
            <a:ext cx="299196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ctr">
              <a:spcBef>
                <a:spcPct val="50000"/>
              </a:spcBef>
            </a:pPr>
            <a:r>
              <a:rPr lang="en-GB" sz="4000" b="1" dirty="0">
                <a:solidFill>
                  <a:schemeClr val="accent2"/>
                </a:solidFill>
              </a:rPr>
              <a:t>WHO - FAMILY OF INTERNATIONAL CLASSIFICATIONS NETWORK ANNUAL MEETING </a:t>
            </a:r>
            <a:r>
              <a:rPr lang="en-GB" sz="4000" b="1" dirty="0" smtClean="0">
                <a:solidFill>
                  <a:schemeClr val="accent2"/>
                </a:solidFill>
              </a:rPr>
              <a:t>2014</a:t>
            </a:r>
            <a:endParaRPr lang="en-GB" sz="3800" b="1" dirty="0">
              <a:solidFill>
                <a:schemeClr val="accent2"/>
              </a:solidFill>
            </a:endParaRPr>
          </a:p>
        </p:txBody>
      </p:sp>
      <p:sp>
        <p:nvSpPr>
          <p:cNvPr id="2061" name="Rectangle 4"/>
          <p:cNvSpPr>
            <a:spLocks noChangeArrowheads="1"/>
          </p:cNvSpPr>
          <p:nvPr/>
        </p:nvSpPr>
        <p:spPr bwMode="auto">
          <a:xfrm>
            <a:off x="5922963" y="3421063"/>
            <a:ext cx="1919225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4400" dirty="0"/>
              <a:t>Authors: </a:t>
            </a:r>
            <a:r>
              <a:rPr lang="en-GB" sz="4400" b="1" dirty="0"/>
              <a:t>Danielle Southern, </a:t>
            </a:r>
            <a:r>
              <a:rPr lang="en-GB" sz="4400" b="1" dirty="0" err="1"/>
              <a:t>Hude</a:t>
            </a:r>
            <a:r>
              <a:rPr lang="en-GB" sz="4400" b="1" dirty="0"/>
              <a:t> Quan, William Ghali </a:t>
            </a:r>
            <a:endParaRPr lang="en-US" sz="4400" dirty="0"/>
          </a:p>
          <a:p>
            <a:pPr algn="ctr"/>
            <a:r>
              <a:rPr lang="en-GB" i="1" dirty="0"/>
              <a:t>for the Quality &amp; Safety TAG</a:t>
            </a:r>
            <a:endParaRPr lang="en-US" sz="4400" i="1" dirty="0"/>
          </a:p>
        </p:txBody>
      </p:sp>
      <p:sp>
        <p:nvSpPr>
          <p:cNvPr id="2062" name="Rectangle 2"/>
          <p:cNvSpPr>
            <a:spLocks noChangeArrowheads="1"/>
          </p:cNvSpPr>
          <p:nvPr/>
        </p:nvSpPr>
        <p:spPr bwMode="auto">
          <a:xfrm>
            <a:off x="13052425" y="31268988"/>
            <a:ext cx="3111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5988"/>
            <a:r>
              <a:rPr lang="en-GB" b="1">
                <a:solidFill>
                  <a:srgbClr val="FFFFFF"/>
                </a:solidFill>
              </a:rPr>
              <a:t>Title</a:t>
            </a:r>
          </a:p>
        </p:txBody>
      </p:sp>
      <p:sp>
        <p:nvSpPr>
          <p:cNvPr id="2063" name="Text Box 42"/>
          <p:cNvSpPr txBox="1">
            <a:spLocks noChangeArrowheads="1"/>
          </p:cNvSpPr>
          <p:nvPr/>
        </p:nvSpPr>
        <p:spPr bwMode="auto">
          <a:xfrm>
            <a:off x="10747375" y="29849763"/>
            <a:ext cx="8942388"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endParaRPr lang="pt-BR"/>
          </a:p>
          <a:p>
            <a:endParaRPr lang="pt-BR"/>
          </a:p>
        </p:txBody>
      </p:sp>
      <p:grpSp>
        <p:nvGrpSpPr>
          <p:cNvPr id="2064" name="Group 2"/>
          <p:cNvGrpSpPr>
            <a:grpSpLocks/>
          </p:cNvGrpSpPr>
          <p:nvPr/>
        </p:nvGrpSpPr>
        <p:grpSpPr bwMode="auto">
          <a:xfrm>
            <a:off x="716922" y="23105688"/>
            <a:ext cx="9367837" cy="1081087"/>
            <a:chOff x="817613" y="21825747"/>
            <a:chExt cx="9367838" cy="1081088"/>
          </a:xfrm>
        </p:grpSpPr>
        <p:sp>
          <p:nvSpPr>
            <p:cNvPr id="2082" name="Rectangle 10"/>
            <p:cNvSpPr>
              <a:spLocks noChangeArrowheads="1"/>
            </p:cNvSpPr>
            <p:nvPr/>
          </p:nvSpPr>
          <p:spPr bwMode="auto">
            <a:xfrm>
              <a:off x="817613" y="21825747"/>
              <a:ext cx="9367838" cy="10810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a:p>
          </p:txBody>
        </p:sp>
        <p:sp>
          <p:nvSpPr>
            <p:cNvPr id="2083" name="Rectangle 15"/>
            <p:cNvSpPr>
              <a:spLocks noChangeArrowheads="1"/>
            </p:cNvSpPr>
            <p:nvPr/>
          </p:nvSpPr>
          <p:spPr bwMode="auto">
            <a:xfrm>
              <a:off x="1343135" y="22089269"/>
              <a:ext cx="813650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5988"/>
              <a:r>
                <a:rPr lang="en-GB" b="1" dirty="0" smtClean="0">
                  <a:solidFill>
                    <a:srgbClr val="FFFFFF"/>
                  </a:solidFill>
                </a:rPr>
                <a:t>MEETING ATTENDEES</a:t>
              </a:r>
              <a:endParaRPr lang="en-GB" b="1" dirty="0">
                <a:solidFill>
                  <a:srgbClr val="FFFFFF"/>
                </a:solidFill>
              </a:endParaRPr>
            </a:p>
          </p:txBody>
        </p:sp>
      </p:grpSp>
      <p:sp>
        <p:nvSpPr>
          <p:cNvPr id="27" name="Text Box 31"/>
          <p:cNvSpPr txBox="1">
            <a:spLocks noChangeArrowheads="1"/>
          </p:cNvSpPr>
          <p:nvPr/>
        </p:nvSpPr>
        <p:spPr bwMode="auto">
          <a:xfrm>
            <a:off x="10493374" y="9234910"/>
            <a:ext cx="9280525" cy="3312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r>
              <a:rPr lang="en-GB" dirty="0"/>
              <a:t>We have held meetings in both New York, NY and Washington, D.C. US</a:t>
            </a:r>
            <a:endParaRPr lang="en-US" dirty="0"/>
          </a:p>
          <a:p>
            <a:pPr marL="571500" lvl="0" indent="-571500">
              <a:buFont typeface="Arial" panose="020B0604020202020204" pitchFamily="34" charset="0"/>
              <a:buChar char="•"/>
            </a:pPr>
            <a:r>
              <a:rPr lang="en-US" dirty="0"/>
              <a:t> Reviewed the status of discussions around coding rules (main condition, diagnosis timing, coding field</a:t>
            </a:r>
            <a:r>
              <a:rPr lang="en-US" dirty="0" smtClean="0"/>
              <a:t>).</a:t>
            </a:r>
          </a:p>
          <a:p>
            <a:pPr marL="571500" lvl="0" indent="-571500">
              <a:buFont typeface="Arial" panose="020B0604020202020204" pitchFamily="34" charset="0"/>
              <a:buChar char="•"/>
            </a:pPr>
            <a:r>
              <a:rPr lang="en-US" dirty="0" smtClean="0"/>
              <a:t>Reviewed </a:t>
            </a:r>
            <a:r>
              <a:rPr lang="en-US" dirty="0"/>
              <a:t>chapter 19&amp;20 content and associated clustering mechanisms and presented these concepts in emails to </a:t>
            </a:r>
            <a:r>
              <a:rPr lang="en-US" dirty="0" smtClean="0"/>
              <a:t>WHO.</a:t>
            </a:r>
          </a:p>
          <a:p>
            <a:pPr marL="571500" lvl="0" indent="-571500">
              <a:buFont typeface="Arial" panose="020B0604020202020204" pitchFamily="34" charset="0"/>
              <a:buChar char="•"/>
            </a:pPr>
            <a:r>
              <a:rPr lang="en-US" dirty="0" smtClean="0"/>
              <a:t>Prepared </a:t>
            </a:r>
            <a:r>
              <a:rPr lang="en-US" dirty="0"/>
              <a:t>to undertake a granular review of the content in chapters 1-20 and will devise a committee work plan to do this.  </a:t>
            </a:r>
          </a:p>
          <a:p>
            <a:r>
              <a:rPr lang="en-CA" i="1" dirty="0"/>
              <a:t> </a:t>
            </a:r>
            <a:endParaRPr lang="en-US" dirty="0"/>
          </a:p>
          <a:p>
            <a:r>
              <a:rPr lang="en-GB" b="1" i="1" dirty="0"/>
              <a:t>Published Manuscripts</a:t>
            </a:r>
            <a:endParaRPr lang="en-US" dirty="0"/>
          </a:p>
          <a:p>
            <a:pPr lvl="0"/>
            <a:r>
              <a:rPr lang="en-US" dirty="0"/>
              <a:t>Overview TAG</a:t>
            </a:r>
          </a:p>
          <a:p>
            <a:pPr lvl="0"/>
            <a:r>
              <a:rPr lang="en-US" dirty="0"/>
              <a:t>Main Condition</a:t>
            </a:r>
          </a:p>
          <a:p>
            <a:pPr lvl="0"/>
            <a:r>
              <a:rPr lang="en-US" dirty="0"/>
              <a:t>Number of diagnoses fields </a:t>
            </a:r>
          </a:p>
          <a:p>
            <a:r>
              <a:rPr lang="en-GB" b="1" i="1" dirty="0"/>
              <a:t> </a:t>
            </a:r>
            <a:endParaRPr lang="en-US" dirty="0"/>
          </a:p>
          <a:p>
            <a:r>
              <a:rPr lang="en-GB" b="1" i="1" dirty="0"/>
              <a:t>Progressing Manuscripts</a:t>
            </a:r>
            <a:endParaRPr lang="en-US" dirty="0"/>
          </a:p>
          <a:p>
            <a:r>
              <a:rPr lang="en-US" dirty="0"/>
              <a:t>The editorial team of the International Journal for Quality in Health Care is welcoming a series </a:t>
            </a:r>
            <a:r>
              <a:rPr lang="en-US" dirty="0" smtClean="0"/>
              <a:t>submission (i.e. intermittent submission of papers as they are completed).  </a:t>
            </a:r>
            <a:endParaRPr lang="en-US" dirty="0"/>
          </a:p>
          <a:p>
            <a:pPr lvl="0"/>
            <a:r>
              <a:rPr lang="en-US" dirty="0"/>
              <a:t>Timing of diagnosis</a:t>
            </a:r>
          </a:p>
          <a:p>
            <a:pPr lvl="0"/>
            <a:r>
              <a:rPr lang="en-US" dirty="0"/>
              <a:t> New PSI project </a:t>
            </a:r>
          </a:p>
          <a:p>
            <a:r>
              <a:rPr lang="en-US" dirty="0"/>
              <a:t> </a:t>
            </a:r>
            <a:r>
              <a:rPr lang="en-US" dirty="0" smtClean="0"/>
              <a:t>19&amp;20/concepts</a:t>
            </a:r>
          </a:p>
          <a:p>
            <a:endParaRPr lang="en-GB" b="1" i="1" dirty="0" smtClean="0"/>
          </a:p>
          <a:p>
            <a:r>
              <a:rPr lang="en-GB" b="1" i="1" dirty="0" smtClean="0"/>
              <a:t>Completed </a:t>
            </a:r>
            <a:r>
              <a:rPr lang="en-GB" b="1" i="1" dirty="0"/>
              <a:t>Field </a:t>
            </a:r>
            <a:r>
              <a:rPr lang="en-GB" b="1" i="1" dirty="0" smtClean="0"/>
              <a:t>Trials</a:t>
            </a:r>
            <a:r>
              <a:rPr lang="en-GB" b="1" i="1" dirty="0"/>
              <a:t> </a:t>
            </a:r>
            <a:endParaRPr lang="en-US" dirty="0"/>
          </a:p>
          <a:p>
            <a:r>
              <a:rPr lang="en-US" i="1" u="sng" dirty="0"/>
              <a:t>Survey</a:t>
            </a:r>
            <a:endParaRPr lang="en-US" dirty="0"/>
          </a:p>
          <a:p>
            <a:r>
              <a:rPr lang="en-US" dirty="0"/>
              <a:t>With the overriding goal for the TAG (&amp; thus the WHO) to collect info on user needs from ICD-11 in advance of the next TAG meeting (in September) to inform ICD-11 refinements. We developed and executed a survey for the field trial.  A manuscript  or the results has been drafted and circulated for TAG member comments. </a:t>
            </a:r>
          </a:p>
          <a:p>
            <a:r>
              <a:rPr lang="en-GB" b="1" i="1" dirty="0"/>
              <a:t> </a:t>
            </a:r>
            <a:endParaRPr lang="en-US" dirty="0"/>
          </a:p>
          <a:p>
            <a:r>
              <a:rPr lang="en-GB" b="1" i="1" dirty="0"/>
              <a:t>Progressing Field Trials</a:t>
            </a:r>
            <a:endParaRPr lang="en-US" dirty="0"/>
          </a:p>
          <a:p>
            <a:r>
              <a:rPr lang="en-CA" dirty="0"/>
              <a:t>The QS-TAG has devised a matrix model for considering potential ICD-11 field trials.  The matrix categorizes cross-tabulates topic areas (e.g., validity of coded concepts, completeness of capture of critical patient safety and quality concepts, reliability and feasibility of various coding rules, opinions of stakeholders on various issues) against the methodologies that would be used for the field trials (i.e., code-recode studies using real medical records, coding studies assessing completeness of capture of key safety/quality concepts, surveys of stakeholders, heuristic evaluations of ICD-11 on various user interfaces, </a:t>
            </a:r>
            <a:r>
              <a:rPr lang="en-CA" dirty="0" err="1"/>
              <a:t>etc</a:t>
            </a:r>
            <a:r>
              <a:rPr lang="en-CA" dirty="0"/>
              <a:t>).  </a:t>
            </a:r>
            <a:endParaRPr lang="en-GB" dirty="0" smtClean="0"/>
          </a:p>
        </p:txBody>
      </p:sp>
      <p:grpSp>
        <p:nvGrpSpPr>
          <p:cNvPr id="2068" name="Group 36"/>
          <p:cNvGrpSpPr>
            <a:grpSpLocks/>
          </p:cNvGrpSpPr>
          <p:nvPr/>
        </p:nvGrpSpPr>
        <p:grpSpPr bwMode="auto">
          <a:xfrm>
            <a:off x="20173701" y="25508718"/>
            <a:ext cx="9367838" cy="955709"/>
            <a:chOff x="10518627" y="38623676"/>
            <a:chExt cx="9367838" cy="1081087"/>
          </a:xfrm>
        </p:grpSpPr>
        <p:sp>
          <p:nvSpPr>
            <p:cNvPr id="2078" name="Rectangle 10"/>
            <p:cNvSpPr>
              <a:spLocks noChangeArrowheads="1"/>
            </p:cNvSpPr>
            <p:nvPr/>
          </p:nvSpPr>
          <p:spPr bwMode="auto">
            <a:xfrm>
              <a:off x="10518627" y="38623676"/>
              <a:ext cx="9367838" cy="10810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a:p>
          </p:txBody>
        </p:sp>
        <p:sp>
          <p:nvSpPr>
            <p:cNvPr id="2079" name="Rectangle 15"/>
            <p:cNvSpPr>
              <a:spLocks noChangeArrowheads="1"/>
            </p:cNvSpPr>
            <p:nvPr/>
          </p:nvSpPr>
          <p:spPr bwMode="auto">
            <a:xfrm>
              <a:off x="11398500" y="38850882"/>
              <a:ext cx="7776864" cy="62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5988"/>
              <a:r>
                <a:rPr lang="en-GB" b="1" dirty="0" smtClean="0">
                  <a:solidFill>
                    <a:srgbClr val="FFFFFF"/>
                  </a:solidFill>
                </a:rPr>
                <a:t>ACKNOWLEDGEMENTS</a:t>
              </a:r>
              <a:endParaRPr lang="en-GB" b="1" dirty="0">
                <a:solidFill>
                  <a:srgbClr val="FFFFFF"/>
                </a:solidFill>
              </a:endParaRPr>
            </a:p>
          </p:txBody>
        </p:sp>
      </p:grpSp>
      <p:grpSp>
        <p:nvGrpSpPr>
          <p:cNvPr id="3" name="Group 1"/>
          <p:cNvGrpSpPr>
            <a:grpSpLocks/>
          </p:cNvGrpSpPr>
          <p:nvPr/>
        </p:nvGrpSpPr>
        <p:grpSpPr bwMode="auto">
          <a:xfrm>
            <a:off x="10406062" y="7986589"/>
            <a:ext cx="9367837" cy="1082675"/>
            <a:chOff x="813370" y="21652669"/>
            <a:chExt cx="9367838" cy="1081087"/>
          </a:xfrm>
        </p:grpSpPr>
        <p:sp>
          <p:nvSpPr>
            <p:cNvPr id="2076" name="Rectangle 10"/>
            <p:cNvSpPr>
              <a:spLocks noChangeArrowheads="1"/>
            </p:cNvSpPr>
            <p:nvPr/>
          </p:nvSpPr>
          <p:spPr bwMode="auto">
            <a:xfrm>
              <a:off x="813370" y="21652669"/>
              <a:ext cx="9367838" cy="10810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a:p>
          </p:txBody>
        </p:sp>
        <p:sp>
          <p:nvSpPr>
            <p:cNvPr id="2077" name="Rectangle 15"/>
            <p:cNvSpPr>
              <a:spLocks noChangeArrowheads="1"/>
            </p:cNvSpPr>
            <p:nvPr/>
          </p:nvSpPr>
          <p:spPr bwMode="auto">
            <a:xfrm>
              <a:off x="1545010" y="21892194"/>
              <a:ext cx="8081443" cy="55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5988"/>
              <a:r>
                <a:rPr lang="en-GB" b="1" dirty="0" smtClean="0">
                  <a:solidFill>
                    <a:srgbClr val="FFFFFF"/>
                  </a:solidFill>
                </a:rPr>
                <a:t>ACTIVITIES</a:t>
              </a:r>
              <a:endParaRPr lang="en-GB" b="1" dirty="0">
                <a:solidFill>
                  <a:srgbClr val="FFFFFF"/>
                </a:solidFill>
              </a:endParaRPr>
            </a:p>
          </p:txBody>
        </p:sp>
      </p:grpSp>
      <p:sp>
        <p:nvSpPr>
          <p:cNvPr id="45" name="Text Box 31"/>
          <p:cNvSpPr txBox="1">
            <a:spLocks noChangeArrowheads="1"/>
          </p:cNvSpPr>
          <p:nvPr/>
        </p:nvSpPr>
        <p:spPr bwMode="auto">
          <a:xfrm>
            <a:off x="809625" y="24428599"/>
            <a:ext cx="9280525" cy="13897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r>
              <a:rPr lang="en-GB" dirty="0"/>
              <a:t>Australia: James Harrison, Vijaya Sundararajan</a:t>
            </a:r>
            <a:endParaRPr lang="en-US" dirty="0"/>
          </a:p>
          <a:p>
            <a:r>
              <a:rPr lang="en-GB" dirty="0"/>
              <a:t>US: Marilyn Allen, Chris Chute, Ginger Cox, Donna Pickett, Harold </a:t>
            </a:r>
            <a:r>
              <a:rPr lang="en-GB" dirty="0" err="1"/>
              <a:t>Pincus</a:t>
            </a:r>
            <a:r>
              <a:rPr lang="en-GB" dirty="0"/>
              <a:t>,, Patrick Romano, </a:t>
            </a:r>
            <a:r>
              <a:rPr lang="en-GB" dirty="0" err="1"/>
              <a:t>Brigitta</a:t>
            </a:r>
            <a:r>
              <a:rPr lang="en-GB" dirty="0"/>
              <a:t> </a:t>
            </a:r>
            <a:r>
              <a:rPr lang="en-GB" dirty="0" err="1"/>
              <a:t>Spaeth-Rublee</a:t>
            </a:r>
            <a:r>
              <a:rPr lang="en-GB" dirty="0"/>
              <a:t>,</a:t>
            </a:r>
            <a:endParaRPr lang="en-US" dirty="0"/>
          </a:p>
          <a:p>
            <a:r>
              <a:rPr lang="en-GB" dirty="0"/>
              <a:t>Canada: Susan Brien, Alan Forster, William Ghali, Yana </a:t>
            </a:r>
            <a:r>
              <a:rPr lang="en-GB" dirty="0" err="1"/>
              <a:t>Gurevich</a:t>
            </a:r>
            <a:r>
              <a:rPr lang="en-CA" dirty="0"/>
              <a:t>, </a:t>
            </a:r>
            <a:r>
              <a:rPr lang="en-GB" dirty="0"/>
              <a:t>Lori Moskal, </a:t>
            </a:r>
            <a:r>
              <a:rPr lang="en-GB" dirty="0" err="1"/>
              <a:t>Hude</a:t>
            </a:r>
            <a:r>
              <a:rPr lang="en-GB" dirty="0"/>
              <a:t> Quan, Danielle Southern</a:t>
            </a:r>
            <a:endParaRPr lang="en-US" dirty="0"/>
          </a:p>
          <a:p>
            <a:r>
              <a:rPr lang="en-GB" dirty="0"/>
              <a:t>Switzerland: Bernard </a:t>
            </a:r>
            <a:r>
              <a:rPr lang="en-GB" dirty="0" err="1"/>
              <a:t>Burnand</a:t>
            </a:r>
            <a:r>
              <a:rPr lang="en-GB" dirty="0"/>
              <a:t>, Jean-Marie Januel</a:t>
            </a:r>
            <a:endParaRPr lang="en-US" dirty="0"/>
          </a:p>
          <a:p>
            <a:r>
              <a:rPr lang="en-GB" dirty="0"/>
              <a:t>France: </a:t>
            </a:r>
            <a:r>
              <a:rPr lang="en-GB" dirty="0" err="1"/>
              <a:t>Cyrille</a:t>
            </a:r>
            <a:r>
              <a:rPr lang="en-GB" dirty="0"/>
              <a:t> Colin </a:t>
            </a:r>
            <a:endParaRPr lang="en-US" dirty="0"/>
          </a:p>
          <a:p>
            <a:r>
              <a:rPr lang="en-GB" dirty="0"/>
              <a:t>Germany: Saskia </a:t>
            </a:r>
            <a:r>
              <a:rPr lang="en-GB" dirty="0" err="1"/>
              <a:t>Droesler</a:t>
            </a:r>
            <a:endParaRPr lang="en-US" dirty="0"/>
          </a:p>
          <a:p>
            <a:r>
              <a:rPr lang="en-GB" dirty="0"/>
              <a:t>WHO: </a:t>
            </a:r>
            <a:r>
              <a:rPr lang="en-GB" dirty="0" err="1"/>
              <a:t>Nenad</a:t>
            </a:r>
            <a:r>
              <a:rPr lang="en-GB" dirty="0"/>
              <a:t> Kostanjsek, </a:t>
            </a:r>
            <a:r>
              <a:rPr lang="en-US" dirty="0"/>
              <a:t>Bedirhan </a:t>
            </a:r>
            <a:r>
              <a:rPr lang="en-GB" dirty="0" err="1"/>
              <a:t>Ustun</a:t>
            </a:r>
            <a:r>
              <a:rPr lang="en-GB" dirty="0"/>
              <a:t>.</a:t>
            </a:r>
          </a:p>
        </p:txBody>
      </p:sp>
      <p:sp>
        <p:nvSpPr>
          <p:cNvPr id="50" name="Rectangle 10"/>
          <p:cNvSpPr>
            <a:spLocks noChangeArrowheads="1"/>
          </p:cNvSpPr>
          <p:nvPr/>
        </p:nvSpPr>
        <p:spPr bwMode="auto">
          <a:xfrm>
            <a:off x="20026313" y="7952969"/>
            <a:ext cx="9367838" cy="11009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a:p>
        </p:txBody>
      </p:sp>
      <p:sp>
        <p:nvSpPr>
          <p:cNvPr id="52" name="Rectangle 15"/>
          <p:cNvSpPr>
            <a:spLocks noChangeArrowheads="1"/>
          </p:cNvSpPr>
          <p:nvPr/>
        </p:nvSpPr>
        <p:spPr bwMode="auto">
          <a:xfrm>
            <a:off x="20775079" y="8151425"/>
            <a:ext cx="808144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5988"/>
            <a:r>
              <a:rPr lang="en-GB" b="1" dirty="0" smtClean="0">
                <a:solidFill>
                  <a:srgbClr val="FFFFFF"/>
                </a:solidFill>
              </a:rPr>
              <a:t>Conclusions</a:t>
            </a:r>
            <a:endParaRPr lang="en-GB" b="1" dirty="0">
              <a:solidFill>
                <a:srgbClr val="FFFFFF"/>
              </a:solidFill>
            </a:endParaRPr>
          </a:p>
        </p:txBody>
      </p:sp>
      <p:sp>
        <p:nvSpPr>
          <p:cNvPr id="54" name="Text Box 31"/>
          <p:cNvSpPr txBox="1">
            <a:spLocks noChangeArrowheads="1"/>
          </p:cNvSpPr>
          <p:nvPr/>
        </p:nvSpPr>
        <p:spPr bwMode="auto">
          <a:xfrm>
            <a:off x="20204622" y="26464427"/>
            <a:ext cx="9280525" cy="3985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r>
              <a:rPr lang="en-US" dirty="0"/>
              <a:t>Q&amp;S TAG was funded by the </a:t>
            </a:r>
            <a:r>
              <a:rPr lang="en-US" i="1" dirty="0"/>
              <a:t>Agency for Healthcare Research and Quality (</a:t>
            </a:r>
            <a:r>
              <a:rPr lang="en-US" dirty="0"/>
              <a:t>AHRQ), Canadian Institute of Health </a:t>
            </a:r>
            <a:r>
              <a:rPr lang="en-CA" dirty="0"/>
              <a:t>Canadian Patient Safety Institute (CPSI), and Canadian Institute for Health Information (CIHI).</a:t>
            </a:r>
            <a:endParaRPr lang="en-GB" dirty="0"/>
          </a:p>
        </p:txBody>
      </p:sp>
      <p:sp>
        <p:nvSpPr>
          <p:cNvPr id="55" name="Text Box 31"/>
          <p:cNvSpPr txBox="1">
            <a:spLocks noChangeArrowheads="1"/>
          </p:cNvSpPr>
          <p:nvPr/>
        </p:nvSpPr>
        <p:spPr bwMode="auto">
          <a:xfrm>
            <a:off x="20126326" y="9217025"/>
            <a:ext cx="9280525" cy="14152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r>
              <a:rPr lang="en-CA" i="1" u="sng" dirty="0" smtClean="0"/>
              <a:t>Mapping </a:t>
            </a:r>
            <a:r>
              <a:rPr lang="en-CA" i="1" u="sng" dirty="0"/>
              <a:t>of existing patient safety indicator </a:t>
            </a:r>
            <a:endParaRPr lang="en-US" dirty="0"/>
          </a:p>
          <a:p>
            <a:r>
              <a:rPr lang="en-GB" dirty="0"/>
              <a:t>We have begun a mapping exercise, whereby we have attempted to map the Calgary PSI list, the International ICD-10 AHRQ PSI list as well as Patient Safety concepts in ICD-11-Beta.</a:t>
            </a:r>
          </a:p>
          <a:p>
            <a:endParaRPr lang="en-GB" dirty="0"/>
          </a:p>
          <a:p>
            <a:r>
              <a:rPr lang="en-CA" i="1" u="sng" dirty="0"/>
              <a:t>Code-recode testing</a:t>
            </a:r>
            <a:r>
              <a:rPr lang="en-CA" u="sng" dirty="0"/>
              <a:t> </a:t>
            </a:r>
            <a:endParaRPr lang="en-US" dirty="0"/>
          </a:p>
          <a:p>
            <a:r>
              <a:rPr lang="en-US" dirty="0"/>
              <a:t>Objectives</a:t>
            </a:r>
          </a:p>
          <a:p>
            <a:pPr marL="571500" lvl="0" indent="-571500">
              <a:buFont typeface="Arial" panose="020B0604020202020204" pitchFamily="34" charset="0"/>
              <a:buChar char="•"/>
            </a:pPr>
            <a:r>
              <a:rPr lang="en-US" dirty="0"/>
              <a:t> To assess, from a healthcare leader</a:t>
            </a:r>
            <a:r>
              <a:rPr lang="en-CA" dirty="0"/>
              <a:t>’</a:t>
            </a:r>
            <a:r>
              <a:rPr lang="en-US" dirty="0"/>
              <a:t>s perspective, </a:t>
            </a:r>
            <a:r>
              <a:rPr lang="en-US" dirty="0" smtClean="0"/>
              <a:t>the utility </a:t>
            </a:r>
            <a:r>
              <a:rPr lang="en-US" dirty="0"/>
              <a:t>of patient safety information encoded using the following classification systems: AHRQ Common Format, WHO-ICD 10-CA, and WHO-ICD11 (</a:t>
            </a:r>
            <a:r>
              <a:rPr lang="en-US" dirty="0" smtClean="0"/>
              <a:t>Beta)</a:t>
            </a:r>
          </a:p>
          <a:p>
            <a:pPr marL="571500" lvl="0" indent="-571500">
              <a:buFont typeface="Arial" panose="020B0604020202020204" pitchFamily="34" charset="0"/>
              <a:buChar char="•"/>
            </a:pPr>
            <a:r>
              <a:rPr lang="en-US" dirty="0" smtClean="0"/>
              <a:t>To </a:t>
            </a:r>
            <a:r>
              <a:rPr lang="en-US" dirty="0"/>
              <a:t>evaluate the inter-rater reliability of raters classifying patient safety </a:t>
            </a:r>
            <a:r>
              <a:rPr lang="en-US" dirty="0" smtClean="0"/>
              <a:t>events</a:t>
            </a:r>
          </a:p>
          <a:p>
            <a:pPr marL="571500" lvl="0" indent="-571500">
              <a:buFont typeface="Arial" panose="020B0604020202020204" pitchFamily="34" charset="0"/>
              <a:buChar char="•"/>
            </a:pPr>
            <a:r>
              <a:rPr lang="en-US" dirty="0" smtClean="0"/>
              <a:t>To </a:t>
            </a:r>
            <a:r>
              <a:rPr lang="en-US" dirty="0"/>
              <a:t>determine the face validity of event </a:t>
            </a:r>
            <a:r>
              <a:rPr lang="en-US" dirty="0" smtClean="0"/>
              <a:t>classification</a:t>
            </a:r>
          </a:p>
          <a:p>
            <a:pPr marL="571500" lvl="0" indent="-571500">
              <a:buFont typeface="Arial" panose="020B0604020202020204" pitchFamily="34" charset="0"/>
              <a:buChar char="•"/>
            </a:pPr>
            <a:r>
              <a:rPr lang="en-US" dirty="0" smtClean="0"/>
              <a:t>To </a:t>
            </a:r>
            <a:r>
              <a:rPr lang="en-US" dirty="0"/>
              <a:t>assess the coding practice for classifying patient safety events</a:t>
            </a:r>
          </a:p>
          <a:p>
            <a:r>
              <a:rPr lang="en-US" b="1" dirty="0"/>
              <a:t>  </a:t>
            </a:r>
            <a:endParaRPr lang="en-US" dirty="0"/>
          </a:p>
          <a:p>
            <a:endParaRPr lang="en-GB" dirty="0"/>
          </a:p>
          <a:p>
            <a:endParaRPr lang="en-GB" dirty="0"/>
          </a:p>
        </p:txBody>
      </p:sp>
      <p:sp>
        <p:nvSpPr>
          <p:cNvPr id="14" name="Rectangle 13"/>
          <p:cNvSpPr/>
          <p:nvPr/>
        </p:nvSpPr>
        <p:spPr>
          <a:xfrm>
            <a:off x="825501" y="5440367"/>
            <a:ext cx="28581350" cy="2308324"/>
          </a:xfrm>
          <a:prstGeom prst="rect">
            <a:avLst/>
          </a:prstGeom>
        </p:spPr>
        <p:txBody>
          <a:bodyPr wrap="square">
            <a:spAutoFit/>
          </a:bodyPr>
          <a:lstStyle/>
          <a:p>
            <a:r>
              <a:rPr lang="en-US" dirty="0" smtClean="0"/>
              <a:t>			The </a:t>
            </a:r>
            <a:r>
              <a:rPr lang="en-US" dirty="0"/>
              <a:t>Quality and Patient Safety TAG is charged with reviewing ICD-10, ICD-10CM and progressive drafts of ICD-11 to inform the development of the ICD-11, focusing on identifying practical modifications for ICD 11 drafts that would enable better measurement of quality and </a:t>
            </a:r>
            <a:r>
              <a:rPr lang="en-US" dirty="0" smtClean="0"/>
              <a:t>safety. Ultimately</a:t>
            </a:r>
            <a:r>
              <a:rPr lang="en-US" dirty="0"/>
              <a:t>, an enhanced classification system will permit expanded use of coded health data for large-scale quality and safety surveillance in health care systems internationally.</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1861</TotalTime>
  <Words>459</Words>
  <Application>Microsoft Office PowerPoint</Application>
  <PresentationFormat>Custom</PresentationFormat>
  <Paragraphs>63</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3x4</vt:lpstr>
      <vt:lpstr>PowerPoint Presentation</vt:lpstr>
    </vt:vector>
  </TitlesOfParts>
  <Company>WHO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M. Meri Robinson Nicol</dc:creator>
  <cp:lastModifiedBy>ROBINSON NICOL, Molly Meri</cp:lastModifiedBy>
  <cp:revision>123</cp:revision>
  <cp:lastPrinted>2012-10-02T08:26:43Z</cp:lastPrinted>
  <dcterms:created xsi:type="dcterms:W3CDTF">2002-11-05T20:37:20Z</dcterms:created>
  <dcterms:modified xsi:type="dcterms:W3CDTF">2014-10-15T10:38:42Z</dcterms:modified>
</cp:coreProperties>
</file>