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7" r:id="rId2"/>
    <p:sldId id="259" r:id="rId3"/>
    <p:sldId id="262" r:id="rId4"/>
    <p:sldId id="269" r:id="rId5"/>
    <p:sldId id="273" r:id="rId6"/>
    <p:sldId id="272" r:id="rId7"/>
    <p:sldId id="270" r:id="rId8"/>
    <p:sldId id="271" r:id="rId9"/>
    <p:sldId id="268" r:id="rId10"/>
    <p:sldId id="263" r:id="rId11"/>
    <p:sldId id="265" r:id="rId12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0066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5" autoAdjust="0"/>
    <p:restoredTop sz="94660" autoAdjust="0"/>
  </p:normalViewPr>
  <p:slideViewPr>
    <p:cSldViewPr>
      <p:cViewPr varScale="1">
        <p:scale>
          <a:sx n="69" d="100"/>
          <a:sy n="69" d="100"/>
        </p:scale>
        <p:origin x="-141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65639A92-5255-4A5D-9574-11635E7E139D}" type="datetimeFigureOut">
              <a:rPr lang="es-ES"/>
              <a:pPr>
                <a:defRPr/>
              </a:pPr>
              <a:t>10/10/2014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s-ES" noProof="0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noProof="0" smtClean="0"/>
              <a:t>Haga clic para modificar el estilo de texto del patrón</a:t>
            </a:r>
          </a:p>
          <a:p>
            <a:pPr lvl="1"/>
            <a:r>
              <a:rPr lang="es-ES" noProof="0" smtClean="0"/>
              <a:t>Segundo nivel</a:t>
            </a:r>
          </a:p>
          <a:p>
            <a:pPr lvl="2"/>
            <a:r>
              <a:rPr lang="es-ES" noProof="0" smtClean="0"/>
              <a:t>Tercer nivel</a:t>
            </a:r>
          </a:p>
          <a:p>
            <a:pPr lvl="3"/>
            <a:r>
              <a:rPr lang="es-ES" noProof="0" smtClean="0"/>
              <a:t>Cuarto nivel</a:t>
            </a:r>
          </a:p>
          <a:p>
            <a:pPr lvl="4"/>
            <a:r>
              <a:rPr lang="es-ES" noProof="0" smtClean="0"/>
              <a:t>Quinto nivel</a:t>
            </a:r>
            <a:endParaRPr lang="es-ES" noProof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007D76AD-7368-4E78-B464-9DB7747A9F58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1 Marcador de imagen de diapositiva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s-ES" smtClean="0"/>
          </a:p>
        </p:txBody>
      </p:sp>
      <p:sp>
        <p:nvSpPr>
          <p:cNvPr id="15363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AEA38C2-4FE3-485A-B57E-5ACB5AC0DDAC}" type="slidenum">
              <a:rPr lang="es-ES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s-ES">
              <a:cs typeface="Arial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1 Marcador de imagen de diapositiva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8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s-ES" smtClean="0"/>
          </a:p>
        </p:txBody>
      </p:sp>
      <p:sp>
        <p:nvSpPr>
          <p:cNvPr id="50179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A605F89-85FD-4B18-8F12-82F59F16ED9D}" type="slidenum">
              <a:rPr lang="es-ES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s-ES">
              <a:cs typeface="Arial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1 Marcador de imagen de diapositiva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274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s-ES" smtClean="0"/>
          </a:p>
        </p:txBody>
      </p:sp>
      <p:sp>
        <p:nvSpPr>
          <p:cNvPr id="54275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4AB5E05-3D8A-4153-8DEE-A4A190C3B3B8}" type="slidenum">
              <a:rPr lang="es-ES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s-ES">
              <a:cs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1 Marcador de imagen de diapositiva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s-ES" smtClean="0"/>
          </a:p>
        </p:txBody>
      </p:sp>
      <p:sp>
        <p:nvSpPr>
          <p:cNvPr id="17411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73F2217-44B5-462A-8C6D-7F7AB2027903}" type="slidenum">
              <a:rPr lang="es-ES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s-ES">
              <a:cs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1 Marcador de imagen de diapositiva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s-ES" smtClean="0"/>
          </a:p>
        </p:txBody>
      </p:sp>
      <p:sp>
        <p:nvSpPr>
          <p:cNvPr id="19459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3EC494A-5B93-41A6-97A4-8B506BCA6F2D}" type="slidenum">
              <a:rPr lang="es-ES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s-ES">
              <a:cs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1 Marcador de imagen de diapositiva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8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s-ES" smtClean="0"/>
          </a:p>
        </p:txBody>
      </p:sp>
      <p:sp>
        <p:nvSpPr>
          <p:cNvPr id="39939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D01A3CF-6E78-479F-8DE0-8B93FDC0430B}" type="slidenum">
              <a:rPr lang="es-ES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s-ES">
              <a:cs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2467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s-ES" smtClean="0"/>
          </a:p>
        </p:txBody>
      </p:sp>
      <p:sp>
        <p:nvSpPr>
          <p:cNvPr id="62468" name="3 Marcador de número de diapositiva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05AA4CE7-DFDB-4727-A798-6B8A2569C317}" type="slidenum">
              <a:rPr lang="es-ES" sz="1200">
                <a:latin typeface="Calibri" pitchFamily="34" charset="0"/>
              </a:rPr>
              <a:pPr algn="r"/>
              <a:t>5</a:t>
            </a:fld>
            <a:endParaRPr lang="es-ES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419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s-ES" smtClean="0"/>
          </a:p>
        </p:txBody>
      </p:sp>
      <p:sp>
        <p:nvSpPr>
          <p:cNvPr id="60420" name="3 Marcador de número de diapositiva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E082A760-A335-4D22-ABFE-E61120C241E2}" type="slidenum">
              <a:rPr lang="es-ES" sz="1200">
                <a:latin typeface="Calibri" pitchFamily="34" charset="0"/>
              </a:rPr>
              <a:pPr algn="r"/>
              <a:t>6</a:t>
            </a:fld>
            <a:endParaRPr lang="es-ES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6323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s-ES" smtClean="0"/>
          </a:p>
        </p:txBody>
      </p:sp>
      <p:sp>
        <p:nvSpPr>
          <p:cNvPr id="56324" name="3 Marcador de número de diapositiva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24934A0F-993D-4605-A4AA-8BD112DAF6C1}" type="slidenum">
              <a:rPr lang="es-ES" sz="1200">
                <a:latin typeface="Calibri" pitchFamily="34" charset="0"/>
              </a:rPr>
              <a:pPr algn="r"/>
              <a:t>7</a:t>
            </a:fld>
            <a:endParaRPr lang="es-ES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1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s-ES" smtClean="0"/>
          </a:p>
        </p:txBody>
      </p:sp>
      <p:sp>
        <p:nvSpPr>
          <p:cNvPr id="58372" name="3 Marcador de número de diapositiva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C2903054-EF40-48EC-991A-6854ECA33FCB}" type="slidenum">
              <a:rPr lang="es-ES" sz="1200">
                <a:latin typeface="Calibri" pitchFamily="34" charset="0"/>
              </a:rPr>
              <a:pPr algn="r"/>
              <a:t>8</a:t>
            </a:fld>
            <a:endParaRPr lang="es-ES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1 Marcador de imagen de diapositiva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4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s-ES" smtClean="0"/>
          </a:p>
        </p:txBody>
      </p:sp>
      <p:sp>
        <p:nvSpPr>
          <p:cNvPr id="44035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CAF1BE4-83F6-4A6B-B1A1-8E1F2A3DFB35}" type="slidenum">
              <a:rPr lang="es-ES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s-ES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0AD34C-C591-4954-950F-9A8F4D0454F8}" type="datetimeFigureOut">
              <a:rPr lang="es-ES"/>
              <a:pPr>
                <a:defRPr/>
              </a:pPr>
              <a:t>10/10/2014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DE9860-6561-4EC9-8C26-8F3D65F0E5D8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8CD1F8-81D3-433F-8C9B-6B29BDB7C6A1}" type="datetimeFigureOut">
              <a:rPr lang="es-ES"/>
              <a:pPr>
                <a:defRPr/>
              </a:pPr>
              <a:t>10/10/2014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6F280F-112C-4505-906D-CC8A45A8E0A2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A14449-A3E4-45E0-8C43-41B7D3BC9F07}" type="datetimeFigureOut">
              <a:rPr lang="es-ES"/>
              <a:pPr>
                <a:defRPr/>
              </a:pPr>
              <a:t>10/10/2014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5A822D-1BCA-401F-965D-9DCB4E979697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3287AB-7630-47D1-9B0E-5138C75C4E27}" type="datetimeFigureOut">
              <a:rPr lang="es-ES"/>
              <a:pPr>
                <a:defRPr/>
              </a:pPr>
              <a:t>10/10/2014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E79622-9B4E-498A-8047-1FCD313EB223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4D6945-EE3E-4038-8BE8-10D88539F937}" type="datetimeFigureOut">
              <a:rPr lang="es-ES"/>
              <a:pPr>
                <a:defRPr/>
              </a:pPr>
              <a:t>10/10/2014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0112D8-09EA-47E1-8998-08CDBF50929D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C1E41C-D343-45B6-A34F-9D5E87502D61}" type="datetimeFigureOut">
              <a:rPr lang="es-ES"/>
              <a:pPr>
                <a:defRPr/>
              </a:pPr>
              <a:t>10/10/2014</a:t>
            </a:fld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DEFB7A-6DC9-4678-844D-06C43AA6C5BC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D57933-F472-451A-9FC3-B4246B0318D2}" type="datetimeFigureOut">
              <a:rPr lang="es-ES"/>
              <a:pPr>
                <a:defRPr/>
              </a:pPr>
              <a:t>10/10/2014</a:t>
            </a:fld>
            <a:endParaRPr lang="es-ES"/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5E0E0B-3F76-4BC7-B5ED-F6648ABCF424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4354B1-6B85-45DE-9A12-25F7ED3715E5}" type="datetimeFigureOut">
              <a:rPr lang="es-ES"/>
              <a:pPr>
                <a:defRPr/>
              </a:pPr>
              <a:t>10/10/2014</a:t>
            </a:fld>
            <a:endParaRPr lang="es-ES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26BFE2-894B-4F5A-9AAE-04E2EA4727D7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67815B-80CF-4DD0-A48D-4132E8F6BBDB}" type="datetimeFigureOut">
              <a:rPr lang="es-ES"/>
              <a:pPr>
                <a:defRPr/>
              </a:pPr>
              <a:t>10/10/2014</a:t>
            </a:fld>
            <a:endParaRPr lang="es-ES"/>
          </a:p>
        </p:txBody>
      </p:sp>
      <p:sp>
        <p:nvSpPr>
          <p:cNvPr id="3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431BF0-5D1A-43A7-9396-4945199A4F25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991586-64CE-47FB-892D-10688271D0E2}" type="datetimeFigureOut">
              <a:rPr lang="es-ES"/>
              <a:pPr>
                <a:defRPr/>
              </a:pPr>
              <a:t>10/10/2014</a:t>
            </a:fld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53C20F-7CA3-43DB-A1C8-329653EC1170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B7E1A0-78B5-4779-B898-FD66F2C59E57}" type="datetimeFigureOut">
              <a:rPr lang="es-ES"/>
              <a:pPr>
                <a:defRPr/>
              </a:pPr>
              <a:t>10/10/2014</a:t>
            </a:fld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BBB8B4-3ADE-4E72-B952-0516EB81BAFA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1 Marcador de título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título del patrón</a:t>
            </a:r>
          </a:p>
        </p:txBody>
      </p:sp>
      <p:sp>
        <p:nvSpPr>
          <p:cNvPr id="21507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802A763-3574-44E2-9B9D-EB3FC44A5CBE}" type="datetimeFigureOut">
              <a:rPr lang="es-ES"/>
              <a:pPr>
                <a:defRPr/>
              </a:pPr>
              <a:t>10/10/2014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302AC35-A22F-44FD-94D3-DC35232B2E3C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71" descr="Descripción: Descripción: logo6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338" y="6084888"/>
            <a:ext cx="900112" cy="69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8" name="11 Rectángulo"/>
          <p:cNvSpPr>
            <a:spLocks noChangeArrowheads="1"/>
          </p:cNvSpPr>
          <p:nvPr/>
        </p:nvSpPr>
        <p:spPr bwMode="auto">
          <a:xfrm>
            <a:off x="1470025" y="6365875"/>
            <a:ext cx="612140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5988" eaLnBrk="0" hangingPunct="0">
              <a:spcBef>
                <a:spcPct val="50000"/>
              </a:spcBef>
            </a:pPr>
            <a:r>
              <a:rPr lang="en-GB" sz="1200" b="1">
                <a:solidFill>
                  <a:schemeClr val="accent2"/>
                </a:solidFill>
                <a:latin typeface="Calibri" pitchFamily="34" charset="0"/>
              </a:rPr>
              <a:t>WHO - FAMILY OF INTERNATIONAL CLASSIFICATIONS NETWORK ANNUAL MEETING 2014</a:t>
            </a:r>
          </a:p>
        </p:txBody>
      </p:sp>
      <p:sp>
        <p:nvSpPr>
          <p:cNvPr id="14339" name="12 Rectángulo"/>
          <p:cNvSpPr>
            <a:spLocks noChangeArrowheads="1"/>
          </p:cNvSpPr>
          <p:nvPr/>
        </p:nvSpPr>
        <p:spPr bwMode="auto">
          <a:xfrm>
            <a:off x="2776538" y="6550025"/>
            <a:ext cx="2987675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defTabSz="915988" eaLnBrk="0" hangingPunct="0">
              <a:spcBef>
                <a:spcPct val="50000"/>
              </a:spcBef>
            </a:pPr>
            <a:r>
              <a:rPr lang="en-GB" sz="1200" b="1">
                <a:solidFill>
                  <a:schemeClr val="accent2"/>
                </a:solidFill>
                <a:latin typeface="Calibri" pitchFamily="34" charset="0"/>
              </a:rPr>
              <a:t>11-17 October 2014 Barcelona, Spain</a:t>
            </a:r>
          </a:p>
        </p:txBody>
      </p:sp>
      <p:pic>
        <p:nvPicPr>
          <p:cNvPr id="14340" name="Picture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12088" y="6145213"/>
            <a:ext cx="1331912" cy="712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1" name="14 Rectángulo"/>
          <p:cNvSpPr>
            <a:spLocks noChangeArrowheads="1"/>
          </p:cNvSpPr>
          <p:nvPr/>
        </p:nvSpPr>
        <p:spPr bwMode="auto">
          <a:xfrm>
            <a:off x="684213" y="4868863"/>
            <a:ext cx="7991475" cy="1100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GB" b="1" u="sng" dirty="0">
                <a:latin typeface="Calibri" pitchFamily="34" charset="0"/>
              </a:rPr>
              <a:t>Authors</a:t>
            </a:r>
            <a:r>
              <a:rPr lang="en-GB" b="1" dirty="0">
                <a:latin typeface="Calibri" pitchFamily="34" charset="0"/>
              </a:rPr>
              <a:t>: </a:t>
            </a:r>
            <a:r>
              <a:rPr lang="ca-ES" sz="1600" b="1" dirty="0">
                <a:latin typeface="Calibri" pitchFamily="34" charset="0"/>
              </a:rPr>
              <a:t>A </a:t>
            </a:r>
            <a:r>
              <a:rPr lang="ca-ES" sz="1600" b="1" dirty="0" err="1">
                <a:latin typeface="Calibri" pitchFamily="34" charset="0"/>
              </a:rPr>
              <a:t>Hernàndez-Cortès</a:t>
            </a:r>
            <a:r>
              <a:rPr lang="ca-ES" sz="1600" b="1" dirty="0">
                <a:latin typeface="Calibri" pitchFamily="34" charset="0"/>
              </a:rPr>
              <a:t>; G Gelabert; RM Montoliu; M </a:t>
            </a:r>
            <a:r>
              <a:rPr lang="ca-ES" sz="1600" b="1" dirty="0" err="1">
                <a:latin typeface="Calibri" pitchFamily="34" charset="0"/>
              </a:rPr>
              <a:t>Raurich</a:t>
            </a:r>
            <a:r>
              <a:rPr lang="ca-ES" sz="1600" b="1" dirty="0">
                <a:latin typeface="Calibri" pitchFamily="34" charset="0"/>
              </a:rPr>
              <a:t>; T Ros; S Gelabert; </a:t>
            </a:r>
          </a:p>
          <a:p>
            <a:pPr eaLnBrk="0" hangingPunct="0"/>
            <a:r>
              <a:rPr lang="ca-ES" sz="1600" b="1" dirty="0">
                <a:latin typeface="Calibri" pitchFamily="34" charset="0"/>
              </a:rPr>
              <a:t>A Conesa; E </a:t>
            </a:r>
            <a:r>
              <a:rPr lang="ca-ES" sz="1600" b="1" dirty="0" err="1">
                <a:latin typeface="Calibri" pitchFamily="34" charset="0"/>
              </a:rPr>
              <a:t>Sarsanedas</a:t>
            </a:r>
            <a:r>
              <a:rPr lang="ca-ES" sz="1600" b="1" dirty="0">
                <a:latin typeface="Calibri" pitchFamily="34" charset="0"/>
              </a:rPr>
              <a:t>; S Marín; MM </a:t>
            </a:r>
            <a:r>
              <a:rPr lang="ca-ES" sz="1600" b="1" dirty="0" err="1">
                <a:latin typeface="Calibri" pitchFamily="34" charset="0"/>
              </a:rPr>
              <a:t>Salazar</a:t>
            </a:r>
            <a:r>
              <a:rPr lang="ca-ES" sz="1600" b="1" dirty="0">
                <a:latin typeface="Calibri" pitchFamily="34" charset="0"/>
              </a:rPr>
              <a:t>; T Soler; MC Díaz; MA </a:t>
            </a:r>
            <a:r>
              <a:rPr lang="ca-ES" sz="1600" b="1" dirty="0" err="1">
                <a:latin typeface="Calibri" pitchFamily="34" charset="0"/>
              </a:rPr>
              <a:t>Várez</a:t>
            </a:r>
            <a:r>
              <a:rPr lang="en-GB" sz="1600" b="1" baseline="30000" dirty="0">
                <a:latin typeface="Calibri" pitchFamily="34" charset="0"/>
              </a:rPr>
              <a:t> </a:t>
            </a:r>
            <a:r>
              <a:rPr lang="en-GB" sz="1600" b="1" dirty="0">
                <a:latin typeface="Calibri" pitchFamily="34" charset="0"/>
              </a:rPr>
              <a:t>    </a:t>
            </a:r>
          </a:p>
          <a:p>
            <a:pPr eaLnBrk="0" hangingPunct="0"/>
            <a:r>
              <a:rPr lang="en-GB" sz="1600" b="1" dirty="0">
                <a:latin typeface="Calibri" pitchFamily="34" charset="0"/>
              </a:rPr>
              <a:t> </a:t>
            </a:r>
          </a:p>
          <a:p>
            <a:pPr eaLnBrk="0" hangingPunct="0"/>
            <a:r>
              <a:rPr lang="en-US" sz="1600" b="1" i="1" dirty="0">
                <a:latin typeface="Calibri" pitchFamily="34" charset="0"/>
              </a:rPr>
              <a:t>Group of Experts in Medical Coding, Catalan Health Information Association, Barcelona</a:t>
            </a:r>
            <a:endParaRPr lang="es-ES" sz="1600" b="1" dirty="0">
              <a:latin typeface="Calibri" pitchFamily="34" charset="0"/>
            </a:endParaRPr>
          </a:p>
        </p:txBody>
      </p:sp>
      <p:sp>
        <p:nvSpPr>
          <p:cNvPr id="17" name="16 Rectángulo"/>
          <p:cNvSpPr/>
          <p:nvPr/>
        </p:nvSpPr>
        <p:spPr>
          <a:xfrm>
            <a:off x="611560" y="2838078"/>
            <a:ext cx="7776864" cy="1588127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defTabSz="915988" eaLnBrk="0" hangingPunct="0">
              <a:lnSpc>
                <a:spcPct val="90000"/>
              </a:lnSpc>
            </a:pPr>
            <a:r>
              <a:rPr lang="ca-ES" sz="3600" b="1">
                <a:solidFill>
                  <a:srgbClr val="FFFFFF"/>
                </a:solidFill>
                <a:cs typeface="Arial" charset="0"/>
              </a:rPr>
              <a:t>The Impact of the change from </a:t>
            </a:r>
          </a:p>
          <a:p>
            <a:pPr algn="ctr" defTabSz="915988" eaLnBrk="0" hangingPunct="0">
              <a:lnSpc>
                <a:spcPct val="90000"/>
              </a:lnSpc>
            </a:pPr>
            <a:r>
              <a:rPr lang="ca-ES" sz="3600" b="1">
                <a:solidFill>
                  <a:srgbClr val="FFFFFF"/>
                </a:solidFill>
                <a:cs typeface="Arial" charset="0"/>
              </a:rPr>
              <a:t>ICD-9-CM to ICD-10-CM/PCS </a:t>
            </a:r>
          </a:p>
          <a:p>
            <a:pPr algn="ctr" defTabSz="915988" eaLnBrk="0" hangingPunct="0">
              <a:lnSpc>
                <a:spcPct val="90000"/>
              </a:lnSpc>
            </a:pPr>
            <a:r>
              <a:rPr lang="ca-ES" sz="3600" b="1">
                <a:solidFill>
                  <a:srgbClr val="FFFFFF"/>
                </a:solidFill>
                <a:cs typeface="Arial" charset="0"/>
              </a:rPr>
              <a:t>in Catalonia</a:t>
            </a:r>
            <a:endParaRPr lang="ca-ES" sz="3600">
              <a:solidFill>
                <a:srgbClr val="FFFFFF"/>
              </a:solidFill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Rectángulo"/>
          <p:cNvSpPr/>
          <p:nvPr/>
        </p:nvSpPr>
        <p:spPr>
          <a:xfrm>
            <a:off x="530040" y="476672"/>
            <a:ext cx="7673664" cy="590931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defTabSz="915988" eaLnBrk="0" hangingPunct="0">
              <a:lnSpc>
                <a:spcPct val="90000"/>
              </a:lnSpc>
            </a:pPr>
            <a:r>
              <a:rPr lang="ca-ES" sz="3600" b="1">
                <a:solidFill>
                  <a:srgbClr val="FFFFFF"/>
                </a:solidFill>
                <a:cs typeface="Arial" charset="0"/>
              </a:rPr>
              <a:t>CONCLUSIONS: Actions to carry out</a:t>
            </a:r>
            <a:endParaRPr lang="ca-ES" sz="3600">
              <a:solidFill>
                <a:srgbClr val="FFFFFF"/>
              </a:solidFill>
              <a:cs typeface="Arial" charset="0"/>
            </a:endParaRPr>
          </a:p>
        </p:txBody>
      </p:sp>
      <p:pic>
        <p:nvPicPr>
          <p:cNvPr id="49156" name="Picture 71" descr="Descripción: Descripción: logo6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338" y="6084888"/>
            <a:ext cx="900112" cy="69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7" name="11 Rectángulo"/>
          <p:cNvSpPr>
            <a:spLocks noChangeArrowheads="1"/>
          </p:cNvSpPr>
          <p:nvPr/>
        </p:nvSpPr>
        <p:spPr bwMode="auto">
          <a:xfrm>
            <a:off x="1470025" y="6365875"/>
            <a:ext cx="612140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5988" eaLnBrk="0" hangingPunct="0">
              <a:spcBef>
                <a:spcPct val="50000"/>
              </a:spcBef>
            </a:pPr>
            <a:r>
              <a:rPr lang="en-GB" sz="1200" b="1">
                <a:solidFill>
                  <a:schemeClr val="accent2"/>
                </a:solidFill>
                <a:latin typeface="Calibri" pitchFamily="34" charset="0"/>
              </a:rPr>
              <a:t>WHO - FAMILY OF INTERNATIONAL CLASSIFICATIONS NETWORK ANNUAL MEETING 2014</a:t>
            </a:r>
          </a:p>
        </p:txBody>
      </p:sp>
      <p:sp>
        <p:nvSpPr>
          <p:cNvPr id="49158" name="12 Rectángulo"/>
          <p:cNvSpPr>
            <a:spLocks noChangeArrowheads="1"/>
          </p:cNvSpPr>
          <p:nvPr/>
        </p:nvSpPr>
        <p:spPr bwMode="auto">
          <a:xfrm>
            <a:off x="2776538" y="6550025"/>
            <a:ext cx="2987675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defTabSz="915988" eaLnBrk="0" hangingPunct="0">
              <a:spcBef>
                <a:spcPct val="50000"/>
              </a:spcBef>
            </a:pPr>
            <a:r>
              <a:rPr lang="en-GB" sz="1200" b="1">
                <a:solidFill>
                  <a:schemeClr val="accent2"/>
                </a:solidFill>
                <a:latin typeface="Calibri" pitchFamily="34" charset="0"/>
              </a:rPr>
              <a:t>11-17 October 2014 Barcelona, Spain</a:t>
            </a:r>
          </a:p>
        </p:txBody>
      </p:sp>
      <p:pic>
        <p:nvPicPr>
          <p:cNvPr id="49159" name="Picture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12088" y="6145213"/>
            <a:ext cx="1331912" cy="712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62" name="Rectangle 10"/>
          <p:cNvSpPr>
            <a:spLocks noChangeArrowheads="1"/>
          </p:cNvSpPr>
          <p:nvPr/>
        </p:nvSpPr>
        <p:spPr bwMode="auto">
          <a:xfrm>
            <a:off x="444500" y="1268413"/>
            <a:ext cx="844867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ca-ES" sz="2400" b="1">
                <a:latin typeface="Calibri" pitchFamily="34" charset="0"/>
              </a:rPr>
              <a:t>1- Increasing the professionals training will be needed before and after implementation</a:t>
            </a:r>
            <a:endParaRPr lang="es-ES" sz="2400" b="1">
              <a:latin typeface="Calibri" pitchFamily="34" charset="0"/>
            </a:endParaRPr>
          </a:p>
        </p:txBody>
      </p:sp>
      <p:sp>
        <p:nvSpPr>
          <p:cNvPr id="49163" name="Rectangle 11"/>
          <p:cNvSpPr>
            <a:spLocks noChangeArrowheads="1"/>
          </p:cNvSpPr>
          <p:nvPr/>
        </p:nvSpPr>
        <p:spPr bwMode="auto">
          <a:xfrm>
            <a:off x="444500" y="2324100"/>
            <a:ext cx="838835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ca-ES" sz="2400" b="1">
                <a:latin typeface="Calibri" pitchFamily="34" charset="0"/>
              </a:rPr>
              <a:t>2- Trainers and professionals should have time to make the complete coding guidelines and final translations</a:t>
            </a:r>
          </a:p>
        </p:txBody>
      </p:sp>
      <p:sp>
        <p:nvSpPr>
          <p:cNvPr id="49164" name="Rectangle 12"/>
          <p:cNvSpPr>
            <a:spLocks noChangeArrowheads="1"/>
          </p:cNvSpPr>
          <p:nvPr/>
        </p:nvSpPr>
        <p:spPr bwMode="auto">
          <a:xfrm>
            <a:off x="444500" y="3379788"/>
            <a:ext cx="8520113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ca-ES" sz="2400" b="1">
                <a:latin typeface="Calibri" pitchFamily="34" charset="0"/>
              </a:rPr>
              <a:t>3- Tools to assist the coding should be developed to shorten the coding time of professionals</a:t>
            </a:r>
          </a:p>
        </p:txBody>
      </p:sp>
      <p:sp>
        <p:nvSpPr>
          <p:cNvPr id="49165" name="Rectangle 13"/>
          <p:cNvSpPr>
            <a:spLocks noChangeArrowheads="1"/>
          </p:cNvSpPr>
          <p:nvPr/>
        </p:nvSpPr>
        <p:spPr bwMode="auto">
          <a:xfrm>
            <a:off x="444500" y="4437063"/>
            <a:ext cx="8520113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ca-ES" sz="2400" b="1">
                <a:latin typeface="Calibri" pitchFamily="34" charset="0"/>
              </a:rPr>
              <a:t>4- A pilot process using ICD-10-CM, prior to implementation, must be conducted. The implementation calendar should be adjusted analysing the results and comparing them to those obtained using ICD-9-CM</a:t>
            </a:r>
            <a:endParaRPr lang="es-ES" sz="2400" b="1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2" name="Picture 71" descr="Descripción: Descripción: logo6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338" y="6084888"/>
            <a:ext cx="900112" cy="69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3" name="11 Rectángulo"/>
          <p:cNvSpPr>
            <a:spLocks noChangeArrowheads="1"/>
          </p:cNvSpPr>
          <p:nvPr/>
        </p:nvSpPr>
        <p:spPr bwMode="auto">
          <a:xfrm>
            <a:off x="1470025" y="6365875"/>
            <a:ext cx="612140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5988" eaLnBrk="0" hangingPunct="0">
              <a:spcBef>
                <a:spcPct val="50000"/>
              </a:spcBef>
            </a:pPr>
            <a:r>
              <a:rPr lang="en-GB" sz="1200" b="1">
                <a:solidFill>
                  <a:schemeClr val="accent2"/>
                </a:solidFill>
                <a:latin typeface="Calibri" pitchFamily="34" charset="0"/>
              </a:rPr>
              <a:t>WHO - FAMILY OF INTERNATIONAL CLASSIFICATIONS NETWORK ANNUAL MEETING 2014</a:t>
            </a:r>
          </a:p>
        </p:txBody>
      </p:sp>
      <p:sp>
        <p:nvSpPr>
          <p:cNvPr id="53254" name="12 Rectángulo"/>
          <p:cNvSpPr>
            <a:spLocks noChangeArrowheads="1"/>
          </p:cNvSpPr>
          <p:nvPr/>
        </p:nvSpPr>
        <p:spPr bwMode="auto">
          <a:xfrm>
            <a:off x="2776538" y="6550025"/>
            <a:ext cx="2987675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defTabSz="915988" eaLnBrk="0" hangingPunct="0">
              <a:spcBef>
                <a:spcPct val="50000"/>
              </a:spcBef>
            </a:pPr>
            <a:r>
              <a:rPr lang="en-GB" sz="1200" b="1">
                <a:solidFill>
                  <a:schemeClr val="accent2"/>
                </a:solidFill>
                <a:latin typeface="Calibri" pitchFamily="34" charset="0"/>
              </a:rPr>
              <a:t>11-17 October 2014 Barcelona, Spain</a:t>
            </a:r>
          </a:p>
        </p:txBody>
      </p:sp>
      <p:pic>
        <p:nvPicPr>
          <p:cNvPr id="53255" name="Picture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12088" y="6145213"/>
            <a:ext cx="1331912" cy="712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6 Imagen" descr="RX 1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99592" y="548680"/>
            <a:ext cx="4762500" cy="476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8 Rectángulo"/>
          <p:cNvSpPr/>
          <p:nvPr/>
        </p:nvSpPr>
        <p:spPr>
          <a:xfrm>
            <a:off x="3563888" y="5054741"/>
            <a:ext cx="4808746" cy="79039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defTabSz="915988" eaLnBrk="0" hangingPunct="0">
              <a:lnSpc>
                <a:spcPct val="90000"/>
              </a:lnSpc>
            </a:pPr>
            <a:r>
              <a:rPr lang="ca-ES" sz="3600" b="1" dirty="0" err="1">
                <a:solidFill>
                  <a:srgbClr val="FFFFFF"/>
                </a:solidFill>
                <a:cs typeface="Arial" charset="0"/>
              </a:rPr>
              <a:t>Thank</a:t>
            </a:r>
            <a:r>
              <a:rPr lang="ca-ES" sz="3600" b="1" dirty="0">
                <a:solidFill>
                  <a:srgbClr val="FFFFFF"/>
                </a:solidFill>
                <a:cs typeface="Arial" charset="0"/>
              </a:rPr>
              <a:t> </a:t>
            </a:r>
            <a:r>
              <a:rPr lang="ca-ES" sz="3600" b="1" dirty="0" err="1">
                <a:solidFill>
                  <a:srgbClr val="FFFFFF"/>
                </a:solidFill>
                <a:cs typeface="Arial" charset="0"/>
              </a:rPr>
              <a:t>you</a:t>
            </a:r>
            <a:r>
              <a:rPr lang="ca-ES" sz="3600" b="1" dirty="0">
                <a:solidFill>
                  <a:srgbClr val="FFFFFF"/>
                </a:solidFill>
                <a:cs typeface="Arial" charset="0"/>
              </a:rPr>
              <a:t> </a:t>
            </a:r>
            <a:r>
              <a:rPr lang="ca-ES" sz="3600" b="1" dirty="0" err="1">
                <a:solidFill>
                  <a:srgbClr val="FFFFFF"/>
                </a:solidFill>
                <a:cs typeface="Arial" charset="0"/>
              </a:rPr>
              <a:t>very</a:t>
            </a:r>
            <a:r>
              <a:rPr lang="ca-ES" sz="3600" b="1" dirty="0">
                <a:solidFill>
                  <a:srgbClr val="FFFFFF"/>
                </a:solidFill>
                <a:cs typeface="Arial" charset="0"/>
              </a:rPr>
              <a:t> </a:t>
            </a:r>
            <a:r>
              <a:rPr lang="ca-ES" sz="3600" b="1" dirty="0" err="1">
                <a:solidFill>
                  <a:srgbClr val="FFFFFF"/>
                </a:solidFill>
                <a:cs typeface="Arial" charset="0"/>
              </a:rPr>
              <a:t>much</a:t>
            </a:r>
            <a:r>
              <a:rPr lang="ca-ES" sz="3600" b="1" dirty="0">
                <a:solidFill>
                  <a:srgbClr val="FFFFFF"/>
                </a:solidFill>
                <a:cs typeface="Arial" charset="0"/>
              </a:rPr>
              <a:t>!</a:t>
            </a:r>
            <a:endParaRPr lang="ca-ES" sz="3600" dirty="0">
              <a:solidFill>
                <a:srgbClr val="FFFFFF"/>
              </a:solidFill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Rectángulo"/>
          <p:cNvSpPr/>
          <p:nvPr/>
        </p:nvSpPr>
        <p:spPr>
          <a:xfrm>
            <a:off x="467544" y="476672"/>
            <a:ext cx="3744415" cy="590931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defTabSz="915988" eaLnBrk="0" fontAlgn="auto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ca-ES" sz="3600" b="1" dirty="0"/>
              <a:t>INTRODUCTION</a:t>
            </a:r>
            <a:endParaRPr lang="ca-ES" sz="3600" dirty="0"/>
          </a:p>
        </p:txBody>
      </p:sp>
      <p:pic>
        <p:nvPicPr>
          <p:cNvPr id="16388" name="Picture 71" descr="Descripción: Descripción: logo6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338" y="6084888"/>
            <a:ext cx="900112" cy="69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9" name="11 Rectángulo"/>
          <p:cNvSpPr>
            <a:spLocks noChangeArrowheads="1"/>
          </p:cNvSpPr>
          <p:nvPr/>
        </p:nvSpPr>
        <p:spPr bwMode="auto">
          <a:xfrm>
            <a:off x="1470025" y="6365875"/>
            <a:ext cx="612140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5988" eaLnBrk="0" hangingPunct="0">
              <a:spcBef>
                <a:spcPct val="50000"/>
              </a:spcBef>
            </a:pPr>
            <a:r>
              <a:rPr lang="en-GB" sz="1200" b="1">
                <a:solidFill>
                  <a:schemeClr val="accent2"/>
                </a:solidFill>
                <a:latin typeface="Calibri" pitchFamily="34" charset="0"/>
              </a:rPr>
              <a:t>WHO - FAMILY OF INTERNATIONAL CLASSIFICATIONS NETWORK ANNUAL MEETING 2014</a:t>
            </a:r>
          </a:p>
        </p:txBody>
      </p:sp>
      <p:sp>
        <p:nvSpPr>
          <p:cNvPr id="16390" name="12 Rectángulo"/>
          <p:cNvSpPr>
            <a:spLocks noChangeArrowheads="1"/>
          </p:cNvSpPr>
          <p:nvPr/>
        </p:nvSpPr>
        <p:spPr bwMode="auto">
          <a:xfrm>
            <a:off x="2776538" y="6550025"/>
            <a:ext cx="2987675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defTabSz="915988" eaLnBrk="0" hangingPunct="0">
              <a:spcBef>
                <a:spcPct val="50000"/>
              </a:spcBef>
            </a:pPr>
            <a:r>
              <a:rPr lang="en-GB" sz="1200" b="1">
                <a:solidFill>
                  <a:schemeClr val="accent2"/>
                </a:solidFill>
                <a:latin typeface="Calibri" pitchFamily="34" charset="0"/>
              </a:rPr>
              <a:t>11-17 October 2014 Barcelona, Spain</a:t>
            </a:r>
          </a:p>
        </p:txBody>
      </p:sp>
      <p:pic>
        <p:nvPicPr>
          <p:cNvPr id="16391" name="Picture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12088" y="6145213"/>
            <a:ext cx="1331912" cy="712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2" name="15 Rectángulo"/>
          <p:cNvSpPr>
            <a:spLocks noChangeArrowheads="1"/>
          </p:cNvSpPr>
          <p:nvPr/>
        </p:nvSpPr>
        <p:spPr bwMode="auto">
          <a:xfrm>
            <a:off x="468313" y="1500188"/>
            <a:ext cx="7920037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en-US" sz="2400" b="1">
                <a:latin typeface="Calibri" pitchFamily="34" charset="0"/>
              </a:rPr>
              <a:t> The implementation of the new clinical classification </a:t>
            </a:r>
          </a:p>
          <a:p>
            <a:r>
              <a:rPr lang="en-US" sz="2400" b="1">
                <a:latin typeface="Calibri" pitchFamily="34" charset="0"/>
              </a:rPr>
              <a:t>ICD-10-CM/PCS in Spain is planned for January 2016 </a:t>
            </a:r>
            <a:endParaRPr lang="es-ES" sz="2400" b="1">
              <a:latin typeface="Calibri" pitchFamily="34" charset="0"/>
            </a:endParaRPr>
          </a:p>
        </p:txBody>
      </p:sp>
      <p:sp>
        <p:nvSpPr>
          <p:cNvPr id="16393" name="16 Rectángulo"/>
          <p:cNvSpPr>
            <a:spLocks noChangeArrowheads="1"/>
          </p:cNvSpPr>
          <p:nvPr/>
        </p:nvSpPr>
        <p:spPr bwMode="auto">
          <a:xfrm>
            <a:off x="468313" y="3952875"/>
            <a:ext cx="8135937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en-US" sz="2400" b="1">
                <a:latin typeface="Calibri" pitchFamily="34" charset="0"/>
              </a:rPr>
              <a:t> Currently, in Catalonia, we have over 20 years experience in the use and analysis of the information coded with ICD-9-CM. </a:t>
            </a:r>
          </a:p>
          <a:p>
            <a:r>
              <a:rPr lang="en-US" sz="2400" b="1">
                <a:latin typeface="Calibri" pitchFamily="34" charset="0"/>
              </a:rPr>
              <a:t>Gradually, these datum have improved to reach a quality that allows to obtain valid and reliable information to carry out morbidity statistics through the Minimum Data Set (MDS) </a:t>
            </a:r>
            <a:endParaRPr lang="es-ES" sz="2400" b="1">
              <a:latin typeface="Calibri" pitchFamily="34" charset="0"/>
            </a:endParaRPr>
          </a:p>
        </p:txBody>
      </p:sp>
      <p:sp>
        <p:nvSpPr>
          <p:cNvPr id="16394" name="17 Rectángulo"/>
          <p:cNvSpPr>
            <a:spLocks noChangeArrowheads="1"/>
          </p:cNvSpPr>
          <p:nvPr/>
        </p:nvSpPr>
        <p:spPr bwMode="auto">
          <a:xfrm>
            <a:off x="468313" y="2725738"/>
            <a:ext cx="7920037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en-US" sz="2400" b="1">
                <a:latin typeface="Calibri" pitchFamily="34" charset="0"/>
              </a:rPr>
              <a:t> The US transition to ICD-10-CM/PCS is planned for October 2015 </a:t>
            </a:r>
            <a:endParaRPr lang="es-ES" sz="2400" b="1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Rectángulo"/>
          <p:cNvSpPr/>
          <p:nvPr/>
        </p:nvSpPr>
        <p:spPr>
          <a:xfrm>
            <a:off x="467544" y="476672"/>
            <a:ext cx="3744415" cy="590931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defTabSz="915988" eaLnBrk="0" fontAlgn="auto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ca-ES" sz="3600" b="1" dirty="0"/>
              <a:t>OBJECTIVES</a:t>
            </a:r>
            <a:endParaRPr lang="ca-ES" sz="3600" dirty="0"/>
          </a:p>
        </p:txBody>
      </p:sp>
      <p:pic>
        <p:nvPicPr>
          <p:cNvPr id="18436" name="Picture 71" descr="Descripción: Descripción: logo6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0338" y="6084888"/>
            <a:ext cx="900112" cy="69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7" name="11 Rectángulo"/>
          <p:cNvSpPr>
            <a:spLocks noChangeArrowheads="1"/>
          </p:cNvSpPr>
          <p:nvPr/>
        </p:nvSpPr>
        <p:spPr bwMode="auto">
          <a:xfrm>
            <a:off x="1470025" y="6365875"/>
            <a:ext cx="612140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5988" eaLnBrk="0" hangingPunct="0">
              <a:spcBef>
                <a:spcPct val="50000"/>
              </a:spcBef>
            </a:pPr>
            <a:r>
              <a:rPr lang="en-GB" sz="1200" b="1">
                <a:solidFill>
                  <a:schemeClr val="accent2"/>
                </a:solidFill>
                <a:latin typeface="Calibri" pitchFamily="34" charset="0"/>
              </a:rPr>
              <a:t>WHO - FAMILY OF INTERNATIONAL CLASSIFICATIONS NETWORK ANNUAL MEETING 2014</a:t>
            </a:r>
          </a:p>
        </p:txBody>
      </p:sp>
      <p:sp>
        <p:nvSpPr>
          <p:cNvPr id="18438" name="12 Rectángulo"/>
          <p:cNvSpPr>
            <a:spLocks noChangeArrowheads="1"/>
          </p:cNvSpPr>
          <p:nvPr/>
        </p:nvSpPr>
        <p:spPr bwMode="auto">
          <a:xfrm>
            <a:off x="2776538" y="6550025"/>
            <a:ext cx="2987675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defTabSz="915988" eaLnBrk="0" hangingPunct="0">
              <a:spcBef>
                <a:spcPct val="50000"/>
              </a:spcBef>
            </a:pPr>
            <a:r>
              <a:rPr lang="en-GB" sz="1200" b="1">
                <a:solidFill>
                  <a:schemeClr val="accent2"/>
                </a:solidFill>
                <a:latin typeface="Calibri" pitchFamily="34" charset="0"/>
              </a:rPr>
              <a:t>11-17 October 2014 Barcelona, Spain</a:t>
            </a:r>
          </a:p>
        </p:txBody>
      </p:sp>
      <p:pic>
        <p:nvPicPr>
          <p:cNvPr id="18439" name="Picture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12088" y="6145213"/>
            <a:ext cx="1331912" cy="712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40" name="14 Rectángulo"/>
          <p:cNvSpPr>
            <a:spLocks noChangeArrowheads="1"/>
          </p:cNvSpPr>
          <p:nvPr/>
        </p:nvSpPr>
        <p:spPr bwMode="auto">
          <a:xfrm>
            <a:off x="468313" y="1196975"/>
            <a:ext cx="82804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0066FF"/>
                </a:solidFill>
                <a:latin typeface="Calibri" pitchFamily="34" charset="0"/>
              </a:rPr>
              <a:t>A- Analyze the impact of the classification change in the coding process and the services or information products based or linked to these codes</a:t>
            </a:r>
            <a:endParaRPr lang="es-ES" sz="2400" b="1">
              <a:solidFill>
                <a:srgbClr val="0066FF"/>
              </a:solidFill>
              <a:latin typeface="Calibri" pitchFamily="34" charset="0"/>
            </a:endParaRPr>
          </a:p>
        </p:txBody>
      </p:sp>
      <p:sp>
        <p:nvSpPr>
          <p:cNvPr id="18441" name="15 Rectángulo"/>
          <p:cNvSpPr>
            <a:spLocks noChangeArrowheads="1"/>
          </p:cNvSpPr>
          <p:nvPr/>
        </p:nvSpPr>
        <p:spPr bwMode="auto">
          <a:xfrm>
            <a:off x="468313" y="2678113"/>
            <a:ext cx="8135937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0066FF"/>
                </a:solidFill>
                <a:latin typeface="Calibri" pitchFamily="34" charset="0"/>
              </a:rPr>
              <a:t>B- Identify the key issues that we have to take into account to minimize the impact of the classification change</a:t>
            </a:r>
            <a:r>
              <a:rPr lang="en-US" sz="2400">
                <a:latin typeface="Calibri" pitchFamily="34" charset="0"/>
              </a:rPr>
              <a:t> </a:t>
            </a:r>
            <a:endParaRPr lang="es-ES" sz="2400">
              <a:latin typeface="Calibri" pitchFamily="34" charset="0"/>
            </a:endParaRPr>
          </a:p>
        </p:txBody>
      </p:sp>
      <p:grpSp>
        <p:nvGrpSpPr>
          <p:cNvPr id="18444" name="Group 12"/>
          <p:cNvGrpSpPr>
            <a:grpSpLocks/>
          </p:cNvGrpSpPr>
          <p:nvPr/>
        </p:nvGrpSpPr>
        <p:grpSpPr bwMode="auto">
          <a:xfrm>
            <a:off x="1555750" y="3683000"/>
            <a:ext cx="5616575" cy="2266950"/>
            <a:chOff x="884" y="1616"/>
            <a:chExt cx="3859" cy="1700"/>
          </a:xfrm>
        </p:grpSpPr>
        <p:graphicFrame>
          <p:nvGraphicFramePr>
            <p:cNvPr id="18445" name="Object 13"/>
            <p:cNvGraphicFramePr>
              <a:graphicFrameLocks noChangeAspect="1"/>
            </p:cNvGraphicFramePr>
            <p:nvPr/>
          </p:nvGraphicFramePr>
          <p:xfrm>
            <a:off x="884" y="1616"/>
            <a:ext cx="1316" cy="1695"/>
          </p:xfrm>
          <a:graphic>
            <a:graphicData uri="http://schemas.openxmlformats.org/presentationml/2006/ole">
              <p:oleObj spid="_x0000_s18445" r:id="rId6" imgW="2476190" imgH="3191320" progId="">
                <p:embed/>
              </p:oleObj>
            </a:graphicData>
          </a:graphic>
        </p:graphicFrame>
        <p:pic>
          <p:nvPicPr>
            <p:cNvPr id="18446" name="Picture 4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3424" y="1616"/>
              <a:ext cx="1319" cy="170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18" name="17 Flecha derecha"/>
            <p:cNvSpPr/>
            <p:nvPr/>
          </p:nvSpPr>
          <p:spPr>
            <a:xfrm>
              <a:off x="2381" y="2251"/>
              <a:ext cx="862" cy="408"/>
            </a:xfrm>
            <a:prstGeom prst="rightArrow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s-ES">
                <a:solidFill>
                  <a:srgbClr val="0066FF"/>
                </a:solidFill>
                <a:cs typeface="Arial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Rectángulo"/>
          <p:cNvSpPr/>
          <p:nvPr/>
        </p:nvSpPr>
        <p:spPr>
          <a:xfrm>
            <a:off x="527869" y="1497435"/>
            <a:ext cx="3744415" cy="590931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defTabSz="915988" eaLnBrk="0" fontAlgn="auto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ca-ES" sz="3600" b="1" dirty="0"/>
              <a:t>RESULTS</a:t>
            </a:r>
            <a:endParaRPr lang="ca-ES" sz="3600" dirty="0"/>
          </a:p>
        </p:txBody>
      </p:sp>
      <p:pic>
        <p:nvPicPr>
          <p:cNvPr id="38919" name="Picture 71" descr="Descripción: Descripción: logo6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338" y="6084888"/>
            <a:ext cx="900112" cy="69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20" name="11 Rectángulo"/>
          <p:cNvSpPr>
            <a:spLocks noChangeArrowheads="1"/>
          </p:cNvSpPr>
          <p:nvPr/>
        </p:nvSpPr>
        <p:spPr bwMode="auto">
          <a:xfrm>
            <a:off x="1470025" y="6365875"/>
            <a:ext cx="612140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5988" eaLnBrk="0" hangingPunct="0">
              <a:spcBef>
                <a:spcPct val="50000"/>
              </a:spcBef>
            </a:pPr>
            <a:r>
              <a:rPr lang="en-GB" sz="1200" b="1">
                <a:solidFill>
                  <a:schemeClr val="accent2"/>
                </a:solidFill>
                <a:latin typeface="Calibri" pitchFamily="34" charset="0"/>
              </a:rPr>
              <a:t>WHO - FAMILY OF INTERNATIONAL CLASSIFICATIONS NETWORK ANNUAL MEETING 2014</a:t>
            </a:r>
          </a:p>
        </p:txBody>
      </p:sp>
      <p:sp>
        <p:nvSpPr>
          <p:cNvPr id="38921" name="12 Rectángulo"/>
          <p:cNvSpPr>
            <a:spLocks noChangeArrowheads="1"/>
          </p:cNvSpPr>
          <p:nvPr/>
        </p:nvSpPr>
        <p:spPr bwMode="auto">
          <a:xfrm>
            <a:off x="2776538" y="6550025"/>
            <a:ext cx="2987675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defTabSz="915988" eaLnBrk="0" hangingPunct="0">
              <a:spcBef>
                <a:spcPct val="50000"/>
              </a:spcBef>
            </a:pPr>
            <a:r>
              <a:rPr lang="en-GB" sz="1200" b="1">
                <a:solidFill>
                  <a:schemeClr val="accent2"/>
                </a:solidFill>
                <a:latin typeface="Calibri" pitchFamily="34" charset="0"/>
              </a:rPr>
              <a:t>11-17 October 2014 Barcelona, Spain</a:t>
            </a:r>
          </a:p>
        </p:txBody>
      </p:sp>
      <p:pic>
        <p:nvPicPr>
          <p:cNvPr id="38922" name="Picture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12088" y="6145213"/>
            <a:ext cx="1331912" cy="712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28" name="15 Rectángulo"/>
          <p:cNvSpPr>
            <a:spLocks noChangeArrowheads="1"/>
          </p:cNvSpPr>
          <p:nvPr/>
        </p:nvSpPr>
        <p:spPr bwMode="auto">
          <a:xfrm>
            <a:off x="468313" y="2420938"/>
            <a:ext cx="835342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en-US" sz="2400" b="1">
                <a:latin typeface="Calibri" pitchFamily="34" charset="0"/>
              </a:rPr>
              <a:t> Codes increase from 17.000 to 140.000 , being fexible to add new codes if necessary </a:t>
            </a:r>
          </a:p>
        </p:txBody>
      </p:sp>
      <p:sp>
        <p:nvSpPr>
          <p:cNvPr id="38929" name="16 Rectángulo"/>
          <p:cNvSpPr>
            <a:spLocks noChangeArrowheads="1"/>
          </p:cNvSpPr>
          <p:nvPr/>
        </p:nvSpPr>
        <p:spPr bwMode="auto">
          <a:xfrm>
            <a:off x="468313" y="3455988"/>
            <a:ext cx="6080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en-US" sz="2400" b="1">
                <a:latin typeface="Calibri" pitchFamily="34" charset="0"/>
              </a:rPr>
              <a:t> Change from numeric codes to alphanumeric</a:t>
            </a:r>
            <a:endParaRPr lang="es-ES" sz="2400" b="1">
              <a:latin typeface="Calibri" pitchFamily="34" charset="0"/>
            </a:endParaRPr>
          </a:p>
        </p:txBody>
      </p:sp>
      <p:sp>
        <p:nvSpPr>
          <p:cNvPr id="38933" name="21 Rectángulo"/>
          <p:cNvSpPr>
            <a:spLocks noChangeArrowheads="1"/>
          </p:cNvSpPr>
          <p:nvPr/>
        </p:nvSpPr>
        <p:spPr bwMode="auto">
          <a:xfrm>
            <a:off x="468313" y="4125913"/>
            <a:ext cx="6911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en-US" sz="2400" b="1">
                <a:latin typeface="Calibri" pitchFamily="34" charset="0"/>
              </a:rPr>
              <a:t> Rise of the digits number: from 3 to 7 characters</a:t>
            </a:r>
            <a:endParaRPr lang="es-ES" sz="2400" b="1">
              <a:latin typeface="Calibri" pitchFamily="34" charset="0"/>
            </a:endParaRPr>
          </a:p>
        </p:txBody>
      </p:sp>
      <p:sp>
        <p:nvSpPr>
          <p:cNvPr id="38936" name="14 Rectángulo"/>
          <p:cNvSpPr>
            <a:spLocks noChangeArrowheads="1"/>
          </p:cNvSpPr>
          <p:nvPr/>
        </p:nvSpPr>
        <p:spPr bwMode="auto">
          <a:xfrm>
            <a:off x="395288" y="188913"/>
            <a:ext cx="82804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0066FF"/>
                </a:solidFill>
                <a:latin typeface="Calibri" pitchFamily="34" charset="0"/>
              </a:rPr>
              <a:t>A- Analyze the impact of the classification change in the </a:t>
            </a:r>
            <a:r>
              <a:rPr lang="en-US" sz="2400" b="1">
                <a:solidFill>
                  <a:srgbClr val="009900"/>
                </a:solidFill>
                <a:latin typeface="Calibri" pitchFamily="34" charset="0"/>
              </a:rPr>
              <a:t>coding process</a:t>
            </a:r>
            <a:r>
              <a:rPr lang="en-US" sz="2400" b="1">
                <a:solidFill>
                  <a:srgbClr val="0066FF"/>
                </a:solidFill>
                <a:latin typeface="Calibri" pitchFamily="34" charset="0"/>
              </a:rPr>
              <a:t> and the services or information products based or linked to these codes</a:t>
            </a:r>
            <a:endParaRPr lang="es-ES" sz="2400" b="1">
              <a:solidFill>
                <a:srgbClr val="0066FF"/>
              </a:solidFill>
              <a:latin typeface="Calibri" pitchFamily="34" charset="0"/>
            </a:endParaRPr>
          </a:p>
        </p:txBody>
      </p:sp>
      <p:sp>
        <p:nvSpPr>
          <p:cNvPr id="38937" name="Rectangle 25"/>
          <p:cNvSpPr>
            <a:spLocks noChangeArrowheads="1"/>
          </p:cNvSpPr>
          <p:nvPr/>
        </p:nvSpPr>
        <p:spPr bwMode="auto">
          <a:xfrm>
            <a:off x="468313" y="4797425"/>
            <a:ext cx="849617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buFontTx/>
              <a:buChar char="•"/>
            </a:pPr>
            <a:r>
              <a:rPr lang="en-US" sz="2400" b="1" dirty="0">
                <a:latin typeface="Calibri" pitchFamily="34" charset="0"/>
              </a:rPr>
              <a:t> More specificity </a:t>
            </a:r>
            <a:r>
              <a:rPr lang="en-US" sz="2400" b="1" dirty="0" smtClean="0">
                <a:latin typeface="Calibri" pitchFamily="34" charset="0"/>
              </a:rPr>
              <a:t>in the diagnosis codes due to </a:t>
            </a:r>
            <a:r>
              <a:rPr lang="en-US" sz="2400" b="1" dirty="0" smtClean="0">
                <a:latin typeface="Calibri" pitchFamily="34" charset="0"/>
              </a:rPr>
              <a:t>the incorporation of </a:t>
            </a:r>
            <a:r>
              <a:rPr lang="en-US" sz="2400" b="1" dirty="0" smtClean="0">
                <a:latin typeface="Calibri" pitchFamily="34" charset="0"/>
              </a:rPr>
              <a:t>laterality</a:t>
            </a:r>
            <a:r>
              <a:rPr lang="en-US" sz="2400" b="1" dirty="0">
                <a:latin typeface="Calibri" pitchFamily="34" charset="0"/>
              </a:rPr>
              <a:t>, stages of healing, weeks in</a:t>
            </a:r>
            <a:r>
              <a:rPr lang="en-US" sz="2400" b="1" dirty="0">
                <a:solidFill>
                  <a:srgbClr val="FF0000"/>
                </a:solidFill>
                <a:latin typeface="Calibri" pitchFamily="34" charset="0"/>
              </a:rPr>
              <a:t> </a:t>
            </a:r>
            <a:r>
              <a:rPr lang="en-US" sz="2400" b="1" dirty="0">
                <a:latin typeface="Calibri" pitchFamily="34" charset="0"/>
              </a:rPr>
              <a:t>pregnancy, episodes of care, </a:t>
            </a:r>
            <a:r>
              <a:rPr lang="en-US" sz="2400" b="1" dirty="0" smtClean="0">
                <a:latin typeface="Calibri" pitchFamily="34" charset="0"/>
              </a:rPr>
              <a:t>exhaustiveness of the anatomy…</a:t>
            </a:r>
            <a:endParaRPr lang="es-ES" sz="2400" b="1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Rectángulo"/>
          <p:cNvSpPr/>
          <p:nvPr/>
        </p:nvSpPr>
        <p:spPr>
          <a:xfrm>
            <a:off x="527869" y="1497435"/>
            <a:ext cx="3744415" cy="590931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defTabSz="915988" eaLnBrk="0" fontAlgn="auto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ca-ES" sz="3600" b="1" dirty="0"/>
              <a:t>RESULTS</a:t>
            </a:r>
            <a:endParaRPr lang="ca-ES" sz="3600" dirty="0"/>
          </a:p>
        </p:txBody>
      </p:sp>
      <p:pic>
        <p:nvPicPr>
          <p:cNvPr id="61445" name="Picture 71" descr="Descripción: Descripción: logo6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338" y="6084888"/>
            <a:ext cx="900112" cy="69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46" name="11 Rectángulo"/>
          <p:cNvSpPr>
            <a:spLocks noChangeArrowheads="1"/>
          </p:cNvSpPr>
          <p:nvPr/>
        </p:nvSpPr>
        <p:spPr bwMode="auto">
          <a:xfrm>
            <a:off x="1470025" y="6365875"/>
            <a:ext cx="612140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5988" eaLnBrk="0" hangingPunct="0">
              <a:spcBef>
                <a:spcPct val="50000"/>
              </a:spcBef>
            </a:pPr>
            <a:r>
              <a:rPr lang="en-GB" sz="1200" b="1">
                <a:solidFill>
                  <a:schemeClr val="accent2"/>
                </a:solidFill>
                <a:latin typeface="Calibri" pitchFamily="34" charset="0"/>
              </a:rPr>
              <a:t>WHO - FAMILY OF INTERNATIONAL CLASSIFICATIONS NETWORK ANNUAL MEETING 2014</a:t>
            </a:r>
          </a:p>
        </p:txBody>
      </p:sp>
      <p:sp>
        <p:nvSpPr>
          <p:cNvPr id="61447" name="12 Rectángulo"/>
          <p:cNvSpPr>
            <a:spLocks noChangeArrowheads="1"/>
          </p:cNvSpPr>
          <p:nvPr/>
        </p:nvSpPr>
        <p:spPr bwMode="auto">
          <a:xfrm>
            <a:off x="2776538" y="6550025"/>
            <a:ext cx="2987675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defTabSz="915988" eaLnBrk="0" hangingPunct="0">
              <a:spcBef>
                <a:spcPct val="50000"/>
              </a:spcBef>
            </a:pPr>
            <a:r>
              <a:rPr lang="en-GB" sz="1200" b="1">
                <a:solidFill>
                  <a:schemeClr val="accent2"/>
                </a:solidFill>
                <a:latin typeface="Calibri" pitchFamily="34" charset="0"/>
              </a:rPr>
              <a:t>11-17 October 2014 Barcelona, Spain</a:t>
            </a:r>
          </a:p>
        </p:txBody>
      </p:sp>
      <p:pic>
        <p:nvPicPr>
          <p:cNvPr id="61448" name="Picture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12088" y="6145213"/>
            <a:ext cx="1331912" cy="712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51" name="18 Rectángulo"/>
          <p:cNvSpPr>
            <a:spLocks noChangeArrowheads="1"/>
          </p:cNvSpPr>
          <p:nvPr/>
        </p:nvSpPr>
        <p:spPr bwMode="auto">
          <a:xfrm>
            <a:off x="539750" y="2543175"/>
            <a:ext cx="838835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en-US" sz="2400" b="1">
                <a:latin typeface="Calibri" pitchFamily="34" charset="0"/>
              </a:rPr>
              <a:t> Absence of eponyms or common procedures names, for example appendectomy</a:t>
            </a:r>
            <a:endParaRPr lang="es-ES" sz="2400" b="1">
              <a:latin typeface="Calibri" pitchFamily="34" charset="0"/>
            </a:endParaRPr>
          </a:p>
        </p:txBody>
      </p:sp>
      <p:sp>
        <p:nvSpPr>
          <p:cNvPr id="61452" name="19 Rectángulo"/>
          <p:cNvSpPr>
            <a:spLocks noChangeArrowheads="1"/>
          </p:cNvSpPr>
          <p:nvPr/>
        </p:nvSpPr>
        <p:spPr bwMode="auto">
          <a:xfrm>
            <a:off x="539750" y="3606800"/>
            <a:ext cx="824388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en-US" sz="2400" b="1">
                <a:latin typeface="Calibri" pitchFamily="34" charset="0"/>
              </a:rPr>
              <a:t> Diagnosis information is not included in the description of the procedure code, for example herniorraphy</a:t>
            </a:r>
            <a:endParaRPr lang="es-ES" sz="2400" b="1">
              <a:latin typeface="Calibri" pitchFamily="34" charset="0"/>
            </a:endParaRPr>
          </a:p>
        </p:txBody>
      </p:sp>
      <p:sp>
        <p:nvSpPr>
          <p:cNvPr id="61453" name="20 Rectángulo"/>
          <p:cNvSpPr>
            <a:spLocks noChangeArrowheads="1"/>
          </p:cNvSpPr>
          <p:nvPr/>
        </p:nvSpPr>
        <p:spPr bwMode="auto">
          <a:xfrm>
            <a:off x="539750" y="4670425"/>
            <a:ext cx="835342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en-US" sz="2400" b="1" dirty="0">
                <a:latin typeface="Calibri" pitchFamily="34" charset="0"/>
              </a:rPr>
              <a:t> Change in the meaning of the standardized terminology between both CIE, mainly in the procedure codes</a:t>
            </a:r>
            <a:endParaRPr lang="es-ES" sz="2400" b="1" dirty="0">
              <a:latin typeface="Calibri" pitchFamily="34" charset="0"/>
            </a:endParaRPr>
          </a:p>
        </p:txBody>
      </p:sp>
      <p:sp>
        <p:nvSpPr>
          <p:cNvPr id="61455" name="14 Rectángulo"/>
          <p:cNvSpPr>
            <a:spLocks noChangeArrowheads="1"/>
          </p:cNvSpPr>
          <p:nvPr/>
        </p:nvSpPr>
        <p:spPr bwMode="auto">
          <a:xfrm>
            <a:off x="395288" y="188913"/>
            <a:ext cx="82804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0066FF"/>
                </a:solidFill>
                <a:latin typeface="Calibri" pitchFamily="34" charset="0"/>
              </a:rPr>
              <a:t>A- Analyze the impact of the classification change in the </a:t>
            </a:r>
            <a:r>
              <a:rPr lang="en-US" sz="2400" b="1">
                <a:solidFill>
                  <a:srgbClr val="009900"/>
                </a:solidFill>
                <a:latin typeface="Calibri" pitchFamily="34" charset="0"/>
              </a:rPr>
              <a:t>coding process</a:t>
            </a:r>
            <a:r>
              <a:rPr lang="en-US" sz="2400" b="1">
                <a:solidFill>
                  <a:srgbClr val="0066FF"/>
                </a:solidFill>
                <a:latin typeface="Calibri" pitchFamily="34" charset="0"/>
              </a:rPr>
              <a:t> and the services or information products based or linked to these codes</a:t>
            </a:r>
            <a:endParaRPr lang="es-ES" sz="2400" b="1">
              <a:solidFill>
                <a:srgbClr val="0066FF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Rectángulo"/>
          <p:cNvSpPr/>
          <p:nvPr/>
        </p:nvSpPr>
        <p:spPr>
          <a:xfrm>
            <a:off x="527869" y="1510135"/>
            <a:ext cx="3744415" cy="590931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defTabSz="915988" eaLnBrk="0" fontAlgn="auto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ca-ES" sz="3600" b="1" dirty="0"/>
              <a:t>RESULTS</a:t>
            </a:r>
            <a:endParaRPr lang="ca-ES" sz="3600" dirty="0"/>
          </a:p>
        </p:txBody>
      </p:sp>
      <p:pic>
        <p:nvPicPr>
          <p:cNvPr id="59397" name="Picture 71" descr="Descripción: Descripción: logo6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338" y="6084888"/>
            <a:ext cx="900112" cy="69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398" name="11 Rectángulo"/>
          <p:cNvSpPr>
            <a:spLocks noChangeArrowheads="1"/>
          </p:cNvSpPr>
          <p:nvPr/>
        </p:nvSpPr>
        <p:spPr bwMode="auto">
          <a:xfrm>
            <a:off x="1470025" y="6365875"/>
            <a:ext cx="612140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5988" eaLnBrk="0" hangingPunct="0">
              <a:spcBef>
                <a:spcPct val="50000"/>
              </a:spcBef>
            </a:pPr>
            <a:r>
              <a:rPr lang="en-GB" sz="1200" b="1">
                <a:solidFill>
                  <a:schemeClr val="accent2"/>
                </a:solidFill>
                <a:latin typeface="Calibri" pitchFamily="34" charset="0"/>
              </a:rPr>
              <a:t>WHO - FAMILY OF INTERNATIONAL CLASSIFICATIONS NETWORK ANNUAL MEETING 2014</a:t>
            </a:r>
          </a:p>
        </p:txBody>
      </p:sp>
      <p:sp>
        <p:nvSpPr>
          <p:cNvPr id="59399" name="12 Rectángulo"/>
          <p:cNvSpPr>
            <a:spLocks noChangeArrowheads="1"/>
          </p:cNvSpPr>
          <p:nvPr/>
        </p:nvSpPr>
        <p:spPr bwMode="auto">
          <a:xfrm>
            <a:off x="2776538" y="6550025"/>
            <a:ext cx="2987675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defTabSz="915988" eaLnBrk="0" hangingPunct="0">
              <a:spcBef>
                <a:spcPct val="50000"/>
              </a:spcBef>
            </a:pPr>
            <a:r>
              <a:rPr lang="en-GB" sz="1200" b="1">
                <a:solidFill>
                  <a:schemeClr val="accent2"/>
                </a:solidFill>
                <a:latin typeface="Calibri" pitchFamily="34" charset="0"/>
              </a:rPr>
              <a:t>11-17 October 2014 Barcelona, Spain</a:t>
            </a:r>
          </a:p>
        </p:txBody>
      </p:sp>
      <p:pic>
        <p:nvPicPr>
          <p:cNvPr id="59400" name="Picture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12088" y="6145213"/>
            <a:ext cx="1331912" cy="712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407" name="14 Rectángulo"/>
          <p:cNvSpPr>
            <a:spLocks noChangeArrowheads="1"/>
          </p:cNvSpPr>
          <p:nvPr/>
        </p:nvSpPr>
        <p:spPr bwMode="auto">
          <a:xfrm>
            <a:off x="395288" y="188913"/>
            <a:ext cx="82804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0066FF"/>
                </a:solidFill>
                <a:latin typeface="Calibri" pitchFamily="34" charset="0"/>
              </a:rPr>
              <a:t>A- Analyze the impact of the classification change in the coding process and </a:t>
            </a:r>
            <a:r>
              <a:rPr lang="en-US" sz="2400" b="1">
                <a:solidFill>
                  <a:srgbClr val="009900"/>
                </a:solidFill>
                <a:latin typeface="Calibri" pitchFamily="34" charset="0"/>
              </a:rPr>
              <a:t>the</a:t>
            </a:r>
            <a:r>
              <a:rPr lang="en-US" sz="2400" b="1">
                <a:solidFill>
                  <a:srgbClr val="0066FF"/>
                </a:solidFill>
                <a:latin typeface="Calibri" pitchFamily="34" charset="0"/>
              </a:rPr>
              <a:t> </a:t>
            </a:r>
            <a:r>
              <a:rPr lang="en-US" sz="2400" b="1">
                <a:solidFill>
                  <a:srgbClr val="009900"/>
                </a:solidFill>
                <a:latin typeface="Calibri" pitchFamily="34" charset="0"/>
              </a:rPr>
              <a:t>services or information products based or linked to these codes</a:t>
            </a:r>
            <a:endParaRPr lang="es-ES" sz="2400" b="1">
              <a:solidFill>
                <a:srgbClr val="009900"/>
              </a:solidFill>
              <a:latin typeface="Calibri" pitchFamily="34" charset="0"/>
            </a:endParaRPr>
          </a:p>
        </p:txBody>
      </p:sp>
      <p:sp>
        <p:nvSpPr>
          <p:cNvPr id="59408" name="Rectangle 16"/>
          <p:cNvSpPr>
            <a:spLocks noChangeArrowheads="1"/>
          </p:cNvSpPr>
          <p:nvPr/>
        </p:nvSpPr>
        <p:spPr bwMode="auto">
          <a:xfrm>
            <a:off x="3670300" y="2784474"/>
            <a:ext cx="5222875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buFontTx/>
              <a:buChar char="•"/>
            </a:pPr>
            <a:r>
              <a:rPr lang="en-US" sz="2400" b="1" dirty="0" smtClean="0">
                <a:latin typeface="Calibri" pitchFamily="34" charset="0"/>
              </a:rPr>
              <a:t> Electronic medical records</a:t>
            </a:r>
          </a:p>
          <a:p>
            <a:pPr>
              <a:buFontTx/>
              <a:buChar char="•"/>
            </a:pPr>
            <a:r>
              <a:rPr lang="en-US" sz="2400" b="1" dirty="0" smtClean="0">
                <a:latin typeface="Calibri" pitchFamily="34" charset="0"/>
              </a:rPr>
              <a:t> Evaluation of the healthcare quality</a:t>
            </a:r>
          </a:p>
          <a:p>
            <a:pPr>
              <a:buFontTx/>
              <a:buChar char="•"/>
            </a:pPr>
            <a:r>
              <a:rPr lang="en-US" sz="2400" b="1" dirty="0" smtClean="0">
                <a:latin typeface="Calibri" pitchFamily="34" charset="0"/>
              </a:rPr>
              <a:t> Research</a:t>
            </a:r>
          </a:p>
          <a:p>
            <a:pPr>
              <a:buFontTx/>
              <a:buChar char="•"/>
            </a:pPr>
            <a:r>
              <a:rPr lang="en-US" sz="2400" b="1" dirty="0" smtClean="0">
                <a:latin typeface="Calibri" pitchFamily="34" charset="0"/>
              </a:rPr>
              <a:t> Management</a:t>
            </a:r>
          </a:p>
          <a:p>
            <a:pPr>
              <a:buFontTx/>
              <a:buChar char="•"/>
            </a:pPr>
            <a:r>
              <a:rPr lang="en-US" sz="2400" b="1" dirty="0" smtClean="0">
                <a:latin typeface="Calibri" pitchFamily="34" charset="0"/>
              </a:rPr>
              <a:t> Planning</a:t>
            </a:r>
          </a:p>
          <a:p>
            <a:pPr>
              <a:buFontTx/>
              <a:buChar char="•"/>
            </a:pPr>
            <a:r>
              <a:rPr lang="en-US" sz="2400" b="1" dirty="0" smtClean="0">
                <a:latin typeface="Calibri" pitchFamily="34" charset="0"/>
              </a:rPr>
              <a:t> </a:t>
            </a:r>
            <a:r>
              <a:rPr lang="en-US" sz="2400" b="1" dirty="0" smtClean="0">
                <a:latin typeface="Calibri" pitchFamily="34" charset="0"/>
              </a:rPr>
              <a:t>Information Technology </a:t>
            </a:r>
            <a:endParaRPr lang="en-US" sz="2400" b="1" dirty="0" smtClean="0">
              <a:latin typeface="Calibri" pitchFamily="34" charset="0"/>
            </a:endParaRPr>
          </a:p>
          <a:p>
            <a:pPr>
              <a:buFontTx/>
              <a:buChar char="•"/>
            </a:pPr>
            <a:r>
              <a:rPr lang="en-US" sz="2400" b="1" dirty="0" smtClean="0">
                <a:latin typeface="Calibri" pitchFamily="34" charset="0"/>
              </a:rPr>
              <a:t> Billing: </a:t>
            </a:r>
            <a:r>
              <a:rPr lang="en-US" sz="2000" b="1" dirty="0" smtClean="0"/>
              <a:t>specifically in </a:t>
            </a:r>
            <a:r>
              <a:rPr lang="en-US" sz="2400" b="1" dirty="0" smtClean="0">
                <a:latin typeface="Calibri" pitchFamily="34" charset="0"/>
              </a:rPr>
              <a:t>Catalonia 	</a:t>
            </a:r>
            <a:endParaRPr lang="en-US" sz="2400" b="1" dirty="0">
              <a:latin typeface="Calibri" pitchFamily="34" charset="0"/>
            </a:endParaRPr>
          </a:p>
        </p:txBody>
      </p:sp>
      <p:sp>
        <p:nvSpPr>
          <p:cNvPr id="59410" name="Rectangle 18"/>
          <p:cNvSpPr>
            <a:spLocks noChangeArrowheads="1"/>
          </p:cNvSpPr>
          <p:nvPr/>
        </p:nvSpPr>
        <p:spPr bwMode="auto">
          <a:xfrm>
            <a:off x="683568" y="3371508"/>
            <a:ext cx="2571247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buFontTx/>
              <a:buChar char="•"/>
            </a:pPr>
            <a:r>
              <a:rPr lang="en-AU" sz="2400" b="1" dirty="0" smtClean="0">
                <a:latin typeface="Calibri" pitchFamily="34" charset="0"/>
              </a:rPr>
              <a:t> Indicators</a:t>
            </a:r>
          </a:p>
          <a:p>
            <a:pPr>
              <a:buFontTx/>
              <a:buChar char="•"/>
            </a:pPr>
            <a:r>
              <a:rPr lang="en-AU" sz="2400" b="1" dirty="0" smtClean="0">
                <a:latin typeface="Calibri" pitchFamily="34" charset="0"/>
              </a:rPr>
              <a:t> Reports</a:t>
            </a:r>
          </a:p>
          <a:p>
            <a:pPr>
              <a:buFontTx/>
              <a:buChar char="•"/>
            </a:pPr>
            <a:r>
              <a:rPr lang="en-AU" sz="2400" b="1" dirty="0" smtClean="0">
                <a:latin typeface="Calibri" pitchFamily="34" charset="0"/>
              </a:rPr>
              <a:t> Epidemiological </a:t>
            </a:r>
          </a:p>
          <a:p>
            <a:r>
              <a:rPr lang="en-AU" sz="2400" b="1" dirty="0" smtClean="0">
                <a:latin typeface="Calibri" pitchFamily="34" charset="0"/>
              </a:rPr>
              <a:t>   alerts</a:t>
            </a:r>
            <a:endParaRPr lang="en-AU" sz="2400" b="1" dirty="0">
              <a:latin typeface="Calibri" pitchFamily="34" charset="0"/>
            </a:endParaRPr>
          </a:p>
        </p:txBody>
      </p:sp>
      <p:sp>
        <p:nvSpPr>
          <p:cNvPr id="59412" name="AutoShape 20"/>
          <p:cNvSpPr>
            <a:spLocks/>
          </p:cNvSpPr>
          <p:nvPr/>
        </p:nvSpPr>
        <p:spPr bwMode="auto">
          <a:xfrm>
            <a:off x="3275856" y="2924175"/>
            <a:ext cx="242044" cy="2377033"/>
          </a:xfrm>
          <a:prstGeom prst="rightBrace">
            <a:avLst>
              <a:gd name="adj1" fmla="val 77880"/>
              <a:gd name="adj2" fmla="val 50000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Rectángulo"/>
          <p:cNvSpPr/>
          <p:nvPr/>
        </p:nvSpPr>
        <p:spPr>
          <a:xfrm>
            <a:off x="527869" y="1303760"/>
            <a:ext cx="3744415" cy="590931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defTabSz="915988" eaLnBrk="0" hangingPunct="0">
              <a:lnSpc>
                <a:spcPct val="90000"/>
              </a:lnSpc>
            </a:pPr>
            <a:r>
              <a:rPr lang="ca-ES" sz="3600" b="1">
                <a:solidFill>
                  <a:srgbClr val="FFFFFF"/>
                </a:solidFill>
                <a:cs typeface="Arial" charset="0"/>
              </a:rPr>
              <a:t>RESULTS</a:t>
            </a:r>
          </a:p>
        </p:txBody>
      </p:sp>
      <p:pic>
        <p:nvPicPr>
          <p:cNvPr id="55301" name="Picture 71" descr="Descripción: Descripción: logo6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338" y="6084888"/>
            <a:ext cx="900112" cy="69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302" name="11 Rectángulo"/>
          <p:cNvSpPr>
            <a:spLocks noChangeArrowheads="1"/>
          </p:cNvSpPr>
          <p:nvPr/>
        </p:nvSpPr>
        <p:spPr bwMode="auto">
          <a:xfrm>
            <a:off x="1470025" y="6365875"/>
            <a:ext cx="612140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5988" eaLnBrk="0" hangingPunct="0">
              <a:spcBef>
                <a:spcPct val="50000"/>
              </a:spcBef>
            </a:pPr>
            <a:r>
              <a:rPr lang="en-GB" sz="1200" b="1">
                <a:solidFill>
                  <a:schemeClr val="accent2"/>
                </a:solidFill>
                <a:latin typeface="Calibri" pitchFamily="34" charset="0"/>
              </a:rPr>
              <a:t>WHO - FAMILY OF INTERNATIONAL CLASSIFICATIONS NETWORK ANNUAL MEETING 2014</a:t>
            </a:r>
          </a:p>
        </p:txBody>
      </p:sp>
      <p:sp>
        <p:nvSpPr>
          <p:cNvPr id="55303" name="12 Rectángulo"/>
          <p:cNvSpPr>
            <a:spLocks noChangeArrowheads="1"/>
          </p:cNvSpPr>
          <p:nvPr/>
        </p:nvSpPr>
        <p:spPr bwMode="auto">
          <a:xfrm>
            <a:off x="2776538" y="6550025"/>
            <a:ext cx="2987675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defTabSz="915988" eaLnBrk="0" hangingPunct="0">
              <a:spcBef>
                <a:spcPct val="50000"/>
              </a:spcBef>
            </a:pPr>
            <a:r>
              <a:rPr lang="en-GB" sz="1200" b="1">
                <a:solidFill>
                  <a:schemeClr val="accent2"/>
                </a:solidFill>
                <a:latin typeface="Calibri" pitchFamily="34" charset="0"/>
              </a:rPr>
              <a:t>11-17 October 2014 Barcelona, Spain</a:t>
            </a:r>
          </a:p>
        </p:txBody>
      </p:sp>
      <p:pic>
        <p:nvPicPr>
          <p:cNvPr id="55304" name="Picture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12088" y="6145213"/>
            <a:ext cx="1331912" cy="712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307" name="Rectangle 11"/>
          <p:cNvSpPr>
            <a:spLocks noChangeArrowheads="1"/>
          </p:cNvSpPr>
          <p:nvPr/>
        </p:nvSpPr>
        <p:spPr bwMode="auto">
          <a:xfrm>
            <a:off x="611188" y="2462213"/>
            <a:ext cx="8137525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ca-ES" sz="2400" b="1">
                <a:latin typeface="Calibri" pitchFamily="34" charset="0"/>
              </a:rPr>
              <a:t> Working with ICD-10-MC/PCS will require a greater time investment, which means more human resources to keep the current delivery terms, and the same quality and reliability of Minimum Data Set (MDS) </a:t>
            </a:r>
          </a:p>
        </p:txBody>
      </p:sp>
      <p:sp>
        <p:nvSpPr>
          <p:cNvPr id="55308" name="Rectangle 12"/>
          <p:cNvSpPr>
            <a:spLocks noChangeArrowheads="1"/>
          </p:cNvSpPr>
          <p:nvPr/>
        </p:nvSpPr>
        <p:spPr bwMode="auto">
          <a:xfrm>
            <a:off x="611188" y="4622800"/>
            <a:ext cx="8208962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ca-ES" sz="2400" b="1">
                <a:latin typeface="Calibri" pitchFamily="34" charset="0"/>
              </a:rPr>
              <a:t>• Provide ongoing training for professionals in medical coding before and after the implementation</a:t>
            </a:r>
          </a:p>
        </p:txBody>
      </p:sp>
      <p:sp>
        <p:nvSpPr>
          <p:cNvPr id="55313" name="15 Rectángulo"/>
          <p:cNvSpPr>
            <a:spLocks noChangeArrowheads="1"/>
          </p:cNvSpPr>
          <p:nvPr/>
        </p:nvSpPr>
        <p:spPr bwMode="auto">
          <a:xfrm>
            <a:off x="395288" y="188913"/>
            <a:ext cx="7920037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0066FF"/>
                </a:solidFill>
                <a:latin typeface="Calibri" pitchFamily="34" charset="0"/>
              </a:rPr>
              <a:t>B- Identify the key issues that we have to take into account to minimize the impact of the classification change</a:t>
            </a:r>
            <a:r>
              <a:rPr lang="en-US" sz="2400">
                <a:latin typeface="Calibri" pitchFamily="34" charset="0"/>
              </a:rPr>
              <a:t> </a:t>
            </a:r>
            <a:endParaRPr lang="es-ES" sz="24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Rectángulo"/>
          <p:cNvSpPr/>
          <p:nvPr/>
        </p:nvSpPr>
        <p:spPr>
          <a:xfrm>
            <a:off x="535806" y="1298997"/>
            <a:ext cx="3744416" cy="590931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defTabSz="915988" eaLnBrk="0" hangingPunct="0">
              <a:lnSpc>
                <a:spcPct val="90000"/>
              </a:lnSpc>
            </a:pPr>
            <a:r>
              <a:rPr lang="ca-ES" sz="3600" b="1">
                <a:solidFill>
                  <a:srgbClr val="FFFFFF"/>
                </a:solidFill>
                <a:cs typeface="Arial" charset="0"/>
              </a:rPr>
              <a:t>RESULTS</a:t>
            </a:r>
          </a:p>
        </p:txBody>
      </p:sp>
      <p:pic>
        <p:nvPicPr>
          <p:cNvPr id="57349" name="Picture 71" descr="Descripción: Descripción: logo6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338" y="6084888"/>
            <a:ext cx="900112" cy="69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50" name="11 Rectángulo"/>
          <p:cNvSpPr>
            <a:spLocks noChangeArrowheads="1"/>
          </p:cNvSpPr>
          <p:nvPr/>
        </p:nvSpPr>
        <p:spPr bwMode="auto">
          <a:xfrm>
            <a:off x="1470025" y="6365875"/>
            <a:ext cx="612140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5988" eaLnBrk="0" hangingPunct="0">
              <a:spcBef>
                <a:spcPct val="50000"/>
              </a:spcBef>
            </a:pPr>
            <a:r>
              <a:rPr lang="en-GB" sz="1200" b="1">
                <a:solidFill>
                  <a:schemeClr val="accent2"/>
                </a:solidFill>
                <a:latin typeface="Calibri" pitchFamily="34" charset="0"/>
              </a:rPr>
              <a:t>WHO - FAMILY OF INTERNATIONAL CLASSIFICATIONS NETWORK ANNUAL MEETING 2014</a:t>
            </a:r>
          </a:p>
        </p:txBody>
      </p:sp>
      <p:sp>
        <p:nvSpPr>
          <p:cNvPr id="57351" name="12 Rectángulo"/>
          <p:cNvSpPr>
            <a:spLocks noChangeArrowheads="1"/>
          </p:cNvSpPr>
          <p:nvPr/>
        </p:nvSpPr>
        <p:spPr bwMode="auto">
          <a:xfrm>
            <a:off x="2776538" y="6550025"/>
            <a:ext cx="2987675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defTabSz="915988" eaLnBrk="0" hangingPunct="0">
              <a:spcBef>
                <a:spcPct val="50000"/>
              </a:spcBef>
            </a:pPr>
            <a:r>
              <a:rPr lang="en-GB" sz="1200" b="1">
                <a:solidFill>
                  <a:schemeClr val="accent2"/>
                </a:solidFill>
                <a:latin typeface="Calibri" pitchFamily="34" charset="0"/>
              </a:rPr>
              <a:t>11-17 October 2014 Barcelona, Spain</a:t>
            </a:r>
          </a:p>
        </p:txBody>
      </p:sp>
      <p:pic>
        <p:nvPicPr>
          <p:cNvPr id="57352" name="Picture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12088" y="6145213"/>
            <a:ext cx="1331912" cy="712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56" name="Rectangle 12"/>
          <p:cNvSpPr>
            <a:spLocks noChangeArrowheads="1"/>
          </p:cNvSpPr>
          <p:nvPr/>
        </p:nvSpPr>
        <p:spPr bwMode="auto">
          <a:xfrm>
            <a:off x="612775" y="2471738"/>
            <a:ext cx="82804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ca-ES" sz="2400" b="1">
                <a:latin typeface="Calibri" pitchFamily="34" charset="0"/>
              </a:rPr>
              <a:t>• Guidelines should be established to ensure a homogeneous coding, especially in procedures</a:t>
            </a:r>
          </a:p>
        </p:txBody>
      </p:sp>
      <p:sp>
        <p:nvSpPr>
          <p:cNvPr id="57357" name="Rectangle 13"/>
          <p:cNvSpPr>
            <a:spLocks noChangeArrowheads="1"/>
          </p:cNvSpPr>
          <p:nvPr/>
        </p:nvSpPr>
        <p:spPr bwMode="auto">
          <a:xfrm>
            <a:off x="612775" y="3624263"/>
            <a:ext cx="792162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ca-ES" sz="2400" b="1">
                <a:latin typeface="Calibri" pitchFamily="34" charset="0"/>
              </a:rPr>
              <a:t>• Additional funds will be needed in the care centers and Public Administration to adapt their information systems</a:t>
            </a:r>
          </a:p>
        </p:txBody>
      </p:sp>
      <p:sp>
        <p:nvSpPr>
          <p:cNvPr id="57358" name="Rectangle 14"/>
          <p:cNvSpPr>
            <a:spLocks noChangeArrowheads="1"/>
          </p:cNvSpPr>
          <p:nvPr/>
        </p:nvSpPr>
        <p:spPr bwMode="auto">
          <a:xfrm>
            <a:off x="612775" y="4919663"/>
            <a:ext cx="80645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ca-ES" sz="2400" b="1">
                <a:latin typeface="Calibri" pitchFamily="34" charset="0"/>
              </a:rPr>
              <a:t>• The hospital Managers will have to lead the transition</a:t>
            </a:r>
          </a:p>
        </p:txBody>
      </p:sp>
      <p:sp>
        <p:nvSpPr>
          <p:cNvPr id="57359" name="15 Rectángulo"/>
          <p:cNvSpPr>
            <a:spLocks noChangeArrowheads="1"/>
          </p:cNvSpPr>
          <p:nvPr/>
        </p:nvSpPr>
        <p:spPr bwMode="auto">
          <a:xfrm>
            <a:off x="417513" y="214313"/>
            <a:ext cx="7920037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0066FF"/>
                </a:solidFill>
                <a:latin typeface="Calibri" pitchFamily="34" charset="0"/>
              </a:rPr>
              <a:t>B- Identify the key issues that we have to take into account to minimize the impact of the classification change</a:t>
            </a:r>
            <a:r>
              <a:rPr lang="en-US" sz="2400">
                <a:latin typeface="Calibri" pitchFamily="34" charset="0"/>
              </a:rPr>
              <a:t> </a:t>
            </a:r>
            <a:endParaRPr lang="es-ES" sz="24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Rectángulo"/>
          <p:cNvSpPr/>
          <p:nvPr/>
        </p:nvSpPr>
        <p:spPr>
          <a:xfrm>
            <a:off x="467544" y="476672"/>
            <a:ext cx="3744415" cy="590931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defTabSz="915988" eaLnBrk="0" fontAlgn="auto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ca-ES" sz="3600" b="1" dirty="0"/>
              <a:t>RESULTS</a:t>
            </a:r>
            <a:endParaRPr lang="ca-ES" sz="3600" dirty="0"/>
          </a:p>
        </p:txBody>
      </p:sp>
      <p:pic>
        <p:nvPicPr>
          <p:cNvPr id="43013" name="Picture 71" descr="Descripción: Descripción: logo6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338" y="6084888"/>
            <a:ext cx="900112" cy="69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4" name="11 Rectángulo"/>
          <p:cNvSpPr>
            <a:spLocks noChangeArrowheads="1"/>
          </p:cNvSpPr>
          <p:nvPr/>
        </p:nvSpPr>
        <p:spPr bwMode="auto">
          <a:xfrm>
            <a:off x="1470025" y="6365875"/>
            <a:ext cx="612140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5988" eaLnBrk="0" hangingPunct="0">
              <a:spcBef>
                <a:spcPct val="50000"/>
              </a:spcBef>
            </a:pPr>
            <a:r>
              <a:rPr lang="en-GB" sz="1200" b="1">
                <a:solidFill>
                  <a:schemeClr val="accent2"/>
                </a:solidFill>
                <a:latin typeface="Calibri" pitchFamily="34" charset="0"/>
              </a:rPr>
              <a:t>WHO - FAMILY OF INTERNATIONAL CLASSIFICATIONS NETWORK ANNUAL MEETING 2014</a:t>
            </a:r>
          </a:p>
        </p:txBody>
      </p:sp>
      <p:sp>
        <p:nvSpPr>
          <p:cNvPr id="43015" name="12 Rectángulo"/>
          <p:cNvSpPr>
            <a:spLocks noChangeArrowheads="1"/>
          </p:cNvSpPr>
          <p:nvPr/>
        </p:nvSpPr>
        <p:spPr bwMode="auto">
          <a:xfrm>
            <a:off x="2776538" y="6550025"/>
            <a:ext cx="2987675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defTabSz="915988" eaLnBrk="0" hangingPunct="0">
              <a:spcBef>
                <a:spcPct val="50000"/>
              </a:spcBef>
            </a:pPr>
            <a:r>
              <a:rPr lang="en-GB" sz="1200" b="1">
                <a:solidFill>
                  <a:schemeClr val="accent2"/>
                </a:solidFill>
                <a:latin typeface="Calibri" pitchFamily="34" charset="0"/>
              </a:rPr>
              <a:t>11-17 October 2014 Barcelona, Spain</a:t>
            </a:r>
          </a:p>
        </p:txBody>
      </p:sp>
      <p:pic>
        <p:nvPicPr>
          <p:cNvPr id="43016" name="Picture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12088" y="6145213"/>
            <a:ext cx="1331912" cy="712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24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51050" y="2205038"/>
            <a:ext cx="5041900" cy="35337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3025" name="Rectangle 17"/>
          <p:cNvSpPr>
            <a:spLocks noChangeArrowheads="1"/>
          </p:cNvSpPr>
          <p:nvPr/>
        </p:nvSpPr>
        <p:spPr bwMode="auto">
          <a:xfrm>
            <a:off x="2152650" y="5716588"/>
            <a:ext cx="4445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sz="1400" b="1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Source: </a:t>
            </a:r>
            <a:r>
              <a:rPr lang="es-ES_tradnl" sz="1400" b="1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AAPC (American Academy of Professional Coders)</a:t>
            </a:r>
            <a:endParaRPr lang="es-ES" sz="1400" b="1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  <p:sp>
        <p:nvSpPr>
          <p:cNvPr id="43026" name="Rectangle 18"/>
          <p:cNvSpPr>
            <a:spLocks noChangeArrowheads="1"/>
          </p:cNvSpPr>
          <p:nvPr/>
        </p:nvSpPr>
        <p:spPr bwMode="auto">
          <a:xfrm>
            <a:off x="1743075" y="1522413"/>
            <a:ext cx="5889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" sz="2400" b="1"/>
              <a:t>ICD-10-MC/PCS will change everything!</a:t>
            </a:r>
          </a:p>
        </p:txBody>
      </p:sp>
      <p:sp>
        <p:nvSpPr>
          <p:cNvPr id="43028" name="Rectangle 20"/>
          <p:cNvSpPr>
            <a:spLocks noChangeArrowheads="1"/>
          </p:cNvSpPr>
          <p:nvPr/>
        </p:nvSpPr>
        <p:spPr bwMode="auto">
          <a:xfrm>
            <a:off x="2762250" y="5949950"/>
            <a:ext cx="50895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s-ES_tradnl" sz="1400" b="1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PASBA (Patient Administration Systems and Biostatisctics Activity)</a:t>
            </a:r>
            <a:endParaRPr lang="en-GB" sz="1400" b="1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550</TotalTime>
  <Words>847</Words>
  <Application>Microsoft Office PowerPoint</Application>
  <PresentationFormat>Presentación en pantalla (4:3)</PresentationFormat>
  <Paragraphs>92</Paragraphs>
  <Slides>11</Slides>
  <Notes>11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Servidores OLE incrustados</vt:lpstr>
      </vt:variant>
      <vt:variant>
        <vt:i4>0</vt:i4>
      </vt:variant>
      <vt:variant>
        <vt:lpstr>Títulos de diapositiva</vt:lpstr>
      </vt:variant>
      <vt:variant>
        <vt:i4>11</vt:i4>
      </vt:variant>
    </vt:vector>
  </HeadingPairs>
  <TitlesOfParts>
    <vt:vector size="12" baseType="lpstr">
      <vt:lpstr>Tema de Office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</vt:vector>
  </TitlesOfParts>
  <Company>I.C.S.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h501uahc</dc:creator>
  <cp:lastModifiedBy>Anna Hernandez-Cortes</cp:lastModifiedBy>
  <cp:revision>90</cp:revision>
  <dcterms:created xsi:type="dcterms:W3CDTF">2014-10-09T09:44:00Z</dcterms:created>
  <dcterms:modified xsi:type="dcterms:W3CDTF">2014-10-10T05:49:34Z</dcterms:modified>
</cp:coreProperties>
</file>