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42808525" cy="30279975"/>
  <p:notesSz cx="6805613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05" autoAdjust="0"/>
    <p:restoredTop sz="94660"/>
  </p:normalViewPr>
  <p:slideViewPr>
    <p:cSldViewPr>
      <p:cViewPr>
        <p:scale>
          <a:sx n="25" d="100"/>
          <a:sy n="25" d="100"/>
        </p:scale>
        <p:origin x="-486" y="-72"/>
      </p:cViewPr>
      <p:guideLst>
        <p:guide orient="horz" pos="4881"/>
        <p:guide pos="11002"/>
        <p:guide pos="5102"/>
        <p:guide pos="10441"/>
        <p:guide pos="15776"/>
        <p:guide pos="21114"/>
        <p:guide pos="21691"/>
        <p:guide pos="5665"/>
        <p:guide pos="3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6891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1225"/>
            <a:ext cx="54467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fld id="{7BFD6B81-F4D1-48A2-95E5-992B86E4DD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319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1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2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3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1650" y="9406488"/>
            <a:ext cx="36385226" cy="64903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55" y="17158952"/>
            <a:ext cx="29966416" cy="7737866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1128-1E04-4B8D-814E-4A4E3F7CD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6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05F78-D38F-4201-9CD0-1D26CDA9A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02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500569" y="2692701"/>
            <a:ext cx="9096307" cy="2422308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11650" y="2692701"/>
            <a:ext cx="27073462" cy="2422308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47EF7-A7B0-4003-B8DB-F66542BBF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2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471D-9200-44B6-A6E6-05FB65C42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9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2221" y="19457517"/>
            <a:ext cx="36387470" cy="601422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2221" y="12833562"/>
            <a:ext cx="36387470" cy="662395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361ED-2C89-4B0A-A72F-153C2B983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11651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1992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CDCC-0E43-4336-91D3-7A21793A8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12727"/>
            <a:ext cx="38526326" cy="50462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1100" y="6777792"/>
            <a:ext cx="18913047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1100" y="9602994"/>
            <a:ext cx="18913047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5403" y="6777792"/>
            <a:ext cx="18922023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5403" y="9602994"/>
            <a:ext cx="18922023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26D0A-AD1F-4E83-BAB3-4B6CC6486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2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A4CDB-0CB0-4AA8-B9BF-9D8993B0E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4633-C1DD-4048-9BAA-DB0855A2E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6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05989"/>
            <a:ext cx="14083229" cy="51305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038" y="1205989"/>
            <a:ext cx="23931388" cy="258422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1100" y="6336495"/>
            <a:ext cx="14083229" cy="207117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0686-5894-431A-BF18-56DE9015F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1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585" y="21195758"/>
            <a:ext cx="25684217" cy="25029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1585" y="2705053"/>
            <a:ext cx="25684217" cy="1816843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1585" y="23698690"/>
            <a:ext cx="25684217" cy="35528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1CD4D-AC6F-4AB0-8FD8-0C635C8B5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3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11650" y="2692702"/>
            <a:ext cx="36385226" cy="5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11650" y="8747349"/>
            <a:ext cx="36385226" cy="1816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11651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626359" y="27587274"/>
            <a:ext cx="13555808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ctr"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677873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r">
              <a:defRPr sz="6700">
                <a:latin typeface="Times" charset="0"/>
              </a:defRPr>
            </a:lvl1pPr>
          </a:lstStyle>
          <a:p>
            <a:pPr>
              <a:defRPr/>
            </a:pPr>
            <a:fld id="{CBA4A1F1-D541-4AB0-93CA-29DCCE497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2pPr>
      <a:lvl3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3pPr>
      <a:lvl4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4pPr>
      <a:lvl5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5pPr>
      <a:lvl6pPr marL="4572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6pPr>
      <a:lvl7pPr marL="9144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7pPr>
      <a:lvl8pPr marL="13716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8pPr>
      <a:lvl9pPr marL="18288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9pPr>
    </p:titleStyle>
    <p:bodyStyle>
      <a:lvl1pPr marL="1638300" indent="-16383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5300">
          <a:solidFill>
            <a:schemeClr val="tx1"/>
          </a:solidFill>
          <a:latin typeface="+mn-lt"/>
          <a:ea typeface="+mn-ea"/>
          <a:cs typeface="+mn-cs"/>
        </a:defRPr>
      </a:lvl1pPr>
      <a:lvl2pPr marL="3548063" indent="-136525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13400">
          <a:solidFill>
            <a:schemeClr val="tx1"/>
          </a:solidFill>
          <a:latin typeface="+mn-lt"/>
        </a:defRPr>
      </a:lvl2pPr>
      <a:lvl3pPr marL="5457825" indent="-10922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</a:defRPr>
      </a:lvl3pPr>
      <a:lvl4pPr marL="7642225" indent="-109220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</a:defRPr>
      </a:lvl4pPr>
      <a:lvl5pPr marL="9826625" indent="-1092200" algn="l" defTabSz="4365625" rtl="0" eaLnBrk="0" fontAlgn="base" hangingPunct="0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5pPr>
      <a:lvl6pPr marL="102838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6pPr>
      <a:lvl7pPr marL="107410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7pPr>
      <a:lvl8pPr marL="111982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8pPr>
      <a:lvl9pPr marL="116554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Monday, 13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10" name="Title 3"/>
          <p:cNvSpPr txBox="1">
            <a:spLocks/>
          </p:cNvSpPr>
          <p:nvPr/>
        </p:nvSpPr>
        <p:spPr bwMode="auto">
          <a:xfrm>
            <a:off x="3360330" y="7435130"/>
            <a:ext cx="36385226" cy="6490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ctr" anchorCtr="0" compatLnSpc="1">
            <a:prstTxWarp prst="textNoShape">
              <a:avLst/>
            </a:prstTxWarp>
          </a:bodyPr>
          <a:lstStyle>
            <a:lvl1pPr algn="ctr" defTabSz="4365625" rtl="0" eaLnBrk="0" fontAlgn="base" hangingPunct="0">
              <a:spcBef>
                <a:spcPct val="0"/>
              </a:spcBef>
              <a:spcAft>
                <a:spcPct val="0"/>
              </a:spcAft>
              <a:defRPr sz="21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4365625" rtl="0" eaLnBrk="0" fontAlgn="base" hangingPunct="0">
              <a:spcBef>
                <a:spcPct val="0"/>
              </a:spcBef>
              <a:spcAft>
                <a:spcPct val="0"/>
              </a:spcAft>
              <a:defRPr sz="21000">
                <a:solidFill>
                  <a:schemeClr val="tx2"/>
                </a:solidFill>
                <a:latin typeface="Times" charset="0"/>
              </a:defRPr>
            </a:lvl2pPr>
            <a:lvl3pPr algn="ctr" defTabSz="4365625" rtl="0" eaLnBrk="0" fontAlgn="base" hangingPunct="0">
              <a:spcBef>
                <a:spcPct val="0"/>
              </a:spcBef>
              <a:spcAft>
                <a:spcPct val="0"/>
              </a:spcAft>
              <a:defRPr sz="21000">
                <a:solidFill>
                  <a:schemeClr val="tx2"/>
                </a:solidFill>
                <a:latin typeface="Times" charset="0"/>
              </a:defRPr>
            </a:lvl3pPr>
            <a:lvl4pPr algn="ctr" defTabSz="4365625" rtl="0" eaLnBrk="0" fontAlgn="base" hangingPunct="0">
              <a:spcBef>
                <a:spcPct val="0"/>
              </a:spcBef>
              <a:spcAft>
                <a:spcPct val="0"/>
              </a:spcAft>
              <a:defRPr sz="21000">
                <a:solidFill>
                  <a:schemeClr val="tx2"/>
                </a:solidFill>
                <a:latin typeface="Times" charset="0"/>
              </a:defRPr>
            </a:lvl4pPr>
            <a:lvl5pPr algn="ctr" defTabSz="4365625" rtl="0" eaLnBrk="0" fontAlgn="base" hangingPunct="0">
              <a:spcBef>
                <a:spcPct val="0"/>
              </a:spcBef>
              <a:spcAft>
                <a:spcPct val="0"/>
              </a:spcAft>
              <a:defRPr sz="21000">
                <a:solidFill>
                  <a:schemeClr val="tx2"/>
                </a:solidFill>
                <a:latin typeface="Times" charset="0"/>
              </a:defRPr>
            </a:lvl5pPr>
            <a:lvl6pPr marL="457200" algn="ctr" defTabSz="4365625" rtl="0" fontAlgn="base">
              <a:spcBef>
                <a:spcPct val="0"/>
              </a:spcBef>
              <a:spcAft>
                <a:spcPct val="0"/>
              </a:spcAft>
              <a:defRPr sz="21000">
                <a:solidFill>
                  <a:schemeClr val="tx2"/>
                </a:solidFill>
                <a:latin typeface="Times" charset="0"/>
              </a:defRPr>
            </a:lvl6pPr>
            <a:lvl7pPr marL="914400" algn="ctr" defTabSz="4365625" rtl="0" fontAlgn="base">
              <a:spcBef>
                <a:spcPct val="0"/>
              </a:spcBef>
              <a:spcAft>
                <a:spcPct val="0"/>
              </a:spcAft>
              <a:defRPr sz="21000">
                <a:solidFill>
                  <a:schemeClr val="tx2"/>
                </a:solidFill>
                <a:latin typeface="Times" charset="0"/>
              </a:defRPr>
            </a:lvl7pPr>
            <a:lvl8pPr marL="1371600" algn="ctr" defTabSz="4365625" rtl="0" fontAlgn="base">
              <a:spcBef>
                <a:spcPct val="0"/>
              </a:spcBef>
              <a:spcAft>
                <a:spcPct val="0"/>
              </a:spcAft>
              <a:defRPr sz="21000">
                <a:solidFill>
                  <a:schemeClr val="tx2"/>
                </a:solidFill>
                <a:latin typeface="Times" charset="0"/>
              </a:defRPr>
            </a:lvl8pPr>
            <a:lvl9pPr marL="1828800" algn="ctr" defTabSz="4365625" rtl="0" fontAlgn="base">
              <a:spcBef>
                <a:spcPct val="0"/>
              </a:spcBef>
              <a:spcAft>
                <a:spcPct val="0"/>
              </a:spcAft>
              <a:defRPr sz="21000">
                <a:solidFill>
                  <a:schemeClr val="tx2"/>
                </a:solidFill>
                <a:latin typeface="Times" charset="0"/>
              </a:defRPr>
            </a:lvl9pPr>
          </a:lstStyle>
          <a:p>
            <a:r>
              <a:rPr lang="en-GB" sz="20500" kern="0" dirty="0" smtClean="0">
                <a:solidFill>
                  <a:schemeClr val="accent6">
                    <a:lumMod val="75000"/>
                  </a:schemeClr>
                </a:solidFill>
              </a:rPr>
              <a:t>Functioning and Disability Reference Group</a:t>
            </a:r>
            <a:endParaRPr lang="en-GB" sz="20500" kern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Subtitle 4"/>
          <p:cNvSpPr txBox="1">
            <a:spLocks/>
          </p:cNvSpPr>
          <p:nvPr/>
        </p:nvSpPr>
        <p:spPr bwMode="auto">
          <a:xfrm>
            <a:off x="6274637" y="17158952"/>
            <a:ext cx="30963440" cy="773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marL="0" indent="0" algn="ctr" defTabSz="436562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5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36562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400">
                <a:solidFill>
                  <a:schemeClr val="tx1"/>
                </a:solidFill>
                <a:latin typeface="+mn-lt"/>
              </a:defRPr>
            </a:lvl2pPr>
            <a:lvl3pPr marL="914400" indent="0" algn="ctr" defTabSz="436562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500">
                <a:solidFill>
                  <a:schemeClr val="tx1"/>
                </a:solidFill>
                <a:latin typeface="+mn-lt"/>
              </a:defRPr>
            </a:lvl3pPr>
            <a:lvl4pPr marL="1371600" indent="0" algn="ctr" defTabSz="436562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500">
                <a:solidFill>
                  <a:schemeClr val="tx1"/>
                </a:solidFill>
                <a:latin typeface="+mn-lt"/>
              </a:defRPr>
            </a:lvl4pPr>
            <a:lvl5pPr marL="1828800" indent="0" algn="ctr" defTabSz="436562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500">
                <a:solidFill>
                  <a:schemeClr val="tx1"/>
                </a:solidFill>
                <a:latin typeface="+mn-lt"/>
              </a:defRPr>
            </a:lvl5pPr>
            <a:lvl6pPr marL="2286000" indent="0" algn="ctr" defTabSz="4365625" rtl="0" fontAlgn="base">
              <a:spcBef>
                <a:spcPct val="20000"/>
              </a:spcBef>
              <a:spcAft>
                <a:spcPct val="0"/>
              </a:spcAft>
              <a:buNone/>
              <a:defRPr sz="9500">
                <a:solidFill>
                  <a:schemeClr val="tx1"/>
                </a:solidFill>
                <a:latin typeface="+mn-lt"/>
              </a:defRPr>
            </a:lvl6pPr>
            <a:lvl7pPr marL="2743200" indent="0" algn="ctr" defTabSz="4365625" rtl="0" fontAlgn="base">
              <a:spcBef>
                <a:spcPct val="20000"/>
              </a:spcBef>
              <a:spcAft>
                <a:spcPct val="0"/>
              </a:spcAft>
              <a:buNone/>
              <a:defRPr sz="9500">
                <a:solidFill>
                  <a:schemeClr val="tx1"/>
                </a:solidFill>
                <a:latin typeface="+mn-lt"/>
              </a:defRPr>
            </a:lvl7pPr>
            <a:lvl8pPr marL="3200400" indent="0" algn="ctr" defTabSz="4365625" rtl="0" fontAlgn="base">
              <a:spcBef>
                <a:spcPct val="20000"/>
              </a:spcBef>
              <a:spcAft>
                <a:spcPct val="0"/>
              </a:spcAft>
              <a:buNone/>
              <a:defRPr sz="9500">
                <a:solidFill>
                  <a:schemeClr val="tx1"/>
                </a:solidFill>
                <a:latin typeface="+mn-lt"/>
              </a:defRPr>
            </a:lvl8pPr>
            <a:lvl9pPr marL="3657600" indent="0" algn="ctr" defTabSz="4365625" rtl="0" fontAlgn="base">
              <a:spcBef>
                <a:spcPct val="20000"/>
              </a:spcBef>
              <a:spcAft>
                <a:spcPct val="0"/>
              </a:spcAft>
              <a:buNone/>
              <a:defRPr sz="9500">
                <a:solidFill>
                  <a:schemeClr val="tx1"/>
                </a:solidFill>
                <a:latin typeface="+mn-lt"/>
              </a:defRPr>
            </a:lvl9pPr>
          </a:lstStyle>
          <a:p>
            <a:pPr algn="l"/>
            <a:r>
              <a:rPr lang="en-GB" sz="10700" kern="0" dirty="0" smtClean="0"/>
              <a:t>Co-chairs: 	Andrea Martinuzzi &amp; Catherine Sykes</a:t>
            </a:r>
          </a:p>
          <a:p>
            <a:pPr algn="l"/>
            <a:r>
              <a:rPr lang="en-GB" sz="10700" kern="0" dirty="0" smtClean="0"/>
              <a:t>Secretariat: 	</a:t>
            </a:r>
            <a:r>
              <a:rPr lang="en-GB" sz="10700" kern="0" dirty="0" err="1" smtClean="0"/>
              <a:t>Stefanus</a:t>
            </a:r>
            <a:r>
              <a:rPr lang="en-GB" sz="10700" kern="0" dirty="0" smtClean="0"/>
              <a:t> </a:t>
            </a:r>
            <a:r>
              <a:rPr lang="en-GB" sz="10700" kern="0" dirty="0" err="1" smtClean="0"/>
              <a:t>Snyman</a:t>
            </a:r>
            <a:endParaRPr lang="en-GB" sz="10700" kern="0" dirty="0" smtClean="0"/>
          </a:p>
          <a:p>
            <a:pPr algn="l"/>
            <a:r>
              <a:rPr lang="en-GB" sz="10700" kern="0" dirty="0" smtClean="0"/>
              <a:t>WHO Liaison: 	Molly Meri Robinson </a:t>
            </a:r>
            <a:r>
              <a:rPr lang="en-GB" sz="10700" kern="0" dirty="0" err="1" smtClean="0"/>
              <a:t>Nicol</a:t>
            </a:r>
            <a:endParaRPr lang="en-GB" sz="10700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Key </a:t>
            </a:r>
            <a:r>
              <a:rPr lang="en-US" sz="20500" dirty="0" smtClean="0">
                <a:solidFill>
                  <a:schemeClr val="accent6">
                    <a:lumMod val="75000"/>
                  </a:schemeClr>
                </a:solidFill>
              </a:rPr>
              <a:t>Achievements in 2013/2014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0255427" cy="23258584"/>
          </a:xfrm>
        </p:spPr>
        <p:txBody>
          <a:bodyPr/>
          <a:lstStyle/>
          <a:p>
            <a:r>
              <a:rPr lang="en-GB" sz="10700" dirty="0"/>
              <a:t>Revision of ICF practical manual by FDRG writing </a:t>
            </a:r>
            <a:r>
              <a:rPr lang="en-GB" sz="10700" dirty="0" smtClean="0"/>
              <a:t>group</a:t>
            </a:r>
          </a:p>
          <a:p>
            <a:r>
              <a:rPr lang="en-GB" sz="10700" dirty="0" smtClean="0"/>
              <a:t>Survey of FDRG members and collaborators on needs for education materials</a:t>
            </a:r>
            <a:endParaRPr lang="en-GB" sz="10700" dirty="0"/>
          </a:p>
          <a:p>
            <a:r>
              <a:rPr lang="en-GB" sz="10700" dirty="0" smtClean="0"/>
              <a:t>Updates: processed through the IRG and FDRG; 41 pending decision by URC only 11 proposals remain in the open discussion layer</a:t>
            </a:r>
          </a:p>
          <a:p>
            <a:r>
              <a:rPr lang="en-GB" sz="10700" dirty="0"/>
              <a:t>ICF </a:t>
            </a:r>
            <a:r>
              <a:rPr lang="en-GB" sz="10700" dirty="0" smtClean="0"/>
              <a:t>ontology: preparatory work by FDRG members and collaborators</a:t>
            </a:r>
          </a:p>
          <a:p>
            <a:r>
              <a:rPr lang="en-GB" sz="10700" dirty="0" err="1" smtClean="0"/>
              <a:t>mICF</a:t>
            </a:r>
            <a:r>
              <a:rPr lang="en-GB" sz="10700" dirty="0" smtClean="0"/>
              <a:t> project plan developed, meeting 9&amp;10 October 2014</a:t>
            </a:r>
          </a:p>
          <a:p>
            <a:r>
              <a:rPr lang="en-GB" sz="10700" dirty="0" smtClean="0"/>
              <a:t>Contribution </a:t>
            </a:r>
            <a:r>
              <a:rPr lang="en-GB" sz="10700" dirty="0"/>
              <a:t>to the critical development of ICHI alpha2 with input from FDRG members and </a:t>
            </a:r>
            <a:r>
              <a:rPr lang="en-GB" sz="10700" dirty="0" smtClean="0"/>
              <a:t>collaborators on </a:t>
            </a:r>
            <a:r>
              <a:rPr lang="en-GB" sz="10700" dirty="0"/>
              <a:t>functioning interventions </a:t>
            </a:r>
            <a:endParaRPr lang="en-GB" sz="10700" dirty="0" smtClean="0"/>
          </a:p>
          <a:p>
            <a:r>
              <a:rPr lang="en-GB" sz="10700" dirty="0" smtClean="0"/>
              <a:t>Criteria for identifying quality ICF literature drafted</a:t>
            </a:r>
          </a:p>
          <a:p>
            <a:r>
              <a:rPr lang="en-GB" sz="10700" dirty="0" smtClean="0"/>
              <a:t>Introduction </a:t>
            </a:r>
            <a:r>
              <a:rPr lang="en-GB" sz="10700" dirty="0"/>
              <a:t>of regular FDRG </a:t>
            </a:r>
            <a:r>
              <a:rPr lang="en-GB" sz="10700" dirty="0" smtClean="0"/>
              <a:t>teleconferences and successful mid-year meeting</a:t>
            </a:r>
            <a:endParaRPr lang="en-GB" sz="10700" dirty="0"/>
          </a:p>
          <a:p>
            <a:endParaRPr lang="en-GB" sz="10700" dirty="0" smtClean="0"/>
          </a:p>
          <a:p>
            <a:endParaRPr lang="en-GB" sz="10700" dirty="0" smtClean="0"/>
          </a:p>
        </p:txBody>
      </p:sp>
    </p:spTree>
    <p:extLst>
      <p:ext uri="{BB962C8B-B14F-4D97-AF65-F5344CB8AC3E}">
        <p14:creationId xmlns:p14="http://schemas.microsoft.com/office/powerpoint/2010/main" val="21013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 smtClean="0">
                <a:solidFill>
                  <a:schemeClr val="accent6">
                    <a:lumMod val="75000"/>
                  </a:schemeClr>
                </a:solidFill>
              </a:rPr>
              <a:t>Outstanding Issues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0696601" cy="23258584"/>
          </a:xfrm>
        </p:spPr>
        <p:txBody>
          <a:bodyPr/>
          <a:lstStyle/>
          <a:p>
            <a:r>
              <a:rPr lang="en-GB" sz="10700" dirty="0" smtClean="0"/>
              <a:t>Publication of ICF Practical Manual scheduled for October 2014: imminent, but delayed.</a:t>
            </a:r>
          </a:p>
          <a:p>
            <a:r>
              <a:rPr lang="en-GB" sz="10700" dirty="0" smtClean="0"/>
              <a:t>Publication of criteria for ICF literature, currently behind schedule due for completion by the end of 2014. </a:t>
            </a:r>
          </a:p>
          <a:p>
            <a:r>
              <a:rPr lang="en-GB" sz="10700" dirty="0"/>
              <a:t>ICF Ontology: call for collaboration on project plan and establishment of the working group</a:t>
            </a:r>
          </a:p>
          <a:p>
            <a:r>
              <a:rPr lang="en-GB" sz="10700" dirty="0"/>
              <a:t>Revision on key critical areas of functioning interventions and support to the WHO ICHI  project development.</a:t>
            </a:r>
          </a:p>
          <a:p>
            <a:r>
              <a:rPr lang="en-GB" sz="10700" dirty="0" smtClean="0"/>
              <a:t>Needs for ICF education materials identified, call for EIC collaboration.</a:t>
            </a:r>
          </a:p>
        </p:txBody>
      </p:sp>
    </p:spTree>
    <p:extLst>
      <p:ext uri="{BB962C8B-B14F-4D97-AF65-F5344CB8AC3E}">
        <p14:creationId xmlns:p14="http://schemas.microsoft.com/office/powerpoint/2010/main" val="2378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1948</TotalTime>
  <Words>256</Words>
  <Application>Microsoft Office PowerPoint</Application>
  <PresentationFormat>Custom</PresentationFormat>
  <Paragraphs>34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3x4</vt:lpstr>
      <vt:lpstr>PowerPoint Presentation</vt:lpstr>
      <vt:lpstr>Key Achievements in 2013/2014</vt:lpstr>
      <vt:lpstr>Outstanding Issues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M. Meri Robinson Nicol</dc:creator>
  <cp:lastModifiedBy>ROBINSON NICOL, Molly Meri</cp:lastModifiedBy>
  <cp:revision>135</cp:revision>
  <cp:lastPrinted>2012-10-02T08:26:43Z</cp:lastPrinted>
  <dcterms:created xsi:type="dcterms:W3CDTF">2002-11-05T20:37:20Z</dcterms:created>
  <dcterms:modified xsi:type="dcterms:W3CDTF">2014-09-26T19:24:02Z</dcterms:modified>
</cp:coreProperties>
</file>