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</p:sldMasterIdLst>
  <p:notesMasterIdLst>
    <p:notesMasterId r:id="rId11"/>
  </p:notesMasterIdLst>
  <p:sldIdLst>
    <p:sldId id="256" r:id="rId3"/>
    <p:sldId id="267" r:id="rId4"/>
    <p:sldId id="272" r:id="rId5"/>
    <p:sldId id="268" r:id="rId6"/>
    <p:sldId id="270" r:id="rId7"/>
    <p:sldId id="274" r:id="rId8"/>
    <p:sldId id="273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>
        <p:scale>
          <a:sx n="80" d="100"/>
          <a:sy n="80" d="100"/>
        </p:scale>
        <p:origin x="-216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2014-10-15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89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Introductory notes.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Introductory notes.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Align</a:t>
            </a:r>
            <a:r>
              <a:rPr lang="en-US" baseline="0" dirty="0" smtClean="0"/>
              <a:t> with work the quality &amp; safety TAG has done and broader work by </a:t>
            </a:r>
            <a:r>
              <a:rPr lang="en-US" baseline="0" dirty="0" err="1" smtClean="0"/>
              <a:t>WHOfic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en-US" smtClean="0"/>
              <a:pPr algn="ctr"/>
              <a:t>2014-10-15 09:49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2014-10-15 09:49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2014-10-15 09:49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en-US" smtClean="0"/>
              <a:pPr/>
              <a:t>2014-10-15 09:49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en-US" smtClean="0"/>
              <a:pPr/>
              <a:t>2014-10-15 09:49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2014-10-15 09:49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.bin"/><Relationship Id="rId5" Type="http://schemas.openxmlformats.org/officeDocument/2006/relationships/package" Target="../embeddings/Microsoft_Word_Document1.docx"/><Relationship Id="rId6" Type="http://schemas.openxmlformats.org/officeDocument/2006/relationships/image" Target="../media/image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2286000" y="4343400"/>
            <a:ext cx="6477000" cy="1447800"/>
          </a:xfrm>
        </p:spPr>
        <p:txBody>
          <a:bodyPr>
            <a:normAutofit fontScale="90000"/>
          </a:bodyPr>
          <a:lstStyle/>
          <a:p>
            <a:r>
              <a:rPr lang="en-US" altLang="en-US" b="1" dirty="0"/>
              <a:t>How can ICD-11 be more useful for quality and safety applications?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altLang="en-US" sz="3200" b="1" dirty="0"/>
              <a:t>An international survey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en-US" sz="2800" dirty="0"/>
              <a:t>Danielle Southern, William Ghali, Marc Hall, Deborah White</a:t>
            </a:r>
          </a:p>
          <a:p>
            <a:r>
              <a:rPr lang="en-US" dirty="0" smtClean="0"/>
              <a:t>For Q&amp;S TAG Members</a:t>
            </a: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27782"/>
            <a:ext cx="1138463" cy="767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Field Trial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dirty="0" smtClean="0"/>
              <a:t>WHO-</a:t>
            </a:r>
            <a:r>
              <a:rPr lang="en-US" altLang="en-US" dirty="0" err="1" smtClean="0"/>
              <a:t>fic</a:t>
            </a:r>
            <a:r>
              <a:rPr lang="en-US" altLang="en-US" dirty="0" smtClean="0"/>
              <a:t> has requested field trials</a:t>
            </a:r>
          </a:p>
          <a:p>
            <a:pPr lvl="1"/>
            <a:r>
              <a:rPr lang="en-US" dirty="0"/>
              <a:t>Code-recode studies (agreement/reliability)  </a:t>
            </a:r>
          </a:p>
          <a:p>
            <a:pPr lvl="1"/>
            <a:r>
              <a:rPr lang="en-US" dirty="0"/>
              <a:t>Survey of coders (user experience</a:t>
            </a:r>
            <a:r>
              <a:rPr lang="en-US" dirty="0" smtClean="0"/>
              <a:t>)</a:t>
            </a:r>
            <a:r>
              <a:rPr lang="en-US" dirty="0"/>
              <a:t>	</a:t>
            </a:r>
          </a:p>
          <a:p>
            <a:pPr lvl="1"/>
            <a:r>
              <a:rPr lang="en-US" dirty="0"/>
              <a:t>Analysis of existing datasets around coding rule concepts </a:t>
            </a:r>
          </a:p>
          <a:p>
            <a:pPr lvl="1"/>
            <a:r>
              <a:rPr lang="en-US" dirty="0"/>
              <a:t>Code crosswalk translation</a:t>
            </a:r>
          </a:p>
          <a:p>
            <a:pPr lvl="1"/>
            <a:r>
              <a:rPr lang="en-US" dirty="0"/>
              <a:t>Stability e.g., of changes for concepts that still exist but have moved </a:t>
            </a:r>
            <a:r>
              <a:rPr lang="en-US" dirty="0" smtClean="0"/>
              <a:t>chapters</a:t>
            </a:r>
          </a:p>
          <a:p>
            <a:pPr lvl="1"/>
            <a:r>
              <a:rPr lang="en-US" dirty="0"/>
              <a:t>Clinical stakeholder </a:t>
            </a:r>
            <a:r>
              <a:rPr lang="en-US" dirty="0" smtClean="0"/>
              <a:t>opinions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Field Trial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dirty="0" smtClean="0"/>
              <a:t>Among other field trial work, </a:t>
            </a:r>
            <a:r>
              <a:rPr lang="en-US" altLang="en-US" dirty="0"/>
              <a:t>The Quality &amp; Safety TAG undertook and completed a field trial that involved an open ended international </a:t>
            </a:r>
            <a:r>
              <a:rPr lang="en-US" altLang="en-US" dirty="0" smtClean="0"/>
              <a:t>survey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Primary goal of this survey was to solicit stakeholder opinions on enhancements that could make ICD-11 more useful for quality and safety applications worldwide.</a:t>
            </a:r>
          </a:p>
        </p:txBody>
      </p:sp>
    </p:spTree>
    <p:extLst>
      <p:ext uri="{BB962C8B-B14F-4D97-AF65-F5344CB8AC3E}">
        <p14:creationId xmlns:p14="http://schemas.microsoft.com/office/powerpoint/2010/main" val="148015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3400" cy="44958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An </a:t>
            </a:r>
            <a:r>
              <a:rPr lang="en-US" dirty="0"/>
              <a:t>8-item survey was created and posted </a:t>
            </a:r>
            <a:r>
              <a:rPr lang="en-US" dirty="0" smtClean="0"/>
              <a:t>online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Respondents </a:t>
            </a:r>
            <a:r>
              <a:rPr lang="en-US" dirty="0"/>
              <a:t>asked </a:t>
            </a:r>
            <a:r>
              <a:rPr lang="en-US" dirty="0" smtClean="0"/>
              <a:t>about their views of ICD-10 currently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Open-ended </a:t>
            </a:r>
            <a:r>
              <a:rPr lang="en-US" dirty="0"/>
              <a:t>questions </a:t>
            </a:r>
            <a:r>
              <a:rPr lang="en-US" dirty="0" smtClean="0"/>
              <a:t>attempted to identify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specific </a:t>
            </a:r>
            <a:r>
              <a:rPr lang="en-US" dirty="0"/>
              <a:t>“key limitations/ challenges associated with the use of ICD-9 and/or ICD-10 in the measurement of quality and </a:t>
            </a:r>
            <a:r>
              <a:rPr lang="en-US" dirty="0" smtClean="0"/>
              <a:t>safety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“</a:t>
            </a:r>
            <a:r>
              <a:rPr lang="en-US" dirty="0"/>
              <a:t>key elements and/or functionality that you would like to see in an enhanced ICD-11 system that would permit better coding of quality and safety concepts.”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3400" cy="4495800"/>
          </a:xfrm>
        </p:spPr>
        <p:txBody>
          <a:bodyPr>
            <a:normAutofit/>
          </a:bodyPr>
          <a:lstStyle/>
          <a:p>
            <a:pPr eaLnBrk="0" hangingPunct="0">
              <a:buFont typeface="Wingdings" panose="05000000000000000000" pitchFamily="2" charset="2"/>
              <a:buChar char="Ø"/>
              <a:defRPr/>
            </a:pPr>
            <a:r>
              <a:rPr lang="en-US" dirty="0"/>
              <a:t>258 unique individuals accessed the online survey, among which 246 provided complete </a:t>
            </a:r>
            <a:r>
              <a:rPr lang="en-US" dirty="0" smtClean="0"/>
              <a:t>responses.</a:t>
            </a:r>
          </a:p>
          <a:p>
            <a:pPr eaLnBrk="0" hangingPunct="0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161 </a:t>
            </a:r>
            <a:r>
              <a:rPr lang="en-US" dirty="0"/>
              <a:t>(67%) were from stakeholders located in North America, 61 (25%) in Europe, 18 (7%) in Australia and 3 (1%) from </a:t>
            </a:r>
            <a:r>
              <a:rPr lang="en-US" dirty="0" smtClean="0"/>
              <a:t>Singapore</a:t>
            </a:r>
            <a:endParaRPr lang="en-US" dirty="0"/>
          </a:p>
          <a:p>
            <a:pPr lvl="0" eaLnBrk="0" hangingPunct="0">
              <a:buFont typeface="Wingdings" panose="05000000000000000000" pitchFamily="2" charset="2"/>
              <a:buChar char="Ø"/>
              <a:defRPr/>
            </a:pPr>
            <a:r>
              <a:rPr lang="en-US" dirty="0"/>
              <a:t>Health stakeholders </a:t>
            </a:r>
            <a:r>
              <a:rPr lang="en-US" dirty="0" smtClean="0"/>
              <a:t>included: </a:t>
            </a:r>
            <a:r>
              <a:rPr lang="en-US" dirty="0"/>
              <a:t>coders, </a:t>
            </a:r>
            <a:r>
              <a:rPr lang="en-US" dirty="0" err="1"/>
              <a:t>ontologists</a:t>
            </a:r>
            <a:r>
              <a:rPr lang="en-US" dirty="0"/>
              <a:t>/classification experts, </a:t>
            </a:r>
            <a:r>
              <a:rPr lang="en-US" dirty="0" smtClean="0"/>
              <a:t>researchers, clinicians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5719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642780"/>
              </p:ext>
            </p:extLst>
          </p:nvPr>
        </p:nvGraphicFramePr>
        <p:xfrm>
          <a:off x="152400" y="1524000"/>
          <a:ext cx="8887968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5" imgW="8229600" imgH="4445000" progId="Word.Document.12">
                  <p:embed/>
                </p:oleObj>
              </mc:Choice>
              <mc:Fallback>
                <p:oleObj name="Document" r:id="rId5" imgW="8229600" imgH="4445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" y="1524000"/>
                        <a:ext cx="8887968" cy="48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716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3400" cy="4495800"/>
          </a:xfrm>
        </p:spPr>
        <p:txBody>
          <a:bodyPr>
            <a:normAutofit/>
          </a:bodyPr>
          <a:lstStyle/>
          <a:p>
            <a:pPr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/>
              <a:t>Big </a:t>
            </a:r>
            <a:r>
              <a:rPr lang="en-US" altLang="en-US" dirty="0"/>
              <a:t>issues identified: </a:t>
            </a:r>
            <a:endParaRPr lang="en-US" altLang="en-US" dirty="0" smtClean="0"/>
          </a:p>
          <a:p>
            <a:pPr lvl="1"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/>
              <a:t>Missing </a:t>
            </a:r>
            <a:r>
              <a:rPr lang="en-US" altLang="en-US" dirty="0"/>
              <a:t>codes/information/</a:t>
            </a:r>
            <a:r>
              <a:rPr lang="en-US" altLang="en-US" dirty="0" smtClean="0"/>
              <a:t>concepts  (e.g. diagnosis timing)</a:t>
            </a:r>
            <a:endParaRPr lang="en-US" altLang="en-US" dirty="0"/>
          </a:p>
          <a:p>
            <a:pPr lvl="1"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 smtClean="0"/>
              <a:t>Standardization </a:t>
            </a:r>
            <a:r>
              <a:rPr lang="en-US" altLang="en-US" dirty="0"/>
              <a:t>&amp; rules</a:t>
            </a:r>
          </a:p>
          <a:p>
            <a:pPr lvl="1"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/>
              <a:t>C</a:t>
            </a:r>
            <a:r>
              <a:rPr lang="en-US" altLang="en-US" dirty="0" smtClean="0"/>
              <a:t>lustering </a:t>
            </a:r>
            <a:endParaRPr lang="en-US" altLang="en-US" dirty="0" smtClean="0"/>
          </a:p>
          <a:p>
            <a:pPr lvl="1"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/>
              <a:t>T</a:t>
            </a:r>
            <a:r>
              <a:rPr lang="en-US" altLang="en-US" dirty="0" smtClean="0"/>
              <a:t>echnical </a:t>
            </a:r>
            <a:endParaRPr lang="en-US" altLang="en-US" dirty="0" smtClean="0"/>
          </a:p>
          <a:p>
            <a:pPr lvl="1"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/>
              <a:t>U</a:t>
            </a:r>
            <a:r>
              <a:rPr lang="en-US" altLang="en-US" dirty="0" smtClean="0"/>
              <a:t>pdates </a:t>
            </a:r>
            <a:r>
              <a:rPr lang="en-US" altLang="en-US" dirty="0"/>
              <a:t>consistent with current medical </a:t>
            </a:r>
            <a:r>
              <a:rPr lang="en-US" altLang="en-US" dirty="0" smtClean="0"/>
              <a:t>knowledge </a:t>
            </a:r>
            <a:endParaRPr lang="en-US" altLang="en-US" dirty="0" smtClean="0"/>
          </a:p>
          <a:p>
            <a:pPr lvl="1" eaLnBrk="0" hangingPunct="0">
              <a:buFont typeface="Wingdings" panose="05000000000000000000" pitchFamily="2" charset="2"/>
              <a:buChar char="Ø"/>
              <a:defRPr/>
            </a:pPr>
            <a:r>
              <a:rPr lang="en-US" altLang="en-US" dirty="0"/>
              <a:t>F</a:t>
            </a:r>
            <a:r>
              <a:rPr lang="en-US" altLang="en-US" dirty="0" smtClean="0"/>
              <a:t>inancial drivers</a:t>
            </a:r>
            <a:endParaRPr lang="en-US" altLang="en-US" dirty="0"/>
          </a:p>
          <a:p>
            <a:pPr marL="0" indent="0" eaLnBrk="0" hangingPunc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716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3400" cy="44958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dirty="0" smtClean="0"/>
              <a:t>The </a:t>
            </a:r>
            <a:r>
              <a:rPr lang="en-US" altLang="en-US" dirty="0"/>
              <a:t>results are a </a:t>
            </a:r>
            <a:r>
              <a:rPr lang="en-US" altLang="en-US" b="1" i="1" dirty="0"/>
              <a:t>necessary</a:t>
            </a:r>
            <a:r>
              <a:rPr lang="en-US" altLang="en-US" dirty="0"/>
              <a:t> and </a:t>
            </a:r>
            <a:r>
              <a:rPr lang="en-US" altLang="en-US" b="1" i="1" dirty="0"/>
              <a:t>valuable</a:t>
            </a:r>
            <a:r>
              <a:rPr lang="en-US" altLang="en-US" dirty="0"/>
              <a:t> complement to the Q&amp;S TAG’s a priori work plan, guiding strategic directions for an enhanced ICD-11.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54931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cademicPresentation1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7B6A5FA-AEDC-493D-A38F-607DB1F387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AcademicPresentation1</Template>
  <TotalTime>0</TotalTime>
  <Words>347</Words>
  <Application>Microsoft Macintosh PowerPoint</Application>
  <PresentationFormat>On-screen Show (4:3)</PresentationFormat>
  <Paragraphs>46</Paragraphs>
  <Slides>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AcademicPresentation1</vt:lpstr>
      <vt:lpstr>Document</vt:lpstr>
      <vt:lpstr>How can ICD-11 be more useful for quality and safety applications?  An international survey</vt:lpstr>
      <vt:lpstr>International Field Trial</vt:lpstr>
      <vt:lpstr>International Field Trial</vt:lpstr>
      <vt:lpstr>Methods</vt:lpstr>
      <vt:lpstr>Results</vt:lpstr>
      <vt:lpstr>Results</vt:lpstr>
      <vt:lpstr>Results</vt:lpstr>
      <vt:lpstr>Conclusion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2014-10-07T17:51:15Z</dcterms:created>
  <dcterms:modified xsi:type="dcterms:W3CDTF">2014-10-15T07:57:07Z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TC101671251033</vt:lpwstr>
  </property>
</Properties>
</file>