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42808525" cy="30279975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05" autoAdjust="0"/>
    <p:restoredTop sz="94660"/>
  </p:normalViewPr>
  <p:slideViewPr>
    <p:cSldViewPr>
      <p:cViewPr varScale="1">
        <p:scale>
          <a:sx n="18" d="100"/>
          <a:sy n="18" d="100"/>
        </p:scale>
        <p:origin x="-1098" y="-120"/>
      </p:cViewPr>
      <p:guideLst>
        <p:guide orient="horz" pos="4881"/>
        <p:guide pos="11002"/>
        <p:guide pos="5102"/>
        <p:guide pos="10441"/>
        <p:guide pos="15776"/>
        <p:guide pos="21114"/>
        <p:guide pos="21691"/>
        <p:guide pos="5665"/>
        <p:guide pos="3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6891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1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2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3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4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385226" cy="6490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55" y="17158952"/>
            <a:ext cx="29966416" cy="7737866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500569" y="2692701"/>
            <a:ext cx="9096307" cy="2422308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11650" y="2692701"/>
            <a:ext cx="27073462" cy="2422308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2221" y="19457517"/>
            <a:ext cx="36387470" cy="601422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2221" y="12833562"/>
            <a:ext cx="36387470" cy="662395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11651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1992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12727"/>
            <a:ext cx="38526326" cy="50462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1100" y="6777792"/>
            <a:ext cx="18913047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1100" y="9602994"/>
            <a:ext cx="18913047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5403" y="6777792"/>
            <a:ext cx="18922023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5403" y="9602994"/>
            <a:ext cx="18922023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05989"/>
            <a:ext cx="14083229" cy="51305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038" y="1205989"/>
            <a:ext cx="23931388" cy="258422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1100" y="6336495"/>
            <a:ext cx="14083229" cy="207117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585" y="21195758"/>
            <a:ext cx="25684217" cy="25029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1585" y="2705053"/>
            <a:ext cx="25684217" cy="181684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1585" y="23698690"/>
            <a:ext cx="25684217" cy="35528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11650" y="2692702"/>
            <a:ext cx="36385226" cy="5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11650" y="8747349"/>
            <a:ext cx="36385226" cy="181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11651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626359" y="27587274"/>
            <a:ext cx="13555808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677873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>
              <a:defRPr sz="67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2" name="Rectangle 2"/>
          <p:cNvSpPr>
            <a:spLocks noChangeArrowheads="1"/>
          </p:cNvSpPr>
          <p:nvPr/>
        </p:nvSpPr>
        <p:spPr bwMode="auto">
          <a:xfrm>
            <a:off x="18452956" y="22117655"/>
            <a:ext cx="43989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754190" y="4482803"/>
            <a:ext cx="36385226" cy="6490331"/>
          </a:xfrm>
        </p:spPr>
        <p:txBody>
          <a:bodyPr/>
          <a:lstStyle/>
          <a:p>
            <a:r>
              <a:rPr lang="en-GB" sz="20500" dirty="0" smtClean="0">
                <a:solidFill>
                  <a:schemeClr val="accent6">
                    <a:lumMod val="75000"/>
                  </a:schemeClr>
                </a:solidFill>
              </a:rPr>
              <a:t>Informatics and Terminology Committee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058446" y="11971635"/>
            <a:ext cx="32763640" cy="7737866"/>
          </a:xfrm>
        </p:spPr>
        <p:txBody>
          <a:bodyPr/>
          <a:lstStyle/>
          <a:p>
            <a:r>
              <a:rPr lang="en-GB" sz="10700" dirty="0" smtClean="0"/>
              <a:t>Karen </a:t>
            </a:r>
            <a:r>
              <a:rPr lang="en-GB" sz="10700" dirty="0" err="1" smtClean="0"/>
              <a:t>Carvell</a:t>
            </a:r>
            <a:r>
              <a:rPr lang="en-GB" sz="10700" dirty="0" smtClean="0"/>
              <a:t>, Vincenzo Della Mea</a:t>
            </a:r>
          </a:p>
          <a:p>
            <a:r>
              <a:rPr lang="en-GB" sz="10700" dirty="0" smtClean="0"/>
              <a:t>WHO: Can </a:t>
            </a:r>
            <a:r>
              <a:rPr lang="en-GB" sz="10700" dirty="0" err="1" smtClean="0"/>
              <a:t>Celik</a:t>
            </a:r>
            <a:endParaRPr lang="en-GB" sz="10700" dirty="0" smtClean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4"/>
          <a:srcRect b="10406"/>
          <a:stretch/>
        </p:blipFill>
        <p:spPr>
          <a:xfrm>
            <a:off x="21692294" y="16148099"/>
            <a:ext cx="21133347" cy="1418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1641466" cy="23258584"/>
          </a:xfrm>
        </p:spPr>
        <p:txBody>
          <a:bodyPr/>
          <a:lstStyle/>
          <a:p>
            <a:r>
              <a:rPr lang="en-GB" sz="15400" dirty="0" smtClean="0"/>
              <a:t>ITC-01: Maintain </a:t>
            </a:r>
            <a:r>
              <a:rPr lang="en-GB" sz="15400" dirty="0"/>
              <a:t>platforms for WHO </a:t>
            </a:r>
            <a:r>
              <a:rPr lang="en-GB" sz="15400" dirty="0" smtClean="0"/>
              <a:t>Classifications</a:t>
            </a:r>
          </a:p>
          <a:p>
            <a:pPr lvl="1"/>
            <a:r>
              <a:rPr lang="en-GB" sz="11500" dirty="0" smtClean="0"/>
              <a:t>ICD-11 Revision Platform</a:t>
            </a:r>
          </a:p>
          <a:p>
            <a:pPr lvl="1"/>
            <a:r>
              <a:rPr lang="en-GB" sz="11500" dirty="0" smtClean="0"/>
              <a:t>ICD-10, ICF browsers</a:t>
            </a:r>
          </a:p>
          <a:p>
            <a:r>
              <a:rPr lang="en-GB" sz="15400" dirty="0" smtClean="0"/>
              <a:t>ITC-04: Enhance </a:t>
            </a:r>
            <a:r>
              <a:rPr lang="en-GB" sz="15400" dirty="0"/>
              <a:t>formal knowledge representation of WHO  classifications and their  linkages to related </a:t>
            </a:r>
            <a:r>
              <a:rPr lang="en-GB" sz="15400" dirty="0" smtClean="0"/>
              <a:t>terminologies</a:t>
            </a:r>
          </a:p>
          <a:p>
            <a:pPr lvl="1"/>
            <a:r>
              <a:rPr lang="en-GB" sz="11500" dirty="0" smtClean="0"/>
              <a:t>ICD-11 content model and </a:t>
            </a:r>
            <a:r>
              <a:rPr lang="en-GB" sz="11500" dirty="0" err="1" smtClean="0"/>
              <a:t>postcoordination</a:t>
            </a:r>
            <a:endParaRPr lang="en-GB" sz="11500" dirty="0" smtClean="0"/>
          </a:p>
          <a:p>
            <a:pPr lvl="1"/>
            <a:r>
              <a:rPr lang="en-GB" sz="11500" dirty="0" smtClean="0"/>
              <a:t>WHO IHTSDO harmonization</a:t>
            </a:r>
          </a:p>
          <a:p>
            <a:pPr lvl="1"/>
            <a:r>
              <a:rPr lang="en-GB" sz="11500" dirty="0" smtClean="0"/>
              <a:t>ICHI content model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Priorities and Deliverables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399443" cy="23258584"/>
          </a:xfrm>
        </p:spPr>
        <p:txBody>
          <a:bodyPr/>
          <a:lstStyle/>
          <a:p>
            <a:r>
              <a:rPr lang="en-GB" sz="12800" dirty="0"/>
              <a:t>ITC-03: Enable the electronic exchange of WHO classifications by providing necessary technical standards. </a:t>
            </a:r>
            <a:endParaRPr lang="en-GB" sz="12800" dirty="0" smtClean="0"/>
          </a:p>
          <a:p>
            <a:pPr lvl="1"/>
            <a:r>
              <a:rPr lang="en-GB" sz="9600" dirty="0" smtClean="0"/>
              <a:t>ICD URI API and possible extension to other classifications</a:t>
            </a:r>
          </a:p>
          <a:p>
            <a:pPr lvl="1"/>
            <a:r>
              <a:rPr lang="en-GB" sz="9600" dirty="0" err="1" smtClean="0"/>
              <a:t>ClaML</a:t>
            </a:r>
            <a:r>
              <a:rPr lang="en-GB" sz="9600" dirty="0" smtClean="0"/>
              <a:t> </a:t>
            </a:r>
          </a:p>
          <a:p>
            <a:r>
              <a:rPr lang="en-GB" sz="12800" dirty="0" smtClean="0"/>
              <a:t>ITC-04</a:t>
            </a:r>
            <a:r>
              <a:rPr lang="en-GB" sz="12800" dirty="0"/>
              <a:t>: Enhance formal knowledge representation of WHO  classifications and their  linkages to related </a:t>
            </a:r>
            <a:r>
              <a:rPr lang="en-GB" sz="12800" dirty="0" smtClean="0"/>
              <a:t>terminologies</a:t>
            </a:r>
          </a:p>
          <a:p>
            <a:pPr lvl="1"/>
            <a:r>
              <a:rPr lang="en-GB" sz="9600" dirty="0"/>
              <a:t>ICF Ontology </a:t>
            </a:r>
            <a:r>
              <a:rPr lang="en-GB" sz="9600" dirty="0" smtClean="0"/>
              <a:t>Working Group to carry out use case analysis and term beating</a:t>
            </a:r>
          </a:p>
          <a:p>
            <a:endParaRPr lang="en-GB" sz="128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Future and Continuing Tasks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  <a:t>At least one mid-term teleconference</a:t>
            </a:r>
            <a:endParaRPr lang="en-GB" sz="171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058446" y="17158952"/>
            <a:ext cx="32179631" cy="7737866"/>
          </a:xfrm>
        </p:spPr>
        <p:txBody>
          <a:bodyPr/>
          <a:lstStyle/>
          <a:p>
            <a:r>
              <a:rPr lang="en-GB" sz="10700" dirty="0" smtClean="0"/>
              <a:t>April / May 2015</a:t>
            </a:r>
          </a:p>
        </p:txBody>
      </p:sp>
    </p:spTree>
    <p:extLst>
      <p:ext uri="{BB962C8B-B14F-4D97-AF65-F5344CB8AC3E}">
        <p14:creationId xmlns:p14="http://schemas.microsoft.com/office/powerpoint/2010/main" val="39950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1886</TotalTime>
  <Words>237</Words>
  <Application>Microsoft Office PowerPoint</Application>
  <PresentationFormat>Custom</PresentationFormat>
  <Paragraphs>40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3x4</vt:lpstr>
      <vt:lpstr>Informatics and Terminology Committee</vt:lpstr>
      <vt:lpstr>Key Priorities and Deliverables</vt:lpstr>
      <vt:lpstr>Future and Continuing Tasks</vt:lpstr>
      <vt:lpstr>At least one mid-term teleconference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136</cp:revision>
  <cp:lastPrinted>2012-10-02T08:26:43Z</cp:lastPrinted>
  <dcterms:created xsi:type="dcterms:W3CDTF">2002-11-05T20:37:20Z</dcterms:created>
  <dcterms:modified xsi:type="dcterms:W3CDTF">2014-10-16T08:06:44Z</dcterms:modified>
</cp:coreProperties>
</file>