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76" r:id="rId4"/>
    <p:sldId id="259" r:id="rId5"/>
    <p:sldId id="258" r:id="rId6"/>
    <p:sldId id="274" r:id="rId7"/>
    <p:sldId id="260" r:id="rId8"/>
    <p:sldId id="275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758" autoAdjust="0"/>
  </p:normalViewPr>
  <p:slideViewPr>
    <p:cSldViewPr>
      <p:cViewPr>
        <p:scale>
          <a:sx n="84" d="100"/>
          <a:sy n="84" d="100"/>
        </p:scale>
        <p:origin x="-8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023C014-BCC5-43A7-AC4D-562A070B5B81}" type="datetimeFigureOut">
              <a:rPr lang="en-GB" smtClean="0"/>
              <a:t>15/10/2014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D5A743-B386-4089-9770-96F5F2491E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2996952"/>
            <a:ext cx="6728792" cy="1008112"/>
          </a:xfrm>
        </p:spPr>
        <p:txBody>
          <a:bodyPr>
            <a:normAutofit/>
          </a:bodyPr>
          <a:lstStyle/>
          <a:p>
            <a:r>
              <a:rPr lang="es-ES" sz="2400" b="0" dirty="0" smtClean="0"/>
              <a:t>ICD </a:t>
            </a:r>
            <a:r>
              <a:rPr lang="es-ES" sz="2400" b="0" dirty="0" err="1"/>
              <a:t>Revision</a:t>
            </a:r>
            <a:r>
              <a:rPr lang="es-ES" sz="2400" b="0" dirty="0"/>
              <a:t> </a:t>
            </a:r>
            <a:r>
              <a:rPr lang="es-ES" sz="2400" b="0" dirty="0" err="1"/>
              <a:t>Process</a:t>
            </a:r>
            <a:r>
              <a:rPr lang="da-DK" sz="2400" b="0" dirty="0"/>
              <a:t>: </a:t>
            </a:r>
            <a:br>
              <a:rPr lang="da-DK" sz="2400" b="0" dirty="0"/>
            </a:br>
            <a:r>
              <a:rPr lang="da-DK" sz="2400" b="0" dirty="0"/>
              <a:t>Beta </a:t>
            </a:r>
            <a:r>
              <a:rPr lang="da-DK" sz="2400" b="0" dirty="0" err="1"/>
              <a:t>Phase</a:t>
            </a:r>
            <a:r>
              <a:rPr lang="da-DK" sz="2400" b="0" dirty="0"/>
              <a:t> and </a:t>
            </a:r>
            <a:r>
              <a:rPr lang="da-DK" sz="2400" b="0" dirty="0" err="1" smtClean="0"/>
              <a:t>Finalization</a:t>
            </a:r>
            <a:endParaRPr lang="da-DK" sz="2400" b="0" dirty="0" smtClean="0"/>
          </a:p>
          <a:p>
            <a:endParaRPr lang="en-GB" sz="2400" b="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Project Plan V3.0 for the </a:t>
            </a:r>
            <a:br>
              <a:rPr lang="da-DK" dirty="0" smtClean="0"/>
            </a:br>
            <a:r>
              <a:rPr lang="da-DK" dirty="0" smtClean="0"/>
              <a:t>ICD Revision</a:t>
            </a:r>
            <a:endParaRPr lang="en-GB" dirty="0"/>
          </a:p>
        </p:txBody>
      </p:sp>
      <p:sp>
        <p:nvSpPr>
          <p:cNvPr id="4" name="Rektangel 3"/>
          <p:cNvSpPr/>
          <p:nvPr/>
        </p:nvSpPr>
        <p:spPr>
          <a:xfrm>
            <a:off x="2267744" y="40770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ClrTx/>
            </a:pPr>
            <a:r>
              <a:rPr lang="da-DK" dirty="0" smtClean="0"/>
              <a:t>Dr. Anni Preisler</a:t>
            </a:r>
          </a:p>
          <a:p>
            <a:pPr algn="ctr">
              <a:buClrTx/>
            </a:pPr>
            <a:r>
              <a:rPr lang="da-DK" dirty="0" smtClean="0"/>
              <a:t>Dr. Molly Meri Robinson Nicol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0869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da-DK" b="1" dirty="0" smtClean="0"/>
              <a:t>TASK 3: </a:t>
            </a:r>
            <a:r>
              <a:rPr lang="en-GB" b="1" dirty="0"/>
              <a:t>Developing the 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Reference </a:t>
            </a:r>
            <a:r>
              <a:rPr lang="en-GB" b="1" dirty="0"/>
              <a:t>Guide </a:t>
            </a:r>
            <a:r>
              <a:rPr lang="en-GB" b="1" dirty="0" smtClean="0"/>
              <a:t>Knowledgebase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ClrTx/>
            </a:pPr>
            <a:r>
              <a:rPr lang="en-GB" sz="2000" b="1" dirty="0" smtClean="0"/>
              <a:t>Key Tasks</a:t>
            </a:r>
          </a:p>
          <a:p>
            <a:pPr marL="0" indent="0">
              <a:buClrTx/>
              <a:buNone/>
            </a:pPr>
            <a:endParaRPr lang="en-GB" sz="2000" b="1" dirty="0" smtClean="0"/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dirty="0"/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dirty="0" smtClean="0">
              <a:solidFill>
                <a:schemeClr val="tx1"/>
              </a:solidFill>
            </a:endParaRPr>
          </a:p>
          <a:p>
            <a:pPr marL="274320" lvl="1" indent="0">
              <a:buClrTx/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tx1"/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buClrTx/>
              <a:buFont typeface="Arial"/>
              <a:buChar char="•"/>
            </a:pPr>
            <a:r>
              <a:rPr lang="en-US" sz="2500" dirty="0"/>
              <a:t>Responsible Officer(s</a:t>
            </a:r>
            <a:r>
              <a:rPr lang="en-US" sz="2500" dirty="0" smtClean="0"/>
              <a:t>)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buClrTx/>
              <a:buFont typeface="Arial"/>
              <a:buChar char="•"/>
            </a:pPr>
            <a:r>
              <a:rPr lang="en-US" sz="1600" dirty="0" smtClean="0"/>
              <a:t>Robert Jacob</a:t>
            </a:r>
            <a:endParaRPr lang="en-US" sz="1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" t="25164" r="1481" b="10377"/>
          <a:stretch/>
        </p:blipFill>
        <p:spPr bwMode="auto">
          <a:xfrm>
            <a:off x="323528" y="3573016"/>
            <a:ext cx="8458103" cy="63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87746"/>
              </p:ext>
            </p:extLst>
          </p:nvPr>
        </p:nvGraphicFramePr>
        <p:xfrm>
          <a:off x="755576" y="2132856"/>
          <a:ext cx="7992888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44616"/>
                <a:gridCol w="2448272"/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da-DK" sz="1600" dirty="0" smtClean="0"/>
                        <a:t>DRAFT Print Reference Guide </a:t>
                      </a:r>
                      <a:endParaRPr lang="da-DK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31 May 2014</a:t>
                      </a:r>
                      <a:endParaRPr lang="da-DK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da-DK" sz="1600" dirty="0" smtClean="0"/>
                        <a:t>Reference Guide, </a:t>
                      </a:r>
                      <a:r>
                        <a:rPr lang="da-DK" sz="1600" dirty="0" err="1" smtClean="0"/>
                        <a:t>second</a:t>
                      </a:r>
                      <a:r>
                        <a:rPr lang="da-DK" sz="1600" dirty="0" smtClean="0"/>
                        <a:t> </a:t>
                      </a:r>
                      <a:r>
                        <a:rPr lang="da-DK" sz="1600" dirty="0" err="1" smtClean="0"/>
                        <a:t>draft</a:t>
                      </a:r>
                      <a:endParaRPr lang="da-DK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30 September 2014</a:t>
                      </a:r>
                      <a:endParaRPr lang="da-DK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da-DK" sz="1600" dirty="0" smtClean="0"/>
                        <a:t>Editing, Updates and </a:t>
                      </a:r>
                      <a:r>
                        <a:rPr lang="da-DK" sz="1600" dirty="0" err="1" smtClean="0"/>
                        <a:t>finalization</a:t>
                      </a:r>
                      <a:r>
                        <a:rPr lang="da-DK" sz="1600" dirty="0" smtClean="0"/>
                        <a:t> of Reference Guide</a:t>
                      </a:r>
                      <a:endParaRPr lang="da-DK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31 </a:t>
                      </a:r>
                      <a:r>
                        <a:rPr lang="da-DK" sz="1600" dirty="0" err="1" smtClean="0"/>
                        <a:t>October</a:t>
                      </a:r>
                      <a:r>
                        <a:rPr lang="da-DK" sz="1600" dirty="0" smtClean="0"/>
                        <a:t> 2016</a:t>
                      </a:r>
                      <a:endParaRPr lang="da-DK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842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b="1" dirty="0" smtClean="0"/>
              <a:t>TASK 4: </a:t>
            </a:r>
            <a:r>
              <a:rPr lang="en-GB" b="1" dirty="0"/>
              <a:t>Developing the ICD </a:t>
            </a:r>
            <a:r>
              <a:rPr lang="en-GB" b="1" dirty="0" smtClean="0"/>
              <a:t>Index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ClrTx/>
            </a:pPr>
            <a:r>
              <a:rPr lang="en-GB" sz="2000" b="1" dirty="0" smtClean="0"/>
              <a:t>Key Tasks</a:t>
            </a: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buClrTx/>
              <a:buFont typeface="Arial"/>
              <a:buChar char="•"/>
            </a:pPr>
            <a:r>
              <a:rPr lang="en-US" sz="2500" dirty="0"/>
              <a:t>Responsible Officer(s</a:t>
            </a:r>
            <a:r>
              <a:rPr lang="en-US" sz="2500" dirty="0" smtClean="0"/>
              <a:t>)</a:t>
            </a:r>
            <a:endParaRPr lang="en-US" sz="2500" dirty="0">
              <a:solidFill>
                <a:schemeClr val="tx1"/>
              </a:solidFill>
            </a:endParaRPr>
          </a:p>
          <a:p>
            <a:pPr lvl="1">
              <a:buClrTx/>
              <a:buFont typeface="Arial"/>
              <a:buChar char="•"/>
            </a:pPr>
            <a:r>
              <a:rPr lang="en-US" sz="1400" dirty="0"/>
              <a:t>Can </a:t>
            </a:r>
            <a:r>
              <a:rPr lang="en-US" sz="1400" dirty="0" smtClean="0"/>
              <a:t>Celik</a:t>
            </a:r>
            <a:r>
              <a:rPr lang="en-US" sz="1400" dirty="0"/>
              <a:t> and Robert Jakob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" t="20147" r="1643" b="9523"/>
          <a:stretch/>
        </p:blipFill>
        <p:spPr bwMode="auto">
          <a:xfrm>
            <a:off x="323528" y="3501008"/>
            <a:ext cx="8452443" cy="912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65141"/>
              </p:ext>
            </p:extLst>
          </p:nvPr>
        </p:nvGraphicFramePr>
        <p:xfrm>
          <a:off x="755576" y="2204864"/>
          <a:ext cx="7992888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98762"/>
                <a:gridCol w="2194126"/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da-DK" sz="1600" dirty="0" smtClean="0"/>
                        <a:t>Digital Index for ICD 11 Beta</a:t>
                      </a:r>
                      <a:endParaRPr lang="da-DK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31</a:t>
                      </a:r>
                      <a:r>
                        <a:rPr lang="da-DK" sz="1600" baseline="0" dirty="0" smtClean="0"/>
                        <a:t> May 2014</a:t>
                      </a:r>
                      <a:endParaRPr lang="da-DK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da-DK" sz="1600" dirty="0" smtClean="0"/>
                        <a:t>Print Index for ICD 11 Beta</a:t>
                      </a:r>
                      <a:endParaRPr lang="da-DK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da-DK" sz="1600" dirty="0" smtClean="0"/>
                        <a:t>Field </a:t>
                      </a:r>
                      <a:r>
                        <a:rPr lang="da-DK" sz="1600" dirty="0" err="1" smtClean="0"/>
                        <a:t>testing</a:t>
                      </a:r>
                      <a:r>
                        <a:rPr lang="da-DK" sz="1600" dirty="0" smtClean="0"/>
                        <a:t> of ICD 11 Beta Index</a:t>
                      </a:r>
                      <a:endParaRPr lang="da-DK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1 </a:t>
                      </a:r>
                      <a:r>
                        <a:rPr lang="da-DK" sz="1600" dirty="0" err="1" smtClean="0"/>
                        <a:t>October</a:t>
                      </a:r>
                      <a:r>
                        <a:rPr lang="da-DK" sz="1600" dirty="0" smtClean="0"/>
                        <a:t> 2016</a:t>
                      </a:r>
                      <a:endParaRPr lang="da-DK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Højre klammeparentes 4"/>
          <p:cNvSpPr/>
          <p:nvPr/>
        </p:nvSpPr>
        <p:spPr>
          <a:xfrm>
            <a:off x="6156176" y="2204864"/>
            <a:ext cx="720080" cy="720080"/>
          </a:xfrm>
          <a:prstGeom prst="rightBrace">
            <a:avLst/>
          </a:prstGeom>
          <a:ln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48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b="1" dirty="0" smtClean="0"/>
              <a:t>TASK 5: </a:t>
            </a:r>
            <a:r>
              <a:rPr lang="en-US" b="1" dirty="0"/>
              <a:t>ICD Beta Proposal </a:t>
            </a:r>
            <a:r>
              <a:rPr lang="en-US" b="1" dirty="0" smtClean="0"/>
              <a:t>Mechanisms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ClrTx/>
            </a:pPr>
            <a:r>
              <a:rPr lang="en-US" sz="2000" b="1" dirty="0" smtClean="0"/>
              <a:t>Key Tasks</a:t>
            </a:r>
            <a:endParaRPr lang="en-GB" sz="2000" b="1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tx1"/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buClrTx/>
              <a:buFont typeface="Arial"/>
              <a:buChar char="•"/>
            </a:pPr>
            <a:r>
              <a:rPr lang="en-US" sz="2500" dirty="0"/>
              <a:t>Responsible Officer(s</a:t>
            </a:r>
            <a:r>
              <a:rPr lang="en-US" sz="2500" dirty="0" smtClean="0"/>
              <a:t>)</a:t>
            </a:r>
            <a:endParaRPr lang="en-US" sz="2500" dirty="0" smtClean="0">
              <a:solidFill>
                <a:schemeClr val="tx1"/>
              </a:solidFill>
            </a:endParaRPr>
          </a:p>
          <a:p>
            <a:pPr lvl="1">
              <a:buClrTx/>
              <a:buFont typeface="Arial"/>
              <a:buChar char="•"/>
            </a:pPr>
            <a:r>
              <a:rPr lang="es-ES" sz="1400" dirty="0"/>
              <a:t>Molly Meri Robinson </a:t>
            </a:r>
            <a:r>
              <a:rPr lang="es-ES" sz="1400" dirty="0" smtClean="0"/>
              <a:t>Nicol</a:t>
            </a:r>
          </a:p>
          <a:p>
            <a:pPr lvl="1">
              <a:buClrTx/>
              <a:buFont typeface="Arial"/>
              <a:buChar char="•"/>
            </a:pPr>
            <a:endParaRPr lang="es-ES" sz="1400" dirty="0" smtClean="0"/>
          </a:p>
          <a:p>
            <a:pPr>
              <a:buClrTx/>
              <a:buFont typeface="Arial"/>
              <a:buChar char="•"/>
            </a:pPr>
            <a:r>
              <a:rPr lang="en-US" sz="2500" dirty="0">
                <a:solidFill>
                  <a:schemeClr val="tx1"/>
                </a:solidFill>
              </a:rPr>
              <a:t>Interdependent with Task 2 (Reviews)</a:t>
            </a:r>
            <a:endParaRPr lang="es-ES" sz="2500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" t="28446" r="1456" b="4958"/>
          <a:stretch/>
        </p:blipFill>
        <p:spPr bwMode="auto">
          <a:xfrm>
            <a:off x="323528" y="3068960"/>
            <a:ext cx="8451247" cy="89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684409"/>
              </p:ext>
            </p:extLst>
          </p:nvPr>
        </p:nvGraphicFramePr>
        <p:xfrm>
          <a:off x="683568" y="2204864"/>
          <a:ext cx="7992888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35079"/>
                <a:gridCol w="2057809"/>
              </a:tblGrid>
              <a:tr h="370840">
                <a:tc>
                  <a:txBody>
                    <a:bodyPr/>
                    <a:lstStyle/>
                    <a:p>
                      <a:pPr marL="171450" marR="0" lvl="2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Start public proposal mechanism in the ICD Browser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>
                          <a:solidFill>
                            <a:srgbClr val="000000"/>
                          </a:solidFill>
                        </a:rPr>
                        <a:t>2 June 2014</a:t>
                      </a:r>
                      <a:endParaRPr lang="da-DK" sz="16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171450" marR="0" lvl="2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Link proposal mechanism with review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>
                          <a:solidFill>
                            <a:srgbClr val="000000"/>
                          </a:solidFill>
                        </a:rPr>
                        <a:t>13 March 2015</a:t>
                      </a:r>
                      <a:endParaRPr lang="da-DK" sz="16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227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b="1" dirty="0" smtClean="0"/>
              <a:t>TASK 6:</a:t>
            </a:r>
            <a:r>
              <a:rPr lang="en-GB" b="1" dirty="0" smtClean="0"/>
              <a:t> ICD </a:t>
            </a:r>
            <a:r>
              <a:rPr lang="en-GB" b="1" dirty="0"/>
              <a:t>Beta Field </a:t>
            </a:r>
            <a:r>
              <a:rPr lang="en-GB" b="1" dirty="0" smtClean="0"/>
              <a:t>Trials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82272"/>
          </a:xfrm>
        </p:spPr>
        <p:txBody>
          <a:bodyPr>
            <a:normAutofit lnSpcReduction="10000"/>
          </a:bodyPr>
          <a:lstStyle/>
          <a:p>
            <a:pPr>
              <a:buClrTx/>
            </a:pPr>
            <a:r>
              <a:rPr lang="en-GB" sz="2000" b="1" dirty="0" smtClean="0"/>
              <a:t>Key Tasks</a:t>
            </a:r>
            <a:endParaRPr lang="en-GB" sz="2000" b="1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ClrTx/>
              <a:buFont typeface="Courier New" panose="02070309020205020404" pitchFamily="49" charset="0"/>
              <a:buChar char="o"/>
            </a:pPr>
            <a:r>
              <a:rPr lang="en-US" sz="2500" dirty="0"/>
              <a:t>Responsible Officer(s</a:t>
            </a:r>
            <a:r>
              <a:rPr lang="en-US" sz="2500" dirty="0" smtClean="0"/>
              <a:t>)</a:t>
            </a:r>
            <a:endParaRPr lang="en-US" sz="2500" dirty="0">
              <a:solidFill>
                <a:schemeClr val="tx1"/>
              </a:solidFill>
            </a:endParaRP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sz="1400" dirty="0"/>
              <a:t>Nenad </a:t>
            </a:r>
            <a:r>
              <a:rPr lang="en-US" sz="1400" dirty="0" smtClean="0"/>
              <a:t>Kostanjsek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>
              <a:buClrTx/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/>
                </a:solidFill>
              </a:rPr>
              <a:t>Interdependent with </a:t>
            </a:r>
            <a:r>
              <a:rPr lang="en-US" dirty="0" smtClean="0">
                <a:solidFill>
                  <a:schemeClr val="tx1"/>
                </a:solidFill>
              </a:rPr>
              <a:t>Task 1</a:t>
            </a: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dirty="0" smtClean="0">
              <a:solidFill>
                <a:schemeClr val="tx1"/>
              </a:solidFill>
            </a:endParaRPr>
          </a:p>
          <a:p>
            <a:pPr marL="274320" lvl="1" indent="0" algn="ctr">
              <a:buClrTx/>
              <a:buNone/>
            </a:pPr>
            <a:r>
              <a:rPr lang="en-US" sz="1800" i="1" dirty="0">
                <a:solidFill>
                  <a:schemeClr val="tx1"/>
                </a:solidFill>
              </a:rPr>
              <a:t>Task 6 </a:t>
            </a:r>
            <a:r>
              <a:rPr lang="en-US" sz="1800" i="1" dirty="0" smtClean="0">
                <a:solidFill>
                  <a:schemeClr val="tx1"/>
                </a:solidFill>
              </a:rPr>
              <a:t>involves </a:t>
            </a:r>
            <a:r>
              <a:rPr lang="en-US" sz="1800" i="1" dirty="0">
                <a:solidFill>
                  <a:schemeClr val="tx1"/>
                </a:solidFill>
              </a:rPr>
              <a:t>many </a:t>
            </a:r>
            <a:r>
              <a:rPr lang="en-US" sz="1800" i="1" dirty="0" smtClean="0">
                <a:solidFill>
                  <a:schemeClr val="tx1"/>
                </a:solidFill>
              </a:rPr>
              <a:t>subtasks, therefore the full granularity will be represented in a parallel, fully linked and interconnected </a:t>
            </a:r>
            <a:r>
              <a:rPr lang="en-US" sz="1800" i="1" dirty="0">
                <a:solidFill>
                  <a:schemeClr val="tx1"/>
                </a:solidFill>
              </a:rPr>
              <a:t>Project Plan. </a:t>
            </a:r>
            <a:endParaRPr lang="en-GB" sz="1800" i="1" dirty="0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" t="23227" r="1324"/>
          <a:stretch/>
        </p:blipFill>
        <p:spPr bwMode="auto">
          <a:xfrm>
            <a:off x="395536" y="2852936"/>
            <a:ext cx="8453525" cy="676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385372"/>
              </p:ext>
            </p:extLst>
          </p:nvPr>
        </p:nvGraphicFramePr>
        <p:xfrm>
          <a:off x="683568" y="2060848"/>
          <a:ext cx="7992888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640"/>
                <a:gridCol w="2232248"/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da-DK" dirty="0" smtClean="0"/>
                        <a:t>Pilot </a:t>
                      </a:r>
                      <a:r>
                        <a:rPr lang="da-DK" dirty="0" err="1" smtClean="0"/>
                        <a:t>Phase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31 </a:t>
                      </a:r>
                      <a:r>
                        <a:rPr lang="da-DK" dirty="0" err="1" smtClean="0"/>
                        <a:t>October</a:t>
                      </a:r>
                      <a:r>
                        <a:rPr lang="da-DK" baseline="0" dirty="0" smtClean="0"/>
                        <a:t> 2014</a:t>
                      </a:r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da-DK" dirty="0" smtClean="0"/>
                        <a:t>Main </a:t>
                      </a:r>
                      <a:r>
                        <a:rPr lang="da-DK" dirty="0" err="1" smtClean="0"/>
                        <a:t>Phase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 </a:t>
                      </a:r>
                      <a:r>
                        <a:rPr lang="da-DK" dirty="0" err="1" smtClean="0"/>
                        <a:t>October</a:t>
                      </a:r>
                      <a:r>
                        <a:rPr lang="da-DK" dirty="0" smtClean="0"/>
                        <a:t> 2016</a:t>
                      </a:r>
                      <a:endParaRPr lang="da-DK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97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rmAutofit fontScale="90000"/>
          </a:bodyPr>
          <a:lstStyle/>
          <a:p>
            <a:r>
              <a:rPr lang="da-DK" b="1" dirty="0" smtClean="0"/>
              <a:t>TASK 7: </a:t>
            </a:r>
            <a:r>
              <a:rPr lang="en-US" b="1" dirty="0"/>
              <a:t>Producing ICD in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Multiple </a:t>
            </a:r>
            <a:r>
              <a:rPr lang="en-US" b="1" dirty="0"/>
              <a:t>Languages 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ClrTx/>
            </a:pPr>
            <a:r>
              <a:rPr lang="en-US" sz="2000" b="1" dirty="0" smtClean="0"/>
              <a:t>Key Tasks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3">
                  <a:lumMod val="50000"/>
                </a:schemeClr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tx1"/>
              </a:solidFill>
            </a:endParaRPr>
          </a:p>
          <a:p>
            <a:pPr marL="274320" lvl="1" indent="0">
              <a:buClrTx/>
              <a:buNone/>
            </a:pPr>
            <a:endParaRPr lang="en-US" sz="2000" dirty="0">
              <a:solidFill>
                <a:schemeClr val="tx1"/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tx1"/>
              </a:solidFill>
            </a:endParaRPr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buClrTx/>
              <a:buFont typeface="Arial"/>
              <a:buChar char="•"/>
            </a:pPr>
            <a:r>
              <a:rPr lang="en-US" sz="2500" dirty="0"/>
              <a:t>Responsible Officer(s</a:t>
            </a:r>
            <a:r>
              <a:rPr lang="en-US" sz="2500" dirty="0" smtClean="0"/>
              <a:t>)</a:t>
            </a:r>
            <a:endParaRPr lang="en-US" sz="2500" dirty="0">
              <a:solidFill>
                <a:schemeClr val="tx1"/>
              </a:solidFill>
            </a:endParaRPr>
          </a:p>
          <a:p>
            <a:pPr lvl="1">
              <a:buClrTx/>
              <a:buFont typeface="Arial"/>
              <a:buChar char="•"/>
            </a:pPr>
            <a:r>
              <a:rPr lang="en-US" sz="1400" dirty="0"/>
              <a:t>Can Celik and Robert </a:t>
            </a:r>
            <a:r>
              <a:rPr lang="en-US" sz="1400" dirty="0" err="1" smtClean="0"/>
              <a:t>Jakob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</a:p>
          <a:p>
            <a:pPr lvl="1">
              <a:buClrTx/>
              <a:buFont typeface="Arial"/>
              <a:buChar char="•"/>
            </a:pPr>
            <a:endParaRPr lang="en-US" sz="2200" dirty="0" smtClean="0">
              <a:solidFill>
                <a:schemeClr val="tx1"/>
              </a:solidFill>
            </a:endParaRPr>
          </a:p>
          <a:p>
            <a:pPr>
              <a:buClrTx/>
              <a:buFont typeface="Arial"/>
              <a:buChar char="•"/>
            </a:pPr>
            <a:r>
              <a:rPr lang="en-US" sz="2500" i="1" dirty="0">
                <a:solidFill>
                  <a:schemeClr val="tx1"/>
                </a:solidFill>
              </a:rPr>
              <a:t>Ongoing task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endParaRPr lang="en-US" sz="2200" dirty="0" smtClean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" t="22318" r="1141"/>
          <a:stretch/>
        </p:blipFill>
        <p:spPr bwMode="auto">
          <a:xfrm>
            <a:off x="323528" y="3284984"/>
            <a:ext cx="8454673" cy="768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494997"/>
              </p:ext>
            </p:extLst>
          </p:nvPr>
        </p:nvGraphicFramePr>
        <p:xfrm>
          <a:off x="467544" y="2060848"/>
          <a:ext cx="7992888" cy="949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42463"/>
                <a:gridCol w="2250425"/>
              </a:tblGrid>
              <a:tr h="370840">
                <a:tc>
                  <a:txBody>
                    <a:bodyPr/>
                    <a:lstStyle/>
                    <a:p>
                      <a:pPr marL="171450" marR="0" lvl="2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Coordinate translation process in official WHO languages and others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(First draft)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30 September 2014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171450" marR="0" lvl="2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Implement Quality Assurance Protocol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31 October 2014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54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b="1" dirty="0" smtClean="0"/>
              <a:t>TASK 8: </a:t>
            </a:r>
            <a:r>
              <a:rPr lang="en-GB" b="1" dirty="0"/>
              <a:t>Transition </a:t>
            </a:r>
            <a:r>
              <a:rPr lang="en-GB" b="1" dirty="0" smtClean="0"/>
              <a:t>Preparations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82272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GB" sz="2000" b="1" dirty="0" smtClean="0"/>
              <a:t>Key Tasks</a:t>
            </a:r>
            <a:endParaRPr lang="en-GB" sz="2000" b="1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/>
          </a:p>
          <a:p>
            <a:pPr>
              <a:buClrTx/>
              <a:buFont typeface="Courier New" panose="02070309020205020404" pitchFamily="49" charset="0"/>
              <a:buChar char="o"/>
            </a:pPr>
            <a:r>
              <a:rPr lang="en-US" sz="2500" dirty="0"/>
              <a:t>Responsible Officer(s</a:t>
            </a:r>
            <a:r>
              <a:rPr lang="en-US" sz="2500" dirty="0" smtClean="0"/>
              <a:t>)</a:t>
            </a:r>
            <a:endParaRPr lang="en-US" sz="2500" dirty="0">
              <a:solidFill>
                <a:schemeClr val="tx1"/>
              </a:solidFill>
            </a:endParaRP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sz="1400" dirty="0"/>
              <a:t>Tevfik Bedirhan </a:t>
            </a:r>
            <a:r>
              <a:rPr lang="en-US" sz="1400" dirty="0" smtClean="0"/>
              <a:t>Ustun</a:t>
            </a:r>
            <a:r>
              <a:rPr lang="en-US" sz="1400" dirty="0"/>
              <a:t> and Molly Meri Robinson </a:t>
            </a:r>
            <a:r>
              <a:rPr lang="en-US" sz="1400" dirty="0" err="1" smtClean="0"/>
              <a:t>Nicol</a:t>
            </a:r>
            <a:endParaRPr lang="en-US" sz="14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0" indent="0">
              <a:buClrTx/>
              <a:buNone/>
            </a:pPr>
            <a:r>
              <a:rPr lang="en-US" sz="1700" i="1" dirty="0">
                <a:solidFill>
                  <a:schemeClr val="tx1"/>
                </a:solidFill>
              </a:rPr>
              <a:t>The increased focus and work under Task 8 is a direct response to the concern the different member states raised in the WHO-FIC meeting </a:t>
            </a:r>
            <a:r>
              <a:rPr lang="en-US" sz="1700" i="1" dirty="0" smtClean="0">
                <a:solidFill>
                  <a:schemeClr val="tx1"/>
                </a:solidFill>
              </a:rPr>
              <a:t>2013, and the main outcome will be to identify </a:t>
            </a:r>
            <a:r>
              <a:rPr lang="en-US" sz="1700" i="1" dirty="0">
                <a:solidFill>
                  <a:schemeClr val="tx1"/>
                </a:solidFill>
              </a:rPr>
              <a:t>future </a:t>
            </a:r>
            <a:r>
              <a:rPr lang="en-US" sz="1700" i="1" dirty="0" smtClean="0">
                <a:solidFill>
                  <a:schemeClr val="tx1"/>
                </a:solidFill>
              </a:rPr>
              <a:t>challenges and solutions, </a:t>
            </a:r>
            <a:r>
              <a:rPr lang="en-US" sz="1700" i="1" dirty="0">
                <a:solidFill>
                  <a:schemeClr val="tx1"/>
                </a:solidFill>
              </a:rPr>
              <a:t>and to make the transition from ICD10 to ICD 11 as </a:t>
            </a:r>
            <a:r>
              <a:rPr lang="en-US" sz="1700" i="1" dirty="0" smtClean="0">
                <a:solidFill>
                  <a:schemeClr val="tx1"/>
                </a:solidFill>
              </a:rPr>
              <a:t>smooth </a:t>
            </a:r>
            <a:r>
              <a:rPr lang="en-US" sz="1700" i="1" dirty="0">
                <a:solidFill>
                  <a:schemeClr val="tx1"/>
                </a:solidFill>
              </a:rPr>
              <a:t>as possible. </a:t>
            </a:r>
            <a:endParaRPr lang="en-GB" sz="1700" i="1" dirty="0">
              <a:solidFill>
                <a:schemeClr val="tx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" t="23943" r="1492"/>
          <a:stretch/>
        </p:blipFill>
        <p:spPr bwMode="auto">
          <a:xfrm>
            <a:off x="323528" y="3356992"/>
            <a:ext cx="8452581" cy="81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471680"/>
              </p:ext>
            </p:extLst>
          </p:nvPr>
        </p:nvGraphicFramePr>
        <p:xfrm>
          <a:off x="539552" y="1988840"/>
          <a:ext cx="7992888" cy="1341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04656"/>
                <a:gridCol w="2088232"/>
              </a:tblGrid>
              <a:tr h="306034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Pilot interview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31 May 2014</a:t>
                      </a:r>
                      <a:endParaRPr lang="da-DK" sz="1600" dirty="0"/>
                    </a:p>
                  </a:txBody>
                  <a:tcPr/>
                </a:tc>
              </a:tr>
              <a:tr h="306034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Second round of interview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31 </a:t>
                      </a:r>
                      <a:r>
                        <a:rPr lang="da-DK" sz="1600" dirty="0" err="1" smtClean="0"/>
                        <a:t>October</a:t>
                      </a:r>
                      <a:r>
                        <a:rPr lang="da-DK" sz="1600" dirty="0" smtClean="0"/>
                        <a:t> 2014</a:t>
                      </a:r>
                      <a:endParaRPr lang="da-DK" sz="1600" dirty="0"/>
                    </a:p>
                  </a:txBody>
                  <a:tcPr/>
                </a:tc>
              </a:tr>
              <a:tr h="306034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Third round of interview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31 </a:t>
                      </a:r>
                      <a:r>
                        <a:rPr lang="da-DK" sz="1600" dirty="0" err="1" smtClean="0"/>
                        <a:t>July</a:t>
                      </a:r>
                      <a:r>
                        <a:rPr lang="da-DK" sz="1600" dirty="0" smtClean="0"/>
                        <a:t> 2015</a:t>
                      </a:r>
                      <a:endParaRPr lang="da-DK" sz="1600" dirty="0"/>
                    </a:p>
                  </a:txBody>
                  <a:tcPr/>
                </a:tc>
              </a:tr>
              <a:tr h="306034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600" dirty="0" smtClean="0">
                          <a:solidFill>
                            <a:srgbClr val="000000"/>
                          </a:solidFill>
                        </a:rPr>
                        <a:t>Transition preparations finished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31 </a:t>
                      </a:r>
                      <a:r>
                        <a:rPr lang="da-DK" sz="1600" dirty="0" err="1" smtClean="0"/>
                        <a:t>October</a:t>
                      </a:r>
                      <a:r>
                        <a:rPr lang="da-DK" sz="1600" dirty="0" smtClean="0"/>
                        <a:t> 2016</a:t>
                      </a:r>
                      <a:endParaRPr lang="da-DK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193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rmAutofit fontScale="90000"/>
          </a:bodyPr>
          <a:lstStyle/>
          <a:p>
            <a:r>
              <a:rPr lang="da-DK" b="1" dirty="0" smtClean="0"/>
              <a:t>TASK 9: </a:t>
            </a:r>
            <a:r>
              <a:rPr lang="en-US" sz="3600" b="1" dirty="0"/>
              <a:t>Submitting the ICD to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WHO </a:t>
            </a:r>
            <a:r>
              <a:rPr lang="en-US" sz="3600" b="1" dirty="0"/>
              <a:t>Governing </a:t>
            </a:r>
            <a:r>
              <a:rPr lang="en-US" sz="3600" b="1" dirty="0" smtClean="0"/>
              <a:t>Bodies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527048"/>
            <a:ext cx="8784248" cy="4782272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2000" b="1" dirty="0" smtClean="0"/>
              <a:t>Key Tasks</a:t>
            </a:r>
            <a:endParaRPr lang="en-GB" sz="2000" b="1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ClrTx/>
              <a:buFont typeface="Arial"/>
              <a:buChar char="•"/>
            </a:pPr>
            <a:r>
              <a:rPr lang="en-US" sz="2500" dirty="0"/>
              <a:t>Responsible Officer(s</a:t>
            </a:r>
            <a:r>
              <a:rPr lang="en-US" sz="2500" dirty="0" smtClean="0"/>
              <a:t>)</a:t>
            </a:r>
            <a:endParaRPr lang="en-US" sz="2500" dirty="0">
              <a:solidFill>
                <a:schemeClr val="tx1"/>
              </a:solidFill>
            </a:endParaRPr>
          </a:p>
          <a:p>
            <a:pPr lvl="1">
              <a:buClrTx/>
              <a:buFont typeface="Arial"/>
              <a:buChar char="•"/>
            </a:pPr>
            <a:r>
              <a:rPr lang="en-US" sz="1400" dirty="0"/>
              <a:t>Tevfik </a:t>
            </a:r>
            <a:r>
              <a:rPr lang="en-US" sz="1400" dirty="0" err="1"/>
              <a:t>Bedirhan</a:t>
            </a:r>
            <a:r>
              <a:rPr lang="en-US" sz="1400" dirty="0"/>
              <a:t> </a:t>
            </a:r>
            <a:r>
              <a:rPr lang="en-US" sz="1400" dirty="0" err="1" smtClean="0"/>
              <a:t>Ustun</a:t>
            </a:r>
            <a:r>
              <a:rPr lang="en-US" sz="1400" dirty="0" smtClean="0"/>
              <a:t> and CTS team</a:t>
            </a:r>
          </a:p>
          <a:p>
            <a:pPr lvl="1">
              <a:buClrTx/>
              <a:buFont typeface="Arial"/>
              <a:buChar char="•"/>
            </a:pPr>
            <a:endParaRPr lang="en-US" sz="1400" dirty="0" smtClean="0"/>
          </a:p>
          <a:p>
            <a:pPr>
              <a:buClrTx/>
              <a:buFont typeface="Arial"/>
              <a:buChar char="•"/>
            </a:pPr>
            <a:r>
              <a:rPr lang="en-US" sz="2500" dirty="0">
                <a:solidFill>
                  <a:schemeClr val="tx1"/>
                </a:solidFill>
              </a:rPr>
              <a:t>Interdependent </a:t>
            </a:r>
            <a:r>
              <a:rPr lang="en-US" sz="2500" dirty="0" smtClean="0">
                <a:solidFill>
                  <a:schemeClr val="tx1"/>
                </a:solidFill>
              </a:rPr>
              <a:t>with all the other tasks </a:t>
            </a:r>
            <a:endParaRPr lang="en-GB" sz="25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" t="29196" r="1440"/>
          <a:stretch/>
        </p:blipFill>
        <p:spPr bwMode="auto">
          <a:xfrm>
            <a:off x="395536" y="3717032"/>
            <a:ext cx="8452390" cy="8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047046"/>
              </p:ext>
            </p:extLst>
          </p:nvPr>
        </p:nvGraphicFramePr>
        <p:xfrm>
          <a:off x="611560" y="1988840"/>
          <a:ext cx="7992888" cy="1676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44158"/>
                <a:gridCol w="2248730"/>
              </a:tblGrid>
              <a:tr h="304796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Preparing the submission package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30 April 2016</a:t>
                      </a:r>
                      <a:endParaRPr lang="da-DK" sz="1600" dirty="0"/>
                    </a:p>
                  </a:txBody>
                  <a:tcPr/>
                </a:tc>
              </a:tr>
              <a:tr h="304796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Availability in six official WHO languages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1 </a:t>
                      </a:r>
                      <a:r>
                        <a:rPr lang="da-DK" sz="1600" dirty="0" err="1" smtClean="0"/>
                        <a:t>October</a:t>
                      </a:r>
                      <a:r>
                        <a:rPr lang="da-DK" sz="1600" dirty="0" smtClean="0"/>
                        <a:t> 2016</a:t>
                      </a:r>
                      <a:endParaRPr lang="da-DK" sz="1600" dirty="0"/>
                    </a:p>
                  </a:txBody>
                  <a:tcPr/>
                </a:tc>
              </a:tr>
              <a:tr h="304796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Submission to Executive Board of 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1 November 2016</a:t>
                      </a:r>
                      <a:endParaRPr lang="da-DK" sz="1600" dirty="0"/>
                    </a:p>
                  </a:txBody>
                  <a:tcPr/>
                </a:tc>
              </a:tr>
              <a:tr h="304796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Submission to World Health Assembly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1 March 2017</a:t>
                      </a:r>
                      <a:endParaRPr lang="da-DK" sz="1600" dirty="0"/>
                    </a:p>
                  </a:txBody>
                  <a:tcPr/>
                </a:tc>
              </a:tr>
              <a:tr h="304796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Official Release of ICD-11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1 November 2017</a:t>
                      </a:r>
                      <a:endParaRPr lang="da-DK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149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rmAutofit fontScale="90000"/>
          </a:bodyPr>
          <a:lstStyle/>
          <a:p>
            <a:r>
              <a:rPr lang="da-DK" b="1" dirty="0" smtClean="0"/>
              <a:t>TASK 10: </a:t>
            </a:r>
            <a:r>
              <a:rPr lang="en-US" sz="3600" b="1" dirty="0"/>
              <a:t>Maintenance &amp; continuous update of ICD after WHA </a:t>
            </a:r>
            <a:r>
              <a:rPr lang="en-US" sz="3600" b="1" dirty="0" smtClean="0"/>
              <a:t>approval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82272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2000" b="1" dirty="0" smtClean="0"/>
              <a:t>Key Tasks</a:t>
            </a:r>
            <a:endParaRPr lang="en-GB" sz="2000" b="1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200" dirty="0"/>
          </a:p>
          <a:p>
            <a:pPr lvl="1">
              <a:buClrTx/>
              <a:buFont typeface="Courier New" panose="02070309020205020404" pitchFamily="49" charset="0"/>
              <a:buChar char="o"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buClrTx/>
              <a:buFont typeface="Arial"/>
              <a:buChar char="•"/>
            </a:pPr>
            <a:r>
              <a:rPr lang="en-US" sz="2500" dirty="0"/>
              <a:t>Responsible Officer(s</a:t>
            </a:r>
            <a:r>
              <a:rPr lang="en-US" sz="2500" dirty="0" smtClean="0"/>
              <a:t>)</a:t>
            </a:r>
            <a:endParaRPr lang="en-US" sz="2500" dirty="0">
              <a:solidFill>
                <a:schemeClr val="tx1"/>
              </a:solidFill>
            </a:endParaRPr>
          </a:p>
          <a:p>
            <a:pPr lvl="1">
              <a:buClrTx/>
              <a:buFont typeface="Arial"/>
              <a:buChar char="•"/>
            </a:pPr>
            <a:r>
              <a:rPr lang="en-US" sz="1400" dirty="0"/>
              <a:t>Tevfik </a:t>
            </a:r>
            <a:r>
              <a:rPr lang="en-US" sz="1400" dirty="0" err="1"/>
              <a:t>Bedirhan</a:t>
            </a:r>
            <a:r>
              <a:rPr lang="en-US" sz="1400" dirty="0"/>
              <a:t> </a:t>
            </a:r>
            <a:r>
              <a:rPr lang="en-US" sz="1400" dirty="0" err="1" smtClean="0"/>
              <a:t>Ustun</a:t>
            </a:r>
            <a:r>
              <a:rPr lang="en-US" sz="1400" dirty="0" smtClean="0"/>
              <a:t> </a:t>
            </a:r>
            <a:r>
              <a:rPr lang="en-US" sz="1400" dirty="0"/>
              <a:t>and CTS </a:t>
            </a:r>
            <a:r>
              <a:rPr lang="en-US" sz="1400" dirty="0" smtClean="0"/>
              <a:t>team</a:t>
            </a:r>
          </a:p>
          <a:p>
            <a:pPr lvl="1">
              <a:buClrTx/>
              <a:buFont typeface="Arial"/>
              <a:buChar char="•"/>
            </a:pPr>
            <a:endParaRPr lang="en-US" sz="1400" dirty="0" smtClean="0"/>
          </a:p>
          <a:p>
            <a:pPr>
              <a:buClrTx/>
              <a:buFont typeface="Arial"/>
              <a:buChar char="•"/>
            </a:pPr>
            <a:r>
              <a:rPr lang="en-US" sz="2500" dirty="0">
                <a:solidFill>
                  <a:schemeClr val="tx1"/>
                </a:solidFill>
              </a:rPr>
              <a:t>Interdependent </a:t>
            </a:r>
            <a:r>
              <a:rPr lang="en-US" sz="2500" dirty="0" smtClean="0">
                <a:solidFill>
                  <a:schemeClr val="tx1"/>
                </a:solidFill>
              </a:rPr>
              <a:t>with Task 9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21516" r="1127"/>
          <a:stretch/>
        </p:blipFill>
        <p:spPr bwMode="auto">
          <a:xfrm>
            <a:off x="395535" y="3572963"/>
            <a:ext cx="8458099" cy="720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575858"/>
              </p:ext>
            </p:extLst>
          </p:nvPr>
        </p:nvGraphicFramePr>
        <p:xfrm>
          <a:off x="539552" y="2132856"/>
          <a:ext cx="7992888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10392"/>
                <a:gridCol w="2382496"/>
              </a:tblGrid>
              <a:tr h="370840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Complete ICD-11 update and revision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29 September 2017</a:t>
                      </a:r>
                      <a:endParaRPr lang="da-DK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Maintenance platform for ICD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600" dirty="0" smtClean="0"/>
                        <a:t>Update mechanism – Transition from RSG to URC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Højre klammeparentes 5"/>
          <p:cNvSpPr/>
          <p:nvPr/>
        </p:nvSpPr>
        <p:spPr>
          <a:xfrm>
            <a:off x="5796136" y="2060848"/>
            <a:ext cx="576064" cy="1296144"/>
          </a:xfrm>
          <a:prstGeom prst="rightBrace">
            <a:avLst/>
          </a:prstGeom>
          <a:ln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8014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da-DK" b="1" dirty="0" smtClean="0"/>
              <a:t>TASK 11: </a:t>
            </a:r>
            <a:r>
              <a:rPr lang="en-GB" sz="3600" b="1" dirty="0"/>
              <a:t>Computerization &amp; Software Development </a:t>
            </a:r>
            <a:r>
              <a:rPr lang="en-GB" sz="3600" b="1" dirty="0" smtClean="0"/>
              <a:t>Tasks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412776"/>
            <a:ext cx="8662736" cy="5256584"/>
          </a:xfrm>
        </p:spPr>
        <p:txBody>
          <a:bodyPr>
            <a:normAutofit lnSpcReduction="10000"/>
          </a:bodyPr>
          <a:lstStyle/>
          <a:p>
            <a:pPr>
              <a:buClrTx/>
            </a:pPr>
            <a:r>
              <a:rPr lang="en-GB" sz="2000" b="1" dirty="0" smtClean="0"/>
              <a:t>Key Tasks</a:t>
            </a:r>
            <a:endParaRPr lang="en-GB" sz="2000" b="1" dirty="0"/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 err="1" smtClean="0"/>
              <a:t>iCAT</a:t>
            </a:r>
            <a:r>
              <a:rPr lang="en-US" sz="1600" dirty="0" smtClean="0"/>
              <a:t> core software </a:t>
            </a:r>
            <a:r>
              <a:rPr lang="en-US" sz="1600" dirty="0"/>
              <a:t>maintenance and </a:t>
            </a:r>
            <a:r>
              <a:rPr lang="en-US" sz="1600" dirty="0" smtClean="0"/>
              <a:t>update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Browser maintenance and </a:t>
            </a:r>
            <a:r>
              <a:rPr lang="en-US" sz="1600" dirty="0" smtClean="0"/>
              <a:t>update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Stability </a:t>
            </a:r>
            <a:r>
              <a:rPr lang="en-US" sz="1600" dirty="0" smtClean="0"/>
              <a:t>Program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 smtClean="0"/>
              <a:t>Dashboard(s)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 smtClean="0"/>
              <a:t>Index applications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Proposal </a:t>
            </a:r>
            <a:r>
              <a:rPr lang="en-US" sz="1600" dirty="0" smtClean="0"/>
              <a:t>Mechanism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Multi-lingual (Translation Tool) maintenance and </a:t>
            </a:r>
            <a:r>
              <a:rPr lang="en-US" sz="1600" dirty="0" smtClean="0"/>
              <a:t>update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Social Computing strategy </a:t>
            </a:r>
            <a:r>
              <a:rPr lang="en-US" sz="1600" dirty="0" smtClean="0"/>
              <a:t>&amp;  implementation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Field Trials </a:t>
            </a:r>
            <a:r>
              <a:rPr lang="en-US" sz="1600" dirty="0" smtClean="0"/>
              <a:t>web platform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URI </a:t>
            </a:r>
            <a:r>
              <a:rPr lang="en-US" sz="1600" dirty="0" smtClean="0"/>
              <a:t>services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Update and maintenance of the Knowledgebase </a:t>
            </a:r>
            <a:r>
              <a:rPr lang="en-US" sz="1600" dirty="0" smtClean="0"/>
              <a:t>Software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Update and maintenance of the Review </a:t>
            </a:r>
            <a:r>
              <a:rPr lang="en-US" sz="1600" dirty="0" smtClean="0"/>
              <a:t>Platform</a:t>
            </a:r>
            <a:endParaRPr lang="en-US" sz="1000" dirty="0"/>
          </a:p>
          <a:p>
            <a:pPr>
              <a:buClrTx/>
              <a:buFont typeface="Courier New" panose="02070309020205020404" pitchFamily="49" charset="0"/>
              <a:buChar char="o"/>
            </a:pPr>
            <a:r>
              <a:rPr lang="en-US" sz="2500" dirty="0"/>
              <a:t>Responsible Officer(s</a:t>
            </a:r>
            <a:r>
              <a:rPr lang="en-US" sz="2500" dirty="0" smtClean="0"/>
              <a:t>)</a:t>
            </a:r>
            <a:endParaRPr lang="en-US" sz="2500" dirty="0">
              <a:solidFill>
                <a:schemeClr val="tx1"/>
              </a:solidFill>
            </a:endParaRP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sz="1500" dirty="0"/>
              <a:t>Can Celik </a:t>
            </a:r>
            <a:endParaRPr lang="en-US" sz="1500" dirty="0" smtClean="0"/>
          </a:p>
          <a:p>
            <a:pPr lvl="2">
              <a:buClrTx/>
              <a:buFont typeface="Arial" panose="020B0604020202020204" pitchFamily="34" charset="0"/>
              <a:buChar char="•"/>
            </a:pPr>
            <a:endParaRPr lang="en-US" sz="1300" i="1" dirty="0" smtClean="0"/>
          </a:p>
          <a:p>
            <a:pPr marL="0" indent="0">
              <a:buClrTx/>
              <a:buNone/>
            </a:pPr>
            <a:r>
              <a:rPr lang="en-US" sz="1600" i="1" dirty="0">
                <a:solidFill>
                  <a:schemeClr val="tx1"/>
                </a:solidFill>
              </a:rPr>
              <a:t>This </a:t>
            </a:r>
            <a:r>
              <a:rPr lang="en-US" sz="1600" i="1" dirty="0" smtClean="0">
                <a:solidFill>
                  <a:schemeClr val="tx1"/>
                </a:solidFill>
              </a:rPr>
              <a:t>are not independent task, but a </a:t>
            </a:r>
            <a:r>
              <a:rPr lang="en-US" sz="1600" i="1" dirty="0">
                <a:solidFill>
                  <a:schemeClr val="tx1"/>
                </a:solidFill>
              </a:rPr>
              <a:t>collection of </a:t>
            </a:r>
            <a:r>
              <a:rPr lang="en-US" sz="1600" i="1" dirty="0" smtClean="0">
                <a:solidFill>
                  <a:schemeClr val="tx1"/>
                </a:solidFill>
              </a:rPr>
              <a:t>"</a:t>
            </a:r>
            <a:r>
              <a:rPr lang="en-US" sz="1600" i="1" dirty="0">
                <a:solidFill>
                  <a:schemeClr val="tx1"/>
                </a:solidFill>
              </a:rPr>
              <a:t>Computerization &amp; Software Development </a:t>
            </a:r>
            <a:r>
              <a:rPr lang="en-US" sz="1600" i="1" dirty="0" smtClean="0">
                <a:solidFill>
                  <a:schemeClr val="tx1"/>
                </a:solidFill>
              </a:rPr>
              <a:t>Tasks” </a:t>
            </a:r>
            <a:r>
              <a:rPr lang="en-US" sz="1600" i="1" dirty="0" smtClean="0"/>
              <a:t>from </a:t>
            </a:r>
            <a:r>
              <a:rPr lang="en-US" sz="1600" i="1" dirty="0" smtClean="0">
                <a:solidFill>
                  <a:schemeClr val="tx1"/>
                </a:solidFill>
              </a:rPr>
              <a:t>Tasks 1-12.  They are reiterated here in summary for easy review.</a:t>
            </a:r>
            <a:endParaRPr lang="en-GB" sz="1600" i="1" dirty="0"/>
          </a:p>
        </p:txBody>
      </p:sp>
    </p:spTree>
    <p:extLst>
      <p:ext uri="{BB962C8B-B14F-4D97-AF65-F5344CB8AC3E}">
        <p14:creationId xmlns:p14="http://schemas.microsoft.com/office/powerpoint/2010/main" val="276688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txBody>
          <a:bodyPr>
            <a:normAutofit fontScale="90000"/>
          </a:bodyPr>
          <a:lstStyle/>
          <a:p>
            <a:r>
              <a:rPr lang="da-DK" b="1" dirty="0" smtClean="0"/>
              <a:t>TASK 12: </a:t>
            </a:r>
            <a:r>
              <a:rPr lang="en-GB" sz="3600" b="1" dirty="0"/>
              <a:t>Communication and Information </a:t>
            </a:r>
            <a:r>
              <a:rPr lang="en-GB" sz="3600" b="1" dirty="0" smtClean="0"/>
              <a:t>Dissemination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5428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GB" sz="2000" b="1" dirty="0" smtClean="0"/>
              <a:t>Key Tasks</a:t>
            </a:r>
            <a:endParaRPr lang="en-US" sz="2000" dirty="0" smtClean="0">
              <a:solidFill>
                <a:schemeClr val="tx1"/>
              </a:solidFill>
            </a:endParaRP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 smtClean="0"/>
              <a:t>WHO </a:t>
            </a:r>
            <a:r>
              <a:rPr lang="en-US" sz="1600" dirty="0"/>
              <a:t>Web sites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Annotation </a:t>
            </a:r>
            <a:r>
              <a:rPr lang="en-US" sz="1600" dirty="0" smtClean="0"/>
              <a:t>Document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Information </a:t>
            </a:r>
            <a:r>
              <a:rPr lang="en-US" sz="1600" dirty="0" smtClean="0"/>
              <a:t>Notes</a:t>
            </a:r>
          </a:p>
          <a:p>
            <a:pPr lvl="2">
              <a:buClrTx/>
              <a:buFont typeface="Arial" panose="020B0604020202020204" pitchFamily="34" charset="0"/>
              <a:buChar char="•"/>
            </a:pPr>
            <a:r>
              <a:rPr lang="en-US" sz="1600" dirty="0"/>
              <a:t>Active information sharing with </a:t>
            </a:r>
            <a:r>
              <a:rPr lang="en-US" sz="1600" dirty="0" smtClean="0"/>
              <a:t>stakeholders</a:t>
            </a:r>
          </a:p>
          <a:p>
            <a:pPr lvl="3">
              <a:buClrTx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Project </a:t>
            </a:r>
            <a:r>
              <a:rPr lang="en-US" sz="1600" dirty="0">
                <a:solidFill>
                  <a:schemeClr val="tx1"/>
                </a:solidFill>
              </a:rPr>
              <a:t>P</a:t>
            </a:r>
            <a:r>
              <a:rPr lang="en-US" sz="1600" dirty="0" smtClean="0">
                <a:solidFill>
                  <a:schemeClr val="tx1"/>
                </a:solidFill>
              </a:rPr>
              <a:t>lan</a:t>
            </a:r>
          </a:p>
          <a:p>
            <a:pPr lvl="3">
              <a:buClrTx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User groups</a:t>
            </a:r>
          </a:p>
          <a:p>
            <a:pPr lvl="3">
              <a:buClrTx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Social Computing </a:t>
            </a:r>
            <a:r>
              <a:rPr lang="en-US" sz="1600" dirty="0" smtClean="0">
                <a:solidFill>
                  <a:schemeClr val="tx1"/>
                </a:solidFill>
              </a:rPr>
              <a:t>push</a:t>
            </a:r>
          </a:p>
          <a:p>
            <a:pPr lvl="3">
              <a:buClrTx/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548640" lvl="2" indent="0">
              <a:buClrTx/>
              <a:buNone/>
            </a:pPr>
            <a:r>
              <a:rPr lang="en-US" sz="1600" dirty="0">
                <a:solidFill>
                  <a:schemeClr val="tx1"/>
                </a:solidFill>
              </a:rPr>
              <a:t>Continuous Evaluation and improvement of the ICD Communication </a:t>
            </a:r>
            <a:r>
              <a:rPr lang="en-US" sz="1600" dirty="0" smtClean="0">
                <a:solidFill>
                  <a:schemeClr val="tx1"/>
                </a:solidFill>
              </a:rPr>
              <a:t>Strategy</a:t>
            </a:r>
          </a:p>
          <a:p>
            <a:pPr marL="274320" lvl="1" indent="0">
              <a:buClrTx/>
              <a:buNone/>
            </a:pPr>
            <a:endParaRPr lang="en-US" sz="1400" dirty="0">
              <a:solidFill>
                <a:schemeClr val="tx1"/>
              </a:solidFill>
            </a:endParaRPr>
          </a:p>
          <a:p>
            <a:pPr>
              <a:buClrTx/>
              <a:buFont typeface="Courier New" panose="02070309020205020404" pitchFamily="49" charset="0"/>
              <a:buChar char="o"/>
            </a:pPr>
            <a:r>
              <a:rPr lang="en-US" sz="2000" dirty="0"/>
              <a:t>Responsible Officer(s</a:t>
            </a:r>
            <a:r>
              <a:rPr lang="en-US" sz="2000" dirty="0" smtClean="0"/>
              <a:t>)</a:t>
            </a:r>
            <a:endParaRPr lang="en-US" sz="2000" dirty="0">
              <a:solidFill>
                <a:schemeClr val="tx1"/>
              </a:solidFill>
            </a:endParaRP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sz="1400" dirty="0"/>
              <a:t>Tevfik Bedirhan Ustun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114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>
                <a:solidFill>
                  <a:schemeClr val="accent3"/>
                </a:solidFill>
              </a:rPr>
              <a:t>Introduction</a:t>
            </a:r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ClrTx/>
            </a:pPr>
            <a:r>
              <a:rPr lang="da-DK" dirty="0" smtClean="0"/>
              <a:t>As per the meeting on the Joint Linearization for Mortality and </a:t>
            </a:r>
            <a:r>
              <a:rPr lang="da-DK" dirty="0" err="1" smtClean="0"/>
              <a:t>Morbidity</a:t>
            </a:r>
            <a:r>
              <a:rPr lang="da-DK" dirty="0" smtClean="0"/>
              <a:t> </a:t>
            </a:r>
            <a:r>
              <a:rPr lang="da-DK" dirty="0" err="1" smtClean="0"/>
              <a:t>Statistics</a:t>
            </a:r>
            <a:r>
              <a:rPr lang="da-DK" dirty="0" smtClean="0"/>
              <a:t> </a:t>
            </a:r>
            <a:r>
              <a:rPr lang="da-DK" i="1" dirty="0" smtClean="0"/>
              <a:t>(December 2013), </a:t>
            </a:r>
            <a:r>
              <a:rPr lang="en-US" dirty="0" smtClean="0"/>
              <a:t>WHO decided to update the </a:t>
            </a:r>
            <a:r>
              <a:rPr lang="en-US" dirty="0"/>
              <a:t>Project </a:t>
            </a:r>
            <a:r>
              <a:rPr lang="en-US" dirty="0" smtClean="0"/>
              <a:t>Plan based on new information and timelines</a:t>
            </a:r>
            <a:endParaRPr lang="da-DK" dirty="0" smtClean="0"/>
          </a:p>
          <a:p>
            <a:pPr marL="274320" lvl="1" indent="0">
              <a:buClrTx/>
              <a:buNone/>
            </a:pPr>
            <a:endParaRPr lang="da-DK" dirty="0" smtClean="0">
              <a:solidFill>
                <a:schemeClr val="tx1"/>
              </a:solidFill>
            </a:endParaRPr>
          </a:p>
          <a:p>
            <a:pPr>
              <a:buClrTx/>
            </a:pPr>
            <a:r>
              <a:rPr lang="da-DK" dirty="0" err="1" smtClean="0"/>
              <a:t>Key</a:t>
            </a:r>
            <a:r>
              <a:rPr lang="da-DK" dirty="0" smtClean="0"/>
              <a:t> </a:t>
            </a:r>
            <a:r>
              <a:rPr lang="da-DK" dirty="0" err="1" smtClean="0"/>
              <a:t>documents</a:t>
            </a:r>
            <a:endParaRPr lang="da-DK" dirty="0" smtClean="0"/>
          </a:p>
          <a:p>
            <a:pPr lvl="1">
              <a:buClrTx/>
            </a:pPr>
            <a:r>
              <a:rPr lang="da-DK" sz="2000" dirty="0" smtClean="0">
                <a:solidFill>
                  <a:schemeClr val="tx1"/>
                </a:solidFill>
              </a:rPr>
              <a:t>”ICD Revison Process: Beta Phase and </a:t>
            </a:r>
            <a:r>
              <a:rPr lang="da-DK" sz="2000" dirty="0" err="1" smtClean="0">
                <a:solidFill>
                  <a:schemeClr val="tx1"/>
                </a:solidFill>
              </a:rPr>
              <a:t>Finalization</a:t>
            </a:r>
            <a:r>
              <a:rPr lang="da-DK" sz="2000" dirty="0" smtClean="0">
                <a:solidFill>
                  <a:schemeClr val="tx1"/>
                </a:solidFill>
              </a:rPr>
              <a:t>”</a:t>
            </a:r>
          </a:p>
          <a:p>
            <a:pPr lvl="1">
              <a:buClrTx/>
            </a:pPr>
            <a:r>
              <a:rPr lang="da-DK" sz="2000" dirty="0" smtClean="0">
                <a:solidFill>
                  <a:schemeClr val="tx1"/>
                </a:solidFill>
              </a:rPr>
              <a:t>”ICD-11 BETA 2013 Annotation Document”</a:t>
            </a:r>
          </a:p>
          <a:p>
            <a:pPr lvl="1">
              <a:buClrTx/>
            </a:pPr>
            <a:r>
              <a:rPr lang="da-DK" sz="2000" dirty="0" smtClean="0">
                <a:solidFill>
                  <a:schemeClr val="tx1"/>
                </a:solidFill>
              </a:rPr>
              <a:t>Previous Project Plan </a:t>
            </a:r>
            <a:r>
              <a:rPr lang="da-DK" sz="2000" dirty="0" err="1" smtClean="0">
                <a:solidFill>
                  <a:schemeClr val="tx1"/>
                </a:solidFill>
              </a:rPr>
              <a:t>Drafts</a:t>
            </a:r>
            <a:r>
              <a:rPr lang="da-DK" sz="2000" dirty="0" smtClean="0">
                <a:solidFill>
                  <a:schemeClr val="tx1"/>
                </a:solidFill>
              </a:rPr>
              <a:t> (2007-2010-2012)</a:t>
            </a:r>
          </a:p>
          <a:p>
            <a:pPr lvl="1">
              <a:buClr>
                <a:schemeClr val="accent3">
                  <a:lumMod val="50000"/>
                </a:schemeClr>
              </a:buClr>
            </a:pPr>
            <a:endParaRPr lang="da-DK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80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 smtClean="0"/>
              <a:t>TASK 13: Meetings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ClrTx/>
              <a:buNone/>
            </a:pPr>
            <a:endParaRPr lang="en-GB" b="1" dirty="0"/>
          </a:p>
          <a:p>
            <a:pPr>
              <a:buClrTx/>
            </a:pPr>
            <a:r>
              <a:rPr lang="en-GB" sz="3000" dirty="0">
                <a:solidFill>
                  <a:schemeClr val="tx1"/>
                </a:solidFill>
              </a:rPr>
              <a:t>WHO-FIC Network Annual </a:t>
            </a:r>
            <a:r>
              <a:rPr lang="en-GB" sz="3000" dirty="0" smtClean="0">
                <a:solidFill>
                  <a:schemeClr val="tx1"/>
                </a:solidFill>
              </a:rPr>
              <a:t>Meetings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da-DK" sz="2300" dirty="0" smtClean="0">
                <a:solidFill>
                  <a:srgbClr val="797B7E"/>
                </a:solidFill>
              </a:rPr>
              <a:t>Barcelona 2014, London 2015, Tokyo 2016 and Mexico 2017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endParaRPr lang="en-GB" sz="3000" dirty="0" smtClean="0">
              <a:solidFill>
                <a:schemeClr val="tx1"/>
              </a:solidFill>
            </a:endParaRPr>
          </a:p>
          <a:p>
            <a:pPr>
              <a:buClrTx/>
            </a:pPr>
            <a:r>
              <a:rPr lang="en-US" sz="3000" dirty="0">
                <a:solidFill>
                  <a:schemeClr val="tx1"/>
                </a:solidFill>
              </a:rPr>
              <a:t>Annual </a:t>
            </a:r>
            <a:r>
              <a:rPr lang="en-US" sz="3000" dirty="0" smtClean="0">
                <a:solidFill>
                  <a:schemeClr val="tx1"/>
                </a:solidFill>
              </a:rPr>
              <a:t>meetings </a:t>
            </a:r>
            <a:r>
              <a:rPr lang="en-US" sz="3000" dirty="0">
                <a:solidFill>
                  <a:schemeClr val="tx1"/>
                </a:solidFill>
              </a:rPr>
              <a:t>with </a:t>
            </a:r>
            <a:r>
              <a:rPr lang="en-US" sz="3000" dirty="0" smtClean="0">
                <a:solidFill>
                  <a:schemeClr val="tx1"/>
                </a:solidFill>
              </a:rPr>
              <a:t>identified stakeholders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r>
              <a:rPr lang="en-US" sz="2300" dirty="0" smtClean="0"/>
              <a:t>Spring 2015 and 2016</a:t>
            </a:r>
          </a:p>
          <a:p>
            <a:pPr lvl="1">
              <a:buClrTx/>
              <a:buFont typeface="Arial" panose="020B0604020202020204" pitchFamily="34" charset="0"/>
              <a:buChar char="•"/>
            </a:pPr>
            <a:endParaRPr lang="en-US" sz="3000" dirty="0" smtClean="0">
              <a:solidFill>
                <a:schemeClr val="tx1"/>
              </a:solidFill>
            </a:endParaRPr>
          </a:p>
          <a:p>
            <a:pPr>
              <a:buClrTx/>
            </a:pPr>
            <a:r>
              <a:rPr lang="en-US" sz="3000" dirty="0" smtClean="0">
                <a:solidFill>
                  <a:schemeClr val="tx1"/>
                </a:solidFill>
              </a:rPr>
              <a:t>ICD </a:t>
            </a:r>
            <a:r>
              <a:rPr lang="en-US" sz="3000" dirty="0">
                <a:solidFill>
                  <a:schemeClr val="tx1"/>
                </a:solidFill>
              </a:rPr>
              <a:t>11 Project </a:t>
            </a:r>
            <a:r>
              <a:rPr lang="en-US" sz="3000" dirty="0" smtClean="0">
                <a:solidFill>
                  <a:schemeClr val="tx1"/>
                </a:solidFill>
              </a:rPr>
              <a:t>Plan</a:t>
            </a:r>
          </a:p>
          <a:p>
            <a:pPr lvl="1">
              <a:buClrTx/>
              <a:buFont typeface="Arial"/>
              <a:buChar char="•"/>
            </a:pPr>
            <a:r>
              <a:rPr lang="en-US" sz="2300" dirty="0" smtClean="0">
                <a:solidFill>
                  <a:schemeClr val="accent1"/>
                </a:solidFill>
              </a:rPr>
              <a:t>thorough bi-annual update </a:t>
            </a:r>
            <a:endParaRPr lang="en-GB" sz="23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31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Methods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54280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Software program: Microsoft Project</a:t>
            </a:r>
          </a:p>
          <a:p>
            <a:endParaRPr lang="en-GB" dirty="0" smtClean="0"/>
          </a:p>
          <a:p>
            <a:r>
              <a:rPr lang="en-GB" dirty="0" smtClean="0"/>
              <a:t>The Project Plan was designed backwards</a:t>
            </a:r>
          </a:p>
          <a:p>
            <a:pPr lvl="1"/>
            <a:r>
              <a:rPr lang="en-GB" dirty="0" smtClean="0"/>
              <a:t>An inflexible </a:t>
            </a:r>
            <a:r>
              <a:rPr lang="en-GB" dirty="0"/>
              <a:t>deadline of submitting the revised ICD </a:t>
            </a:r>
            <a:r>
              <a:rPr lang="en-GB" dirty="0" smtClean="0"/>
              <a:t>in </a:t>
            </a:r>
            <a:r>
              <a:rPr lang="en-GB" dirty="0"/>
              <a:t>May </a:t>
            </a:r>
            <a:r>
              <a:rPr lang="en-GB" dirty="0" smtClean="0"/>
              <a:t>2017</a:t>
            </a:r>
          </a:p>
          <a:p>
            <a:pPr lvl="1"/>
            <a:endParaRPr lang="en-GB" dirty="0" smtClean="0"/>
          </a:p>
          <a:p>
            <a:r>
              <a:rPr lang="en-GB" dirty="0"/>
              <a:t>P</a:t>
            </a:r>
            <a:r>
              <a:rPr lang="en-GB" dirty="0" smtClean="0"/>
              <a:t>otential issues: </a:t>
            </a:r>
            <a:r>
              <a:rPr lang="en-GB" dirty="0"/>
              <a:t>the fact that tasks often take longer than originally </a:t>
            </a:r>
            <a:r>
              <a:rPr lang="en-GB" dirty="0" smtClean="0"/>
              <a:t>projected </a:t>
            </a:r>
          </a:p>
          <a:p>
            <a:pPr lvl="1"/>
            <a:r>
              <a:rPr lang="en-GB" dirty="0" smtClean="0"/>
              <a:t>Identifying </a:t>
            </a:r>
            <a:r>
              <a:rPr lang="en-GB" dirty="0"/>
              <a:t>those </a:t>
            </a:r>
            <a:r>
              <a:rPr lang="en-GB" dirty="0" smtClean="0"/>
              <a:t>tasks that </a:t>
            </a:r>
            <a:r>
              <a:rPr lang="en-GB" dirty="0"/>
              <a:t>are most essential to completing the core requirements of the project on </a:t>
            </a:r>
            <a:r>
              <a:rPr lang="en-GB" dirty="0" smtClean="0"/>
              <a:t>time</a:t>
            </a:r>
          </a:p>
          <a:p>
            <a:pPr lvl="1"/>
            <a:endParaRPr lang="en-GB" dirty="0" smtClean="0"/>
          </a:p>
          <a:p>
            <a:r>
              <a:rPr lang="en-GB" dirty="0"/>
              <a:t>A single, joint Project Plan </a:t>
            </a:r>
            <a:endParaRPr lang="en-GB" dirty="0" smtClean="0"/>
          </a:p>
          <a:p>
            <a:pPr lvl="1"/>
            <a:r>
              <a:rPr lang="en-GB" dirty="0" smtClean="0"/>
              <a:t>To </a:t>
            </a:r>
            <a:r>
              <a:rPr lang="en-GB" dirty="0"/>
              <a:t>maintain a common, high-level overview, to allow for the identification of the </a:t>
            </a:r>
            <a:r>
              <a:rPr lang="en-GB" dirty="0" smtClean="0"/>
              <a:t>interdependencies</a:t>
            </a:r>
          </a:p>
          <a:p>
            <a:pPr lvl="1"/>
            <a:r>
              <a:rPr lang="en-GB" dirty="0"/>
              <a:t>T</a:t>
            </a:r>
            <a:r>
              <a:rPr lang="en-GB" dirty="0" smtClean="0"/>
              <a:t>o </a:t>
            </a:r>
            <a:r>
              <a:rPr lang="en-GB" dirty="0"/>
              <a:t>limit the need to review multiple </a:t>
            </a:r>
            <a:r>
              <a:rPr lang="en-GB" dirty="0" smtClean="0"/>
              <a:t>documents</a:t>
            </a:r>
          </a:p>
          <a:p>
            <a:pPr lvl="1"/>
            <a:r>
              <a:rPr lang="en-GB" dirty="0" smtClean="0"/>
              <a:t>This </a:t>
            </a:r>
            <a:r>
              <a:rPr lang="en-GB" dirty="0"/>
              <a:t>was decided even though there are some tasks so complex and detailed that they might easily constitute a project plan in and of themselves, such as the review process or field </a:t>
            </a:r>
            <a:r>
              <a:rPr lang="en-GB" dirty="0" smtClean="0"/>
              <a:t>trials</a:t>
            </a:r>
          </a:p>
        </p:txBody>
      </p:sp>
    </p:spTree>
    <p:extLst>
      <p:ext uri="{BB962C8B-B14F-4D97-AF65-F5344CB8AC3E}">
        <p14:creationId xmlns:p14="http://schemas.microsoft.com/office/powerpoint/2010/main" val="87272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Results</a:t>
            </a:r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90728" cy="4854280"/>
          </a:xfrm>
        </p:spPr>
        <p:txBody>
          <a:bodyPr>
            <a:normAutofit fontScale="92500" lnSpcReduction="20000"/>
          </a:bodyPr>
          <a:lstStyle/>
          <a:p>
            <a:pPr marL="0" indent="0">
              <a:buClrTx/>
              <a:buNone/>
            </a:pPr>
            <a:r>
              <a:rPr lang="da-DK" sz="3000" smtClean="0"/>
              <a:t>A </a:t>
            </a:r>
            <a:r>
              <a:rPr lang="da-DK" sz="3000" dirty="0" err="1" smtClean="0"/>
              <a:t>document</a:t>
            </a:r>
            <a:r>
              <a:rPr lang="da-DK" sz="3000" dirty="0" smtClean="0"/>
              <a:t> </a:t>
            </a:r>
            <a:r>
              <a:rPr lang="da-DK" sz="3000" dirty="0" err="1" smtClean="0"/>
              <a:t>that</a:t>
            </a:r>
            <a:r>
              <a:rPr lang="da-DK" sz="3000" dirty="0" smtClean="0"/>
              <a:t> </a:t>
            </a:r>
            <a:r>
              <a:rPr lang="da-DK" sz="3000" dirty="0" err="1" smtClean="0"/>
              <a:t>suits</a:t>
            </a:r>
            <a:r>
              <a:rPr lang="da-DK" sz="3000" dirty="0" smtClean="0"/>
              <a:t> multiple </a:t>
            </a:r>
            <a:r>
              <a:rPr lang="da-DK" sz="3000" dirty="0" err="1" smtClean="0"/>
              <a:t>use</a:t>
            </a:r>
            <a:r>
              <a:rPr lang="da-DK" sz="3000" dirty="0" smtClean="0"/>
              <a:t> cases, and </a:t>
            </a:r>
            <a:r>
              <a:rPr lang="da-DK" sz="3000" dirty="0" err="1" smtClean="0"/>
              <a:t>that</a:t>
            </a:r>
            <a:r>
              <a:rPr lang="da-DK" sz="3000" dirty="0" smtClean="0"/>
              <a:t> </a:t>
            </a:r>
            <a:r>
              <a:rPr lang="da-DK" sz="3000" dirty="0" err="1" smtClean="0"/>
              <a:t>can</a:t>
            </a:r>
            <a:r>
              <a:rPr lang="da-DK" sz="3000" dirty="0" smtClean="0"/>
              <a:t> </a:t>
            </a:r>
            <a:r>
              <a:rPr lang="da-DK" sz="3000" dirty="0" err="1" smtClean="0"/>
              <a:t>be</a:t>
            </a:r>
            <a:r>
              <a:rPr lang="da-DK" sz="3000" dirty="0" smtClean="0"/>
              <a:t> </a:t>
            </a:r>
            <a:r>
              <a:rPr lang="da-DK" sz="3000" dirty="0" err="1" smtClean="0"/>
              <a:t>provided</a:t>
            </a:r>
            <a:r>
              <a:rPr lang="da-DK" sz="3000" dirty="0" smtClean="0"/>
              <a:t> in a </a:t>
            </a:r>
            <a:r>
              <a:rPr lang="da-DK" sz="3000" dirty="0" err="1" smtClean="0"/>
              <a:t>variety</a:t>
            </a:r>
            <a:r>
              <a:rPr lang="da-DK" sz="3000" dirty="0" smtClean="0"/>
              <a:t> of formats</a:t>
            </a:r>
          </a:p>
          <a:p>
            <a:pPr marL="0" indent="0">
              <a:buClrTx/>
              <a:buNone/>
            </a:pPr>
            <a:endParaRPr lang="da-DK" dirty="0" smtClean="0"/>
          </a:p>
          <a:p>
            <a:pPr>
              <a:buClrTx/>
            </a:pPr>
            <a:r>
              <a:rPr lang="da-DK" sz="2500" dirty="0" smtClean="0"/>
              <a:t>One slide </a:t>
            </a:r>
            <a:r>
              <a:rPr lang="da-DK" sz="2500" dirty="0" err="1" smtClean="0"/>
              <a:t>overview</a:t>
            </a:r>
            <a:r>
              <a:rPr lang="da-DK" sz="2500" dirty="0" smtClean="0"/>
              <a:t> (</a:t>
            </a:r>
            <a:r>
              <a:rPr lang="da-DK" sz="2500" dirty="0" err="1" smtClean="0"/>
              <a:t>a.k.a</a:t>
            </a:r>
            <a:r>
              <a:rPr lang="da-DK" sz="2500" dirty="0" smtClean="0"/>
              <a:t>. </a:t>
            </a:r>
            <a:r>
              <a:rPr lang="da-DK" sz="2500" dirty="0" err="1" smtClean="0"/>
              <a:t>Gantt</a:t>
            </a:r>
            <a:r>
              <a:rPr lang="da-DK" sz="2500" dirty="0" smtClean="0"/>
              <a:t>/Calendar </a:t>
            </a:r>
            <a:r>
              <a:rPr lang="da-DK" sz="2500" dirty="0" err="1" smtClean="0"/>
              <a:t>View</a:t>
            </a:r>
            <a:r>
              <a:rPr lang="da-DK" sz="2500" dirty="0" smtClean="0"/>
              <a:t>)</a:t>
            </a:r>
          </a:p>
          <a:p>
            <a:pPr marL="0" indent="0">
              <a:buClrTx/>
              <a:buNone/>
            </a:pPr>
            <a:endParaRPr lang="da-DK" dirty="0"/>
          </a:p>
          <a:p>
            <a:pPr>
              <a:buClrTx/>
            </a:pPr>
            <a:r>
              <a:rPr lang="da-DK" sz="2500" dirty="0" err="1"/>
              <a:t>Task</a:t>
            </a:r>
            <a:r>
              <a:rPr lang="da-DK" sz="2500" dirty="0"/>
              <a:t> </a:t>
            </a:r>
            <a:r>
              <a:rPr lang="da-DK" sz="2500" dirty="0" smtClean="0"/>
              <a:t>version(s)</a:t>
            </a:r>
            <a:endParaRPr lang="da-DK" sz="2500" dirty="0"/>
          </a:p>
          <a:p>
            <a:pPr lvl="1">
              <a:buClrTx/>
            </a:pPr>
            <a:r>
              <a:rPr lang="da-DK" sz="1600" dirty="0" err="1" smtClean="0">
                <a:solidFill>
                  <a:schemeClr val="tx1"/>
                </a:solidFill>
              </a:rPr>
              <a:t>Useful</a:t>
            </a:r>
            <a:r>
              <a:rPr lang="da-DK" sz="1600" dirty="0" smtClean="0">
                <a:solidFill>
                  <a:schemeClr val="tx1"/>
                </a:solidFill>
              </a:rPr>
              <a:t>, </a:t>
            </a:r>
            <a:r>
              <a:rPr lang="da-DK" sz="1600" dirty="0" err="1" smtClean="0">
                <a:solidFill>
                  <a:schemeClr val="tx1"/>
                </a:solidFill>
              </a:rPr>
              <a:t>particularly</a:t>
            </a:r>
            <a:r>
              <a:rPr lang="da-DK" sz="1600" dirty="0" smtClean="0">
                <a:solidFill>
                  <a:schemeClr val="tx1"/>
                </a:solidFill>
              </a:rPr>
              <a:t> for </a:t>
            </a:r>
            <a:r>
              <a:rPr lang="da-DK" sz="1600" dirty="0" err="1" smtClean="0">
                <a:solidFill>
                  <a:schemeClr val="tx1"/>
                </a:solidFill>
              </a:rPr>
              <a:t>tasks</a:t>
            </a:r>
            <a:r>
              <a:rPr lang="da-DK" sz="1600" dirty="0" smtClean="0">
                <a:solidFill>
                  <a:schemeClr val="tx1"/>
                </a:solidFill>
              </a:rPr>
              <a:t> </a:t>
            </a:r>
            <a:r>
              <a:rPr lang="da-DK" sz="1600" dirty="0">
                <a:solidFill>
                  <a:schemeClr val="tx1"/>
                </a:solidFill>
              </a:rPr>
              <a:t>2 and </a:t>
            </a:r>
            <a:r>
              <a:rPr lang="da-DK" sz="1600" dirty="0" smtClean="0">
                <a:solidFill>
                  <a:schemeClr val="tx1"/>
                </a:solidFill>
              </a:rPr>
              <a:t>6, each of which include a very high level of granularity, number of subtasks, and </a:t>
            </a:r>
            <a:r>
              <a:rPr lang="da-DK" sz="1600" dirty="0" err="1" smtClean="0">
                <a:solidFill>
                  <a:schemeClr val="tx1"/>
                </a:solidFill>
              </a:rPr>
              <a:t>associated</a:t>
            </a:r>
            <a:r>
              <a:rPr lang="da-DK" sz="1600" dirty="0" smtClean="0">
                <a:solidFill>
                  <a:schemeClr val="tx1"/>
                </a:solidFill>
              </a:rPr>
              <a:t> </a:t>
            </a:r>
            <a:r>
              <a:rPr lang="da-DK" sz="1600" dirty="0" err="1" smtClean="0">
                <a:solidFill>
                  <a:schemeClr val="tx1"/>
                </a:solidFill>
              </a:rPr>
              <a:t>details</a:t>
            </a:r>
            <a:r>
              <a:rPr lang="da-DK" sz="1600" dirty="0" smtClean="0">
                <a:solidFill>
                  <a:schemeClr val="tx1"/>
                </a:solidFill>
              </a:rPr>
              <a:t>.  </a:t>
            </a:r>
            <a:r>
              <a:rPr lang="da-DK" sz="1600" dirty="0" err="1" smtClean="0">
                <a:solidFill>
                  <a:schemeClr val="tx1"/>
                </a:solidFill>
              </a:rPr>
              <a:t>Each</a:t>
            </a:r>
            <a:r>
              <a:rPr lang="da-DK" sz="1600" dirty="0" smtClean="0">
                <a:solidFill>
                  <a:schemeClr val="tx1"/>
                </a:solidFill>
              </a:rPr>
              <a:t> TASK has an </a:t>
            </a:r>
            <a:r>
              <a:rPr lang="da-DK" sz="1600" dirty="0" err="1" smtClean="0">
                <a:solidFill>
                  <a:schemeClr val="tx1"/>
                </a:solidFill>
              </a:rPr>
              <a:t>individual</a:t>
            </a:r>
            <a:r>
              <a:rPr lang="da-DK" sz="1600" dirty="0" smtClean="0">
                <a:solidFill>
                  <a:schemeClr val="tx1"/>
                </a:solidFill>
              </a:rPr>
              <a:t> output.</a:t>
            </a:r>
          </a:p>
          <a:p>
            <a:pPr marL="274320" lvl="1" indent="0">
              <a:buClrTx/>
              <a:buNone/>
            </a:pPr>
            <a:endParaRPr lang="da-DK" sz="1600" dirty="0">
              <a:solidFill>
                <a:schemeClr val="tx1"/>
              </a:solidFill>
            </a:endParaRPr>
          </a:p>
          <a:p>
            <a:pPr>
              <a:buClrTx/>
            </a:pPr>
            <a:r>
              <a:rPr lang="da-DK" sz="2500" dirty="0" smtClean="0"/>
              <a:t>Master version</a:t>
            </a:r>
          </a:p>
          <a:p>
            <a:pPr lvl="1">
              <a:buClrTx/>
            </a:pPr>
            <a:r>
              <a:rPr lang="da-DK" sz="1600" dirty="0" smtClean="0">
                <a:solidFill>
                  <a:schemeClr val="tx1"/>
                </a:solidFill>
              </a:rPr>
              <a:t>All </a:t>
            </a:r>
            <a:r>
              <a:rPr lang="da-DK" sz="1600" dirty="0" err="1" smtClean="0">
                <a:solidFill>
                  <a:schemeClr val="tx1"/>
                </a:solidFill>
              </a:rPr>
              <a:t>tasks</a:t>
            </a:r>
            <a:r>
              <a:rPr lang="da-DK" sz="1600" dirty="0" smtClean="0">
                <a:solidFill>
                  <a:schemeClr val="tx1"/>
                </a:solidFill>
              </a:rPr>
              <a:t> together (13 major tasks, at present)</a:t>
            </a:r>
          </a:p>
          <a:p>
            <a:pPr marL="274320" lvl="1" indent="0">
              <a:buClrTx/>
              <a:buNone/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274320" lvl="1">
              <a:buClrTx/>
              <a:buSzPct val="85000"/>
              <a:buFont typeface="Wingdings 2"/>
              <a:buChar char=""/>
            </a:pPr>
            <a:r>
              <a:rPr lang="en-US" sz="2500" dirty="0" smtClean="0">
                <a:solidFill>
                  <a:schemeClr val="tx1"/>
                </a:solidFill>
              </a:rPr>
              <a:t>Comprehensive overview</a:t>
            </a:r>
            <a:endParaRPr lang="en-US" sz="2500" dirty="0">
              <a:solidFill>
                <a:schemeClr val="tx1"/>
              </a:solidFill>
            </a:endParaRPr>
          </a:p>
          <a:p>
            <a:pPr marL="605790" lvl="2" indent="-285750">
              <a:buClrTx/>
              <a:buSzPct val="85000"/>
              <a:buFont typeface="Courier New" panose="02070309020205020404" pitchFamily="49" charset="0"/>
              <a:buChar char="o"/>
            </a:pPr>
            <a:r>
              <a:rPr lang="en-GB" sz="1600" dirty="0" smtClean="0"/>
              <a:t>This includes all of the detail from the Project Plan together with references to previous iterations, history of the revision, and other relevant and associated information</a:t>
            </a:r>
            <a:endParaRPr lang="da-DK" sz="1600" dirty="0"/>
          </a:p>
        </p:txBody>
      </p:sp>
    </p:spTree>
    <p:extLst>
      <p:ext uri="{BB962C8B-B14F-4D97-AF65-F5344CB8AC3E}">
        <p14:creationId xmlns:p14="http://schemas.microsoft.com/office/powerpoint/2010/main" val="107764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Conclusion</a:t>
            </a:r>
            <a:endParaRPr lang="en-GB" dirty="0">
              <a:solidFill>
                <a:srgbClr val="08A1D9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62736" cy="5070304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b="1" dirty="0" smtClean="0"/>
              <a:t>The purpose of the project plan update was:</a:t>
            </a:r>
          </a:p>
          <a:p>
            <a:pPr lvl="1">
              <a:buClrTx/>
            </a:pPr>
            <a:r>
              <a:rPr lang="en-US" dirty="0" smtClean="0">
                <a:solidFill>
                  <a:schemeClr val="tx1"/>
                </a:solidFill>
              </a:rPr>
              <a:t>Detailed information on new and modified streams of work, activities and tasks</a:t>
            </a:r>
          </a:p>
          <a:p>
            <a:pPr lvl="1">
              <a:buClrTx/>
            </a:pPr>
            <a:r>
              <a:rPr lang="en-US" dirty="0" smtClean="0">
                <a:solidFill>
                  <a:schemeClr val="tx1"/>
                </a:solidFill>
              </a:rPr>
              <a:t>Updated start and finish dates as well as intermediate milestones</a:t>
            </a:r>
          </a:p>
          <a:p>
            <a:pPr lvl="1">
              <a:buClrTx/>
            </a:pPr>
            <a:r>
              <a:rPr lang="en-US" dirty="0" smtClean="0">
                <a:solidFill>
                  <a:schemeClr val="tx1"/>
                </a:solidFill>
              </a:rPr>
              <a:t>Fully specified interdependencies between tasks</a:t>
            </a:r>
          </a:p>
          <a:p>
            <a:pPr lvl="1">
              <a:buClrTx/>
            </a:pPr>
            <a:r>
              <a:rPr lang="en-US" dirty="0" smtClean="0">
                <a:solidFill>
                  <a:schemeClr val="tx1"/>
                </a:solidFill>
              </a:rPr>
              <a:t>Formal designation of responsible persons/required resources</a:t>
            </a:r>
          </a:p>
          <a:p>
            <a:pPr lvl="1">
              <a:buClrTx/>
            </a:pPr>
            <a:r>
              <a:rPr lang="en-US" dirty="0" smtClean="0">
                <a:solidFill>
                  <a:schemeClr val="tx1"/>
                </a:solidFill>
              </a:rPr>
              <a:t>Updated mechanisms for reporting results and deliverables</a:t>
            </a:r>
          </a:p>
          <a:p>
            <a:pPr marL="274320" lvl="1" indent="0">
              <a:buClrTx/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 algn="ctr">
              <a:buClrTx/>
              <a:buNone/>
            </a:pPr>
            <a:r>
              <a:rPr lang="en-US" i="1" dirty="0" smtClean="0"/>
              <a:t>As a living document, update of the Project Plan </a:t>
            </a:r>
          </a:p>
          <a:p>
            <a:pPr marL="0" indent="0" algn="ctr">
              <a:buClrTx/>
              <a:buNone/>
            </a:pPr>
            <a:r>
              <a:rPr lang="en-US" i="1" dirty="0" smtClean="0"/>
              <a:t>will remain an ongoing process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87981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Acknowledgments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>
              <a:buClrTx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ClrTx/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We would like to specifically acknowledge and thank</a:t>
            </a:r>
          </a:p>
          <a:p>
            <a:pPr marL="0" indent="0" algn="ctr">
              <a:buClrTx/>
              <a:buNone/>
            </a:pPr>
            <a:endParaRPr lang="en-US" sz="2500" dirty="0" smtClean="0">
              <a:solidFill>
                <a:schemeClr val="tx1"/>
              </a:solidFill>
            </a:endParaRPr>
          </a:p>
          <a:p>
            <a:pPr marL="0" indent="0" algn="ctr">
              <a:buClrTx/>
              <a:buNone/>
            </a:pPr>
            <a:endParaRPr lang="en-US" sz="2500" dirty="0"/>
          </a:p>
          <a:p>
            <a:pPr marL="0" indent="0" algn="ctr">
              <a:buClrTx/>
              <a:buNone/>
            </a:pPr>
            <a:r>
              <a:rPr lang="en-US" sz="2400" dirty="0"/>
              <a:t>T</a:t>
            </a:r>
            <a:r>
              <a:rPr lang="en-US" sz="2400" dirty="0" smtClean="0"/>
              <a:t>he different Collaborating </a:t>
            </a:r>
            <a:r>
              <a:rPr lang="en-US" sz="2400" dirty="0" err="1" smtClean="0"/>
              <a:t>Centres</a:t>
            </a:r>
            <a:r>
              <a:rPr lang="en-US" sz="2400" dirty="0" smtClean="0"/>
              <a:t> and the RSG-</a:t>
            </a:r>
            <a:r>
              <a:rPr lang="en-US" sz="2400" dirty="0"/>
              <a:t>SEG who </a:t>
            </a:r>
            <a:r>
              <a:rPr lang="en-US" sz="2400" dirty="0" smtClean="0"/>
              <a:t>participated in the development of the </a:t>
            </a:r>
            <a:r>
              <a:rPr lang="en-US" sz="2400" dirty="0"/>
              <a:t>P</a:t>
            </a:r>
            <a:r>
              <a:rPr lang="en-US" sz="2400" dirty="0" smtClean="0"/>
              <a:t>roject Plan, and gave their constructive feedback. </a:t>
            </a:r>
          </a:p>
          <a:p>
            <a:pPr marL="0" indent="0" algn="ctr">
              <a:buClrTx/>
              <a:buNone/>
            </a:pP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40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Summary</a:t>
            </a:r>
            <a:r>
              <a:rPr lang="es-ES" dirty="0" smtClean="0"/>
              <a:t> </a:t>
            </a:r>
            <a:r>
              <a:rPr lang="es-ES" dirty="0" err="1" smtClean="0"/>
              <a:t>Timeline</a:t>
            </a:r>
            <a:endParaRPr lang="en-GB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" t="18899" r="1798" b="6197"/>
          <a:stretch/>
        </p:blipFill>
        <p:spPr bwMode="auto">
          <a:xfrm>
            <a:off x="179512" y="2924944"/>
            <a:ext cx="8784976" cy="213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254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es-ES" b="1" dirty="0" smtClean="0"/>
              <a:t>TASK 1</a:t>
            </a:r>
            <a:r>
              <a:rPr lang="da-DK" b="1" dirty="0" smtClean="0"/>
              <a:t>: </a:t>
            </a:r>
            <a:r>
              <a:rPr lang="en-US" sz="3600" b="1" dirty="0"/>
              <a:t>Generating multiple ICD </a:t>
            </a:r>
            <a:r>
              <a:rPr lang="en-US" sz="3600" b="1" dirty="0" err="1"/>
              <a:t>Linearizations</a:t>
            </a:r>
            <a:r>
              <a:rPr lang="en-US" sz="3600" b="1" dirty="0"/>
              <a:t> &amp; initial </a:t>
            </a:r>
            <a:r>
              <a:rPr lang="en-US" sz="3600" b="1" dirty="0" smtClean="0"/>
              <a:t>internal review</a:t>
            </a:r>
            <a:r>
              <a:rPr lang="es-ES" b="1" dirty="0" smtClean="0"/>
              <a:t> </a:t>
            </a:r>
            <a:endParaRPr lang="en-GB" b="1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61792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2000" b="1" dirty="0" smtClean="0"/>
              <a:t>Key Tasks</a:t>
            </a: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" t="18699" b="24551"/>
          <a:stretch/>
        </p:blipFill>
        <p:spPr bwMode="auto">
          <a:xfrm>
            <a:off x="419040" y="4293096"/>
            <a:ext cx="8455152" cy="550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090818"/>
              </p:ext>
            </p:extLst>
          </p:nvPr>
        </p:nvGraphicFramePr>
        <p:xfrm>
          <a:off x="827584" y="1916832"/>
          <a:ext cx="7992888" cy="2255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0651"/>
                <a:gridCol w="5522358"/>
                <a:gridCol w="2179879"/>
              </a:tblGrid>
              <a:tr h="300896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●</a:t>
                      </a:r>
                      <a:endParaRPr lang="en-GB" sz="1400" dirty="0"/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“Tidy the linearization”</a:t>
                      </a:r>
                      <a:endParaRPr lang="en-GB" sz="16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en-GB" sz="2800" dirty="0" smtClean="0"/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GB" sz="1600" dirty="0" smtClean="0"/>
                        <a:t>31 May 2014</a:t>
                      </a:r>
                      <a:endParaRPr lang="en-GB" sz="1600" dirty="0"/>
                    </a:p>
                  </a:txBody>
                  <a:tcPr>
                    <a:lnL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08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●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 &amp; Mb TAG review - Phase 1</a:t>
                      </a:r>
                      <a:endParaRPr lang="en-GB" sz="16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</a:tr>
              <a:tr h="511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●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National </a:t>
                      </a:r>
                      <a:r>
                        <a:rPr lang="en-US" sz="1600" dirty="0" err="1" smtClean="0"/>
                        <a:t>Linearizations</a:t>
                      </a:r>
                      <a:r>
                        <a:rPr lang="en-US" sz="1600" dirty="0" smtClean="0"/>
                        <a:t>: Review by National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Modifications owners &amp; Stability Analysis</a:t>
                      </a:r>
                      <a:endParaRPr lang="en-GB" sz="16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</a:tr>
              <a:tr h="3008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●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Verbal Autopsy Linearization</a:t>
                      </a:r>
                      <a:endParaRPr lang="en-GB" sz="16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</a:tr>
              <a:tr h="3008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●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Primary Care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</a:rPr>
                        <a:t>Linearizations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30 June 2014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0896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●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Specialty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</a:rPr>
                        <a:t>Linearizations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chemeClr val="tx1"/>
                          </a:solidFill>
                        </a:rPr>
                        <a:t>30 June 2015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Content Placeholder 1"/>
          <p:cNvSpPr txBox="1">
            <a:spLocks/>
          </p:cNvSpPr>
          <p:nvPr/>
        </p:nvSpPr>
        <p:spPr>
          <a:xfrm>
            <a:off x="395536" y="5013176"/>
            <a:ext cx="8503920" cy="153487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800" dirty="0" smtClean="0"/>
              <a:t>Responsible Officer(s)</a:t>
            </a:r>
          </a:p>
          <a:p>
            <a:pPr lvl="1">
              <a:buClrTx/>
            </a:pPr>
            <a:r>
              <a:rPr lang="en-US" sz="1400" dirty="0" smtClean="0">
                <a:solidFill>
                  <a:schemeClr val="tx1"/>
                </a:solidFill>
              </a:rPr>
              <a:t>CTS Team, in general</a:t>
            </a:r>
          </a:p>
          <a:p>
            <a:pPr>
              <a:buClrTx/>
            </a:pPr>
            <a:r>
              <a:rPr lang="en-US" sz="1800" dirty="0" smtClean="0"/>
              <a:t>Interdependent with Task 2 (Reviews), Task 5 (Beta Proposal Mechanisms) and Task 6 (Field Trials)</a:t>
            </a:r>
          </a:p>
        </p:txBody>
      </p:sp>
      <p:sp>
        <p:nvSpPr>
          <p:cNvPr id="14" name="Right Brace 13"/>
          <p:cNvSpPr/>
          <p:nvPr/>
        </p:nvSpPr>
        <p:spPr>
          <a:xfrm>
            <a:off x="6084168" y="1916832"/>
            <a:ext cx="864096" cy="158417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71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b="1" dirty="0" smtClean="0"/>
              <a:t>TASK 2: </a:t>
            </a:r>
            <a:r>
              <a:rPr lang="en-GB" b="1" dirty="0"/>
              <a:t>Conducting external peer </a:t>
            </a:r>
            <a:r>
              <a:rPr lang="en-GB" b="1" dirty="0" smtClean="0"/>
              <a:t>reviews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5428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GB" sz="2000" b="1" dirty="0" smtClean="0"/>
              <a:t>Key Tasks</a:t>
            </a:r>
          </a:p>
          <a:p>
            <a:pPr>
              <a:buClrTx/>
            </a:pPr>
            <a:endParaRPr lang="en-US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ClrTx/>
            </a:pPr>
            <a:endParaRPr lang="en-US" sz="2000" dirty="0" smtClean="0"/>
          </a:p>
          <a:p>
            <a:pPr marL="0" indent="0">
              <a:buClrTx/>
              <a:buNone/>
            </a:pPr>
            <a:endParaRPr lang="en-US" sz="2000" dirty="0"/>
          </a:p>
          <a:p>
            <a:pPr>
              <a:buClrTx/>
            </a:pPr>
            <a:endParaRPr lang="en-US" sz="2000" dirty="0" smtClean="0"/>
          </a:p>
          <a:p>
            <a:pPr marL="0" indent="0">
              <a:buClrTx/>
              <a:buNone/>
            </a:pPr>
            <a:endParaRPr lang="en-US" sz="2000" dirty="0"/>
          </a:p>
          <a:p>
            <a:pPr>
              <a:buClrTx/>
            </a:pPr>
            <a:r>
              <a:rPr lang="en-US" sz="2000" dirty="0"/>
              <a:t>Responsible Officer(s</a:t>
            </a:r>
            <a:r>
              <a:rPr lang="en-US" sz="2000" dirty="0" smtClean="0"/>
              <a:t>)</a:t>
            </a:r>
            <a:endParaRPr lang="en-US" sz="2000" dirty="0"/>
          </a:p>
          <a:p>
            <a:pPr lvl="1">
              <a:buClrTx/>
            </a:pPr>
            <a:r>
              <a:rPr lang="es-ES" sz="1400" dirty="0" smtClean="0">
                <a:solidFill>
                  <a:schemeClr val="tx1"/>
                </a:solidFill>
              </a:rPr>
              <a:t>Molly Meri Robinson Nicol</a:t>
            </a:r>
          </a:p>
          <a:p>
            <a:pPr lvl="1">
              <a:buClrTx/>
            </a:pPr>
            <a:endParaRPr lang="en-GB" sz="1200" dirty="0" smtClean="0"/>
          </a:p>
          <a:p>
            <a:pPr>
              <a:buClrTx/>
            </a:pPr>
            <a:r>
              <a:rPr lang="en-GB" sz="1800" dirty="0"/>
              <a:t>L</a:t>
            </a:r>
            <a:r>
              <a:rPr lang="en-GB" sz="1800" dirty="0" smtClean="0"/>
              <a:t>ooking </a:t>
            </a:r>
            <a:r>
              <a:rPr lang="en-GB" sz="1800" dirty="0"/>
              <a:t>for partners to engage in evaluating various aspects of ICD and the </a:t>
            </a:r>
            <a:r>
              <a:rPr lang="en-GB" sz="1800" dirty="0" smtClean="0"/>
              <a:t>revision, including:</a:t>
            </a:r>
            <a:r>
              <a:rPr lang="en-GB" sz="2000" dirty="0"/>
              <a:t>  </a:t>
            </a:r>
            <a:endParaRPr lang="en-GB" sz="2000" dirty="0" smtClean="0"/>
          </a:p>
          <a:p>
            <a:pPr lvl="1">
              <a:buClrTx/>
            </a:pPr>
            <a:r>
              <a:rPr lang="en-GB" sz="1400" dirty="0" smtClean="0">
                <a:solidFill>
                  <a:schemeClr val="tx1"/>
                </a:solidFill>
              </a:rPr>
              <a:t>Reviewers</a:t>
            </a:r>
          </a:p>
          <a:p>
            <a:pPr lvl="1">
              <a:buClrTx/>
            </a:pPr>
            <a:r>
              <a:rPr lang="en-GB" sz="1400" dirty="0" smtClean="0">
                <a:solidFill>
                  <a:schemeClr val="tx1"/>
                </a:solidFill>
              </a:rPr>
              <a:t>Proposal Authors</a:t>
            </a:r>
          </a:p>
          <a:p>
            <a:pPr lvl="1">
              <a:buClrTx/>
            </a:pPr>
            <a:r>
              <a:rPr lang="en-GB" sz="1400" dirty="0" smtClean="0">
                <a:solidFill>
                  <a:schemeClr val="tx1"/>
                </a:solidFill>
              </a:rPr>
              <a:t>Individuals to engage in, conduct, and coordinate field trials</a:t>
            </a:r>
          </a:p>
          <a:p>
            <a:pPr lvl="1">
              <a:buClrTx/>
            </a:pPr>
            <a:r>
              <a:rPr lang="en-GB" sz="1400" dirty="0" smtClean="0">
                <a:solidFill>
                  <a:schemeClr val="tx1"/>
                </a:solidFill>
              </a:rPr>
              <a:t>Users to provide feedback on requirements</a:t>
            </a:r>
            <a:endParaRPr lang="en-GB" sz="14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" t="29606" r="1621"/>
          <a:stretch/>
        </p:blipFill>
        <p:spPr bwMode="auto">
          <a:xfrm>
            <a:off x="395536" y="2924944"/>
            <a:ext cx="8453513" cy="543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738407"/>
              </p:ext>
            </p:extLst>
          </p:nvPr>
        </p:nvGraphicFramePr>
        <p:xfrm>
          <a:off x="899592" y="2060848"/>
          <a:ext cx="7992888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96462"/>
                <a:gridCol w="2796426"/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Clr>
                          <a:schemeClr val="tx1"/>
                        </a:buClr>
                        <a:buFont typeface="Courier New"/>
                        <a:buChar char="o"/>
                      </a:pPr>
                      <a:r>
                        <a:rPr lang="da-DK" sz="1600" dirty="0" smtClean="0"/>
                        <a:t>Initial </a:t>
                      </a:r>
                      <a:r>
                        <a:rPr lang="da-DK" sz="1600" dirty="0" err="1" smtClean="0"/>
                        <a:t>Reviews</a:t>
                      </a:r>
                      <a:endParaRPr lang="da-DK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29 May 2015</a:t>
                      </a:r>
                      <a:endParaRPr lang="da-DK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Clr>
                          <a:schemeClr val="tx1"/>
                        </a:buClr>
                        <a:buFont typeface="Courier New"/>
                        <a:buChar char="o"/>
                      </a:pPr>
                      <a:r>
                        <a:rPr lang="da-DK" sz="1600" dirty="0" smtClean="0"/>
                        <a:t>Final </a:t>
                      </a:r>
                      <a:r>
                        <a:rPr lang="da-DK" sz="1600" dirty="0" err="1" smtClean="0"/>
                        <a:t>Reviews</a:t>
                      </a:r>
                      <a:endParaRPr lang="da-DK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 smtClean="0"/>
                        <a:t>30 June 2016</a:t>
                      </a:r>
                      <a:endParaRPr lang="da-DK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392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4560</TotalTime>
  <Words>1133</Words>
  <Application>Microsoft Office PowerPoint</Application>
  <PresentationFormat>On-screen Show (4:3)</PresentationFormat>
  <Paragraphs>303</Paragraphs>
  <Slides>20</Slides>
  <Notes>0</Notes>
  <HiddenSlides>14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Civic</vt:lpstr>
      <vt:lpstr>Project Plan V3.0 for the  ICD Revision</vt:lpstr>
      <vt:lpstr>Introduction</vt:lpstr>
      <vt:lpstr>Methods</vt:lpstr>
      <vt:lpstr>Results</vt:lpstr>
      <vt:lpstr>Conclusion</vt:lpstr>
      <vt:lpstr>Acknowledgments</vt:lpstr>
      <vt:lpstr>Summary Timeline</vt:lpstr>
      <vt:lpstr>TASK 1: Generating multiple ICD Linearizations &amp; initial internal review </vt:lpstr>
      <vt:lpstr>TASK 2: Conducting external peer reviews</vt:lpstr>
      <vt:lpstr>TASK 3: Developing the  Reference Guide Knowledgebase</vt:lpstr>
      <vt:lpstr>TASK 4: Developing the ICD Index</vt:lpstr>
      <vt:lpstr>TASK 5: ICD Beta Proposal Mechanisms</vt:lpstr>
      <vt:lpstr>TASK 6: ICD Beta Field Trials</vt:lpstr>
      <vt:lpstr>TASK 7: Producing ICD in  Multiple Languages </vt:lpstr>
      <vt:lpstr>TASK 8: Transition Preparations</vt:lpstr>
      <vt:lpstr>TASK 9: Submitting the ICD to  WHO Governing Bodies</vt:lpstr>
      <vt:lpstr>TASK 10: Maintenance &amp; continuous update of ICD after WHA approval</vt:lpstr>
      <vt:lpstr>TASK 11: Computerization &amp; Software Development Tasks</vt:lpstr>
      <vt:lpstr>TASK 12: Communication and Information Dissemination</vt:lpstr>
      <vt:lpstr>TASK 13: Meetings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afa</dc:title>
  <dc:creator>PREISLER, Anni</dc:creator>
  <cp:lastModifiedBy>ROBINSON NICOL, Molly Meri</cp:lastModifiedBy>
  <cp:revision>132</cp:revision>
  <cp:lastPrinted>2014-04-14T07:25:21Z</cp:lastPrinted>
  <dcterms:created xsi:type="dcterms:W3CDTF">2014-04-09T11:01:15Z</dcterms:created>
  <dcterms:modified xsi:type="dcterms:W3CDTF">2014-10-15T09:59:38Z</dcterms:modified>
</cp:coreProperties>
</file>