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42808525" cy="30279975"/>
  <p:notesSz cx="6805613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881">
          <p15:clr>
            <a:srgbClr val="A4A3A4"/>
          </p15:clr>
        </p15:guide>
        <p15:guide id="2" pos="11002">
          <p15:clr>
            <a:srgbClr val="A4A3A4"/>
          </p15:clr>
        </p15:guide>
        <p15:guide id="3" pos="5102">
          <p15:clr>
            <a:srgbClr val="A4A3A4"/>
          </p15:clr>
        </p15:guide>
        <p15:guide id="4" pos="10441">
          <p15:clr>
            <a:srgbClr val="A4A3A4"/>
          </p15:clr>
        </p15:guide>
        <p15:guide id="5" pos="15776">
          <p15:clr>
            <a:srgbClr val="A4A3A4"/>
          </p15:clr>
        </p15:guide>
        <p15:guide id="6" pos="21114">
          <p15:clr>
            <a:srgbClr val="A4A3A4"/>
          </p15:clr>
        </p15:guide>
        <p15:guide id="7" pos="21691">
          <p15:clr>
            <a:srgbClr val="A4A3A4"/>
          </p15:clr>
        </p15:guide>
        <p15:guide id="8" pos="5665">
          <p15:clr>
            <a:srgbClr val="A4A3A4"/>
          </p15:clr>
        </p15:guide>
        <p15:guide id="9" pos="3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05" autoAdjust="0"/>
    <p:restoredTop sz="94660"/>
  </p:normalViewPr>
  <p:slideViewPr>
    <p:cSldViewPr>
      <p:cViewPr varScale="1">
        <p:scale>
          <a:sx n="18" d="100"/>
          <a:sy n="18" d="100"/>
        </p:scale>
        <p:origin x="-1098" y="-120"/>
      </p:cViewPr>
      <p:guideLst>
        <p:guide orient="horz" pos="4881"/>
        <p:guide pos="11002"/>
        <p:guide pos="5102"/>
        <p:guide pos="10441"/>
        <p:guide pos="15776"/>
        <p:guide pos="21114"/>
        <p:guide pos="21691"/>
        <p:guide pos="5665"/>
        <p:guide pos="3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6891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1225"/>
            <a:ext cx="54467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fld id="{7BFD6B81-F4D1-48A2-95E5-992B86E4DD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319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1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792458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2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295349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3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234654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4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170464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1650" y="9406488"/>
            <a:ext cx="36385226" cy="64903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55" y="17158952"/>
            <a:ext cx="29966416" cy="7737866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1128-1E04-4B8D-814E-4A4E3F7CD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6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05F78-D38F-4201-9CD0-1D26CDA9A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02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500569" y="2692701"/>
            <a:ext cx="9096307" cy="2422308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11650" y="2692701"/>
            <a:ext cx="27073462" cy="2422308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47EF7-A7B0-4003-B8DB-F66542BBF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2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471D-9200-44B6-A6E6-05FB65C42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9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2221" y="19457517"/>
            <a:ext cx="36387470" cy="601422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2221" y="12833562"/>
            <a:ext cx="36387470" cy="662395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361ED-2C89-4B0A-A72F-153C2B983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11651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1992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CDCC-0E43-4336-91D3-7A21793A8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12727"/>
            <a:ext cx="38526326" cy="50462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1100" y="6777792"/>
            <a:ext cx="18913047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1100" y="9602994"/>
            <a:ext cx="18913047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5403" y="6777792"/>
            <a:ext cx="18922023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5403" y="9602994"/>
            <a:ext cx="18922023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26D0A-AD1F-4E83-BAB3-4B6CC6486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2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A4CDB-0CB0-4AA8-B9BF-9D8993B0E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4633-C1DD-4048-9BAA-DB0855A2E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6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05989"/>
            <a:ext cx="14083229" cy="51305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038" y="1205989"/>
            <a:ext cx="23931388" cy="258422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1100" y="6336495"/>
            <a:ext cx="14083229" cy="207117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0686-5894-431A-BF18-56DE9015F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1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585" y="21195758"/>
            <a:ext cx="25684217" cy="25029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1585" y="2705053"/>
            <a:ext cx="25684217" cy="1816843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1585" y="23698690"/>
            <a:ext cx="25684217" cy="35528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1CD4D-AC6F-4AB0-8FD8-0C635C8B5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3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11650" y="2692702"/>
            <a:ext cx="36385226" cy="5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11650" y="8747349"/>
            <a:ext cx="36385226" cy="1816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11651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626359" y="27587274"/>
            <a:ext cx="13555808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ctr"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677873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r">
              <a:defRPr sz="6700">
                <a:latin typeface="Times" charset="0"/>
              </a:defRPr>
            </a:lvl1pPr>
          </a:lstStyle>
          <a:p>
            <a:pPr>
              <a:defRPr/>
            </a:pPr>
            <a:fld id="{CBA4A1F1-D541-4AB0-93CA-29DCCE497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2pPr>
      <a:lvl3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3pPr>
      <a:lvl4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4pPr>
      <a:lvl5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5pPr>
      <a:lvl6pPr marL="4572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6pPr>
      <a:lvl7pPr marL="9144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7pPr>
      <a:lvl8pPr marL="13716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8pPr>
      <a:lvl9pPr marL="18288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9pPr>
    </p:titleStyle>
    <p:bodyStyle>
      <a:lvl1pPr marL="1638300" indent="-16383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5300">
          <a:solidFill>
            <a:schemeClr val="tx1"/>
          </a:solidFill>
          <a:latin typeface="+mn-lt"/>
          <a:ea typeface="+mn-ea"/>
          <a:cs typeface="+mn-cs"/>
        </a:defRPr>
      </a:lvl1pPr>
      <a:lvl2pPr marL="3548063" indent="-136525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13400">
          <a:solidFill>
            <a:schemeClr val="tx1"/>
          </a:solidFill>
          <a:latin typeface="+mn-lt"/>
        </a:defRPr>
      </a:lvl2pPr>
      <a:lvl3pPr marL="5457825" indent="-10922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</a:defRPr>
      </a:lvl3pPr>
      <a:lvl4pPr marL="7642225" indent="-109220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</a:defRPr>
      </a:lvl4pPr>
      <a:lvl5pPr marL="9826625" indent="-1092200" algn="l" defTabSz="4365625" rtl="0" eaLnBrk="0" fontAlgn="base" hangingPunct="0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5pPr>
      <a:lvl6pPr marL="102838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6pPr>
      <a:lvl7pPr marL="107410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7pPr>
      <a:lvl8pPr marL="111982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8pPr>
      <a:lvl9pPr marL="116554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2" name="Rectangle 16"/>
          <p:cNvSpPr>
            <a:spLocks noChangeArrowheads="1"/>
          </p:cNvSpPr>
          <p:nvPr/>
        </p:nvSpPr>
        <p:spPr bwMode="auto">
          <a:xfrm>
            <a:off x="17802098" y="10148721"/>
            <a:ext cx="71302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2" name="Rectangle 2"/>
          <p:cNvSpPr>
            <a:spLocks noChangeArrowheads="1"/>
          </p:cNvSpPr>
          <p:nvPr/>
        </p:nvSpPr>
        <p:spPr bwMode="auto">
          <a:xfrm>
            <a:off x="18452956" y="22117655"/>
            <a:ext cx="43989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0500" dirty="0" smtClean="0">
                <a:solidFill>
                  <a:schemeClr val="accent6">
                    <a:lumMod val="75000"/>
                  </a:schemeClr>
                </a:solidFill>
              </a:rPr>
              <a:t>Education and Implementation Committee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058446" y="17158952"/>
            <a:ext cx="32763640" cy="7737866"/>
          </a:xfrm>
        </p:spPr>
        <p:txBody>
          <a:bodyPr/>
          <a:lstStyle/>
          <a:p>
            <a:r>
              <a:rPr lang="en-GB" sz="10700" dirty="0" smtClean="0"/>
              <a:t>Outgoing Co-Chairs: Cassia Buchalla, Sue Walker</a:t>
            </a:r>
          </a:p>
          <a:p>
            <a:r>
              <a:rPr lang="en-GB" sz="10700" dirty="0" smtClean="0"/>
              <a:t>Incoming Co-Chairs: Yukiko </a:t>
            </a:r>
            <a:r>
              <a:rPr lang="en-GB" sz="10700" dirty="0" err="1" smtClean="0"/>
              <a:t>Yokobori</a:t>
            </a:r>
            <a:r>
              <a:rPr lang="en-GB" sz="10700" dirty="0" smtClean="0"/>
              <a:t>, </a:t>
            </a:r>
            <a:r>
              <a:rPr lang="en-GB" sz="10700" dirty="0" err="1" smtClean="0"/>
              <a:t>Huib</a:t>
            </a:r>
            <a:r>
              <a:rPr lang="en-GB" sz="10700" dirty="0" smtClean="0"/>
              <a:t> ten </a:t>
            </a:r>
            <a:r>
              <a:rPr lang="en-GB" sz="10700" dirty="0" err="1" smtClean="0"/>
              <a:t>Napel</a:t>
            </a:r>
            <a:endParaRPr lang="en-GB" sz="10700" dirty="0" smtClean="0"/>
          </a:p>
          <a:p>
            <a:r>
              <a:rPr lang="en-GB" sz="10700" dirty="0" smtClean="0"/>
              <a:t>Secretariat: Japan CC</a:t>
            </a:r>
          </a:p>
          <a:p>
            <a:r>
              <a:rPr lang="en-GB" sz="10700" dirty="0" smtClean="0"/>
              <a:t>WHO Liaison: </a:t>
            </a:r>
            <a:r>
              <a:rPr lang="en-GB" sz="10700" dirty="0" err="1" smtClean="0"/>
              <a:t>Nenad</a:t>
            </a:r>
            <a:r>
              <a:rPr lang="en-GB" sz="10700" dirty="0" smtClean="0"/>
              <a:t> </a:t>
            </a:r>
            <a:r>
              <a:rPr lang="en-GB" sz="10700" dirty="0" err="1" smtClean="0"/>
              <a:t>Kostanjsek</a:t>
            </a:r>
            <a:endParaRPr lang="en-GB" sz="10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274891"/>
            <a:ext cx="40399443" cy="23258584"/>
          </a:xfrm>
        </p:spPr>
        <p:txBody>
          <a:bodyPr/>
          <a:lstStyle/>
          <a:p>
            <a:r>
              <a:rPr lang="en-GB" sz="9600" b="1" dirty="0" smtClean="0"/>
              <a:t>EIC01: Population of updated data in WHO-FIC Implementation database</a:t>
            </a:r>
          </a:p>
          <a:p>
            <a:pPr lvl="1"/>
            <a:r>
              <a:rPr lang="en-GB" sz="9600" dirty="0" smtClean="0"/>
              <a:t>Annual call for new input and update of existing information via Regional Offices and CCs</a:t>
            </a:r>
          </a:p>
          <a:p>
            <a:r>
              <a:rPr lang="en-GB" sz="9600" b="1" dirty="0" smtClean="0"/>
              <a:t>EIC02.C: ICD-11</a:t>
            </a:r>
          </a:p>
          <a:p>
            <a:pPr lvl="1"/>
            <a:r>
              <a:rPr lang="en-GB" sz="9600" dirty="0" smtClean="0"/>
              <a:t>Work on reference manual (</a:t>
            </a:r>
            <a:r>
              <a:rPr lang="en-GB" sz="9600" dirty="0"/>
              <a:t>content </a:t>
            </a:r>
            <a:r>
              <a:rPr lang="en-GB" sz="9600" dirty="0" smtClean="0"/>
              <a:t>review, use in </a:t>
            </a:r>
            <a:r>
              <a:rPr lang="en-GB" sz="9600" dirty="0"/>
              <a:t>Field </a:t>
            </a:r>
            <a:r>
              <a:rPr lang="en-GB" sz="9600" dirty="0" smtClean="0"/>
              <a:t>Trials)</a:t>
            </a:r>
            <a:endParaRPr lang="en-GB" sz="9600" dirty="0"/>
          </a:p>
          <a:p>
            <a:pPr lvl="1"/>
            <a:r>
              <a:rPr lang="en-GB" sz="9600" dirty="0" smtClean="0"/>
              <a:t>Field trial training materials</a:t>
            </a:r>
          </a:p>
          <a:p>
            <a:pPr lvl="1"/>
            <a:r>
              <a:rPr lang="en-GB" sz="9600" dirty="0" smtClean="0"/>
              <a:t>Identification &amp; piloting of Study 1 Basic </a:t>
            </a:r>
            <a:r>
              <a:rPr lang="en-GB" sz="9600" dirty="0"/>
              <a:t>Questions topics </a:t>
            </a:r>
            <a:endParaRPr lang="en-GB" sz="9600" dirty="0" smtClean="0"/>
          </a:p>
          <a:p>
            <a:r>
              <a:rPr lang="en-GB" sz="9600" b="1" dirty="0" smtClean="0"/>
              <a:t>EIC03: International Training and Assessment program</a:t>
            </a:r>
          </a:p>
          <a:p>
            <a:pPr lvl="1"/>
            <a:r>
              <a:rPr lang="en-GB" sz="9600" dirty="0" smtClean="0"/>
              <a:t>Work with IFHIMA to progress this including promotion of ICD training tool</a:t>
            </a:r>
          </a:p>
          <a:p>
            <a:pPr lvl="1"/>
            <a:r>
              <a:rPr lang="en-GB" sz="9600" dirty="0" smtClean="0"/>
              <a:t>Consider methods for assessing trainers and individuals who complete  ICD training tool</a:t>
            </a:r>
          </a:p>
          <a:p>
            <a:pPr lvl="1"/>
            <a:r>
              <a:rPr lang="en-GB" sz="9600" dirty="0" smtClean="0"/>
              <a:t>Continue exam developments for national/organisation use for coding quality assessment</a:t>
            </a:r>
          </a:p>
          <a:p>
            <a:endParaRPr lang="en-GB" sz="96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1890515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Key Priorities and Deliverables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3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2" name="Rectangle 16"/>
          <p:cNvSpPr>
            <a:spLocks noChangeArrowheads="1"/>
          </p:cNvSpPr>
          <p:nvPr/>
        </p:nvSpPr>
        <p:spPr bwMode="auto">
          <a:xfrm>
            <a:off x="17802098" y="10148721"/>
            <a:ext cx="71302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269270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Future and Continuing Tasks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1167059" y="5994971"/>
            <a:ext cx="40399443" cy="23258584"/>
          </a:xfrm>
        </p:spPr>
        <p:txBody>
          <a:bodyPr/>
          <a:lstStyle/>
          <a:p>
            <a:endParaRPr lang="en-GB" sz="10500" b="1" dirty="0" smtClean="0"/>
          </a:p>
          <a:p>
            <a:r>
              <a:rPr lang="en-GB" sz="10500" b="1" dirty="0" smtClean="0"/>
              <a:t>EIC02.A</a:t>
            </a:r>
            <a:r>
              <a:rPr lang="en-GB" sz="10500" b="1" dirty="0"/>
              <a:t>: ICD training tool</a:t>
            </a:r>
          </a:p>
          <a:p>
            <a:pPr lvl="1"/>
            <a:r>
              <a:rPr lang="en-GB" sz="10500" dirty="0"/>
              <a:t>Support users, promote translations</a:t>
            </a:r>
          </a:p>
          <a:p>
            <a:r>
              <a:rPr lang="en-GB" sz="10500" b="1" dirty="0"/>
              <a:t>EIC02.B: ICF eLearning tool </a:t>
            </a:r>
          </a:p>
          <a:p>
            <a:pPr lvl="1"/>
            <a:r>
              <a:rPr lang="en-GB" sz="10500" dirty="0" smtClean="0"/>
              <a:t>Introductory module: software update, promote translations</a:t>
            </a:r>
          </a:p>
          <a:p>
            <a:pPr lvl="1"/>
            <a:r>
              <a:rPr lang="en-GB" sz="10500" dirty="0" smtClean="0"/>
              <a:t>Additional modules</a:t>
            </a:r>
            <a:endParaRPr lang="en-GB" sz="10500" dirty="0"/>
          </a:p>
          <a:p>
            <a:r>
              <a:rPr lang="en-GB" sz="10500" b="1" dirty="0"/>
              <a:t>EIC04: </a:t>
            </a:r>
            <a:r>
              <a:rPr lang="en-GB" sz="10500" b="1" dirty="0" smtClean="0"/>
              <a:t>Information resources</a:t>
            </a:r>
            <a:endParaRPr lang="en-GB" sz="10500" b="1" dirty="0"/>
          </a:p>
          <a:p>
            <a:pPr lvl="1"/>
            <a:r>
              <a:rPr lang="en-GB" sz="10500" dirty="0"/>
              <a:t>C</a:t>
            </a:r>
            <a:r>
              <a:rPr lang="en-GB" sz="10500" dirty="0" smtClean="0"/>
              <a:t>ontinue </a:t>
            </a:r>
            <a:r>
              <a:rPr lang="en-GB" sz="10500" dirty="0"/>
              <a:t>to maintain/develop and supply </a:t>
            </a:r>
            <a:r>
              <a:rPr lang="en-GB" sz="10500"/>
              <a:t>educational </a:t>
            </a:r>
            <a:r>
              <a:rPr lang="en-GB" sz="10500" smtClean="0"/>
              <a:t>products for WHO-FIC</a:t>
            </a:r>
            <a:endParaRPr lang="en-GB" sz="10500" dirty="0" smtClean="0"/>
          </a:p>
          <a:p>
            <a:pPr lvl="1"/>
            <a:r>
              <a:rPr lang="en-GB" sz="10500" dirty="0" smtClean="0"/>
              <a:t>Continue work with FDRG on materials for ICF education</a:t>
            </a:r>
            <a:endParaRPr lang="en-GB" sz="10500" dirty="0"/>
          </a:p>
          <a:p>
            <a:pPr lvl="1"/>
            <a:r>
              <a:rPr lang="en-GB" sz="10500" dirty="0"/>
              <a:t>Continue to run Orientation session and provide briefing kit for new CCs</a:t>
            </a:r>
          </a:p>
          <a:p>
            <a:endParaRPr lang="en-GB" sz="10500" dirty="0"/>
          </a:p>
          <a:p>
            <a:endParaRPr lang="en-GB" sz="10500" dirty="0"/>
          </a:p>
        </p:txBody>
      </p:sp>
    </p:spTree>
    <p:extLst>
      <p:ext uri="{BB962C8B-B14F-4D97-AF65-F5344CB8AC3E}">
        <p14:creationId xmlns:p14="http://schemas.microsoft.com/office/powerpoint/2010/main" val="2378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  <a:t>Exploring options for 2015 mid year meeting</a:t>
            </a:r>
            <a:br>
              <a:rPr lang="en-GB" sz="171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en-GB" sz="17100" strike="sngStrike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2" name="Rectangle 16"/>
          <p:cNvSpPr>
            <a:spLocks noChangeArrowheads="1"/>
          </p:cNvSpPr>
          <p:nvPr/>
        </p:nvSpPr>
        <p:spPr bwMode="auto">
          <a:xfrm>
            <a:off x="17802098" y="10148721"/>
            <a:ext cx="713026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5988"/>
            <a:r>
              <a:rPr lang="en-GB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0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1919</TotalTime>
  <Words>315</Words>
  <Application>Microsoft Office PowerPoint</Application>
  <PresentationFormat>Custom</PresentationFormat>
  <Paragraphs>52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3x4</vt:lpstr>
      <vt:lpstr>Education and Implementation Committee</vt:lpstr>
      <vt:lpstr>Key Priorities and Deliverables</vt:lpstr>
      <vt:lpstr>Future and Continuing Tasks</vt:lpstr>
      <vt:lpstr>Exploring options for 2015 mid year meeting 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M. Meri Robinson Nicol</dc:creator>
  <cp:lastModifiedBy>ROBINSON NICOL, Molly Meri</cp:lastModifiedBy>
  <cp:revision>137</cp:revision>
  <cp:lastPrinted>2012-10-02T08:26:43Z</cp:lastPrinted>
  <dcterms:created xsi:type="dcterms:W3CDTF">2002-11-05T20:37:20Z</dcterms:created>
  <dcterms:modified xsi:type="dcterms:W3CDTF">2014-10-16T08:04:35Z</dcterms:modified>
</cp:coreProperties>
</file>