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42808525" cy="30279975"/>
  <p:notesSz cx="6805613" cy="993933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205" autoAdjust="0"/>
    <p:restoredTop sz="94660"/>
  </p:normalViewPr>
  <p:slideViewPr>
    <p:cSldViewPr>
      <p:cViewPr>
        <p:scale>
          <a:sx n="25" d="100"/>
          <a:sy n="25" d="100"/>
        </p:scale>
        <p:origin x="-114" y="-72"/>
      </p:cViewPr>
      <p:guideLst>
        <p:guide orient="horz" pos="4881"/>
        <p:guide pos="11002"/>
        <p:guide pos="5102"/>
        <p:guide pos="10441"/>
        <p:guide pos="15776"/>
        <p:guide pos="21114"/>
        <p:guide pos="21691"/>
        <p:guide pos="5665"/>
        <p:guide pos="3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t" anchorCtr="0" compatLnSpc="1">
            <a:prstTxWarp prst="textNoShape">
              <a:avLst/>
            </a:prstTxWarp>
          </a:bodyPr>
          <a:lstStyle>
            <a:lvl1pPr defTabSz="915879"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t" anchorCtr="0" compatLnSpc="1">
            <a:prstTxWarp prst="textNoShape">
              <a:avLst/>
            </a:prstTxWarp>
          </a:bodyPr>
          <a:lstStyle>
            <a:lvl1pPr algn="r" defTabSz="915879"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68350" y="746125"/>
            <a:ext cx="5268913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21225"/>
            <a:ext cx="5446713" cy="447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b" anchorCtr="0" compatLnSpc="1">
            <a:prstTxWarp prst="textNoShape">
              <a:avLst/>
            </a:prstTxWarp>
          </a:bodyPr>
          <a:lstStyle>
            <a:lvl1pPr defTabSz="915879"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b" anchorCtr="0" compatLnSpc="1">
            <a:prstTxWarp prst="textNoShape">
              <a:avLst/>
            </a:prstTxWarp>
          </a:bodyPr>
          <a:lstStyle>
            <a:lvl1pPr algn="r" defTabSz="915879">
              <a:defRPr sz="1200">
                <a:latin typeface="Times" charset="0"/>
              </a:defRPr>
            </a:lvl1pPr>
          </a:lstStyle>
          <a:p>
            <a:pPr>
              <a:defRPr/>
            </a:pPr>
            <a:fld id="{7BFD6B81-F4D1-48A2-95E5-992B86E4DD0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03198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defTabSz="914400"/>
            <a:fld id="{0908FE0F-48B5-40BA-A76A-A7B08A6DF767}" type="slidenum">
              <a:rPr lang="en-GB" sz="1200" smtClean="0">
                <a:latin typeface="Times" charset="0"/>
              </a:rPr>
              <a:pPr defTabSz="914400"/>
              <a:t>1</a:t>
            </a:fld>
            <a:endParaRPr lang="en-GB" sz="1200" smtClean="0">
              <a:latin typeface="Times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8350" y="746125"/>
            <a:ext cx="5268913" cy="3727450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defTabSz="914400"/>
            <a:fld id="{0908FE0F-48B5-40BA-A76A-A7B08A6DF767}" type="slidenum">
              <a:rPr lang="en-GB" sz="1200" smtClean="0">
                <a:latin typeface="Times" charset="0"/>
              </a:rPr>
              <a:pPr defTabSz="914400"/>
              <a:t>2</a:t>
            </a:fld>
            <a:endParaRPr lang="en-GB" sz="1200" smtClean="0">
              <a:latin typeface="Times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8350" y="746125"/>
            <a:ext cx="5268913" cy="3727450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defTabSz="914400"/>
            <a:fld id="{0908FE0F-48B5-40BA-A76A-A7B08A6DF767}" type="slidenum">
              <a:rPr lang="en-GB" sz="1200" smtClean="0">
                <a:latin typeface="Times" charset="0"/>
              </a:rPr>
              <a:pPr defTabSz="914400"/>
              <a:t>3</a:t>
            </a:fld>
            <a:endParaRPr lang="en-GB" sz="1200" smtClean="0">
              <a:latin typeface="Times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8350" y="746125"/>
            <a:ext cx="5268913" cy="3727450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11650" y="9406488"/>
            <a:ext cx="36385226" cy="649033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1055" y="17158952"/>
            <a:ext cx="29966416" cy="7737866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31128-1E04-4B8D-814E-4A4E3F7CDE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068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E05F78-D38F-4201-9CD0-1D26CDA9A6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602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0500569" y="2692701"/>
            <a:ext cx="9096307" cy="2422308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211650" y="2692701"/>
            <a:ext cx="27073462" cy="2422308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247EF7-A7B0-4003-B8DB-F66542BBFE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524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51471D-9200-44B6-A6E6-05FB65C42D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397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82221" y="19457517"/>
            <a:ext cx="36387470" cy="601422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82221" y="12833562"/>
            <a:ext cx="36387470" cy="662395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1361ED-2C89-4B0A-A72F-153C2B9833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1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11651" y="8747349"/>
            <a:ext cx="18084885" cy="181684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511992" y="8747349"/>
            <a:ext cx="18084885" cy="181684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ADCDCC-0E43-4336-91D3-7A21793A85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827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1100" y="1212727"/>
            <a:ext cx="38526326" cy="504628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1100" y="6777792"/>
            <a:ext cx="18913047" cy="28252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1100" y="9602994"/>
            <a:ext cx="18913047" cy="1744529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745403" y="6777792"/>
            <a:ext cx="18922023" cy="28252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745403" y="9602994"/>
            <a:ext cx="18922023" cy="1744529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B26D0A-AD1F-4E83-BAB3-4B6CC6486A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322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4A4CDB-0CB0-4AA8-B9BF-9D8993B0E1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167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AA4633-C1DD-4048-9BAA-DB0855A2E7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763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1100" y="1205989"/>
            <a:ext cx="14083229" cy="513050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36038" y="1205989"/>
            <a:ext cx="23931388" cy="2584229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1100" y="6336495"/>
            <a:ext cx="14083229" cy="207117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30686-5894-431A-BF18-56DE9015F9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17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1585" y="21195758"/>
            <a:ext cx="25684217" cy="250293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91585" y="2705053"/>
            <a:ext cx="25684217" cy="1816843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1585" y="23698690"/>
            <a:ext cx="25684217" cy="355283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D1CD4D-AC6F-4AB0-8FD8-0C635C8B5C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834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11650" y="2692702"/>
            <a:ext cx="36385226" cy="504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36690" tIns="218344" rIns="436690" bIns="2183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11650" y="8747349"/>
            <a:ext cx="36385226" cy="18168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36690" tIns="218344" rIns="436690" bIns="2183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211651" y="27587274"/>
            <a:ext cx="8919004" cy="20212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436690" tIns="218344" rIns="436690" bIns="218344" numCol="1" anchor="t" anchorCtr="0" compatLnSpc="1">
            <a:prstTxWarp prst="textNoShape">
              <a:avLst/>
            </a:prstTxWarp>
          </a:bodyPr>
          <a:lstStyle>
            <a:lvl1pPr>
              <a:defRPr sz="6700">
                <a:latin typeface="Time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626359" y="27587274"/>
            <a:ext cx="13555808" cy="20212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436690" tIns="218344" rIns="436690" bIns="218344" numCol="1" anchor="t" anchorCtr="0" compatLnSpc="1">
            <a:prstTxWarp prst="textNoShape">
              <a:avLst/>
            </a:prstTxWarp>
          </a:bodyPr>
          <a:lstStyle>
            <a:lvl1pPr algn="ctr">
              <a:defRPr sz="6700">
                <a:latin typeface="Time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0677873" y="27587274"/>
            <a:ext cx="8919004" cy="20212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436690" tIns="218344" rIns="436690" bIns="218344" numCol="1" anchor="t" anchorCtr="0" compatLnSpc="1">
            <a:prstTxWarp prst="textNoShape">
              <a:avLst/>
            </a:prstTxWarp>
          </a:bodyPr>
          <a:lstStyle>
            <a:lvl1pPr algn="r">
              <a:defRPr sz="6700">
                <a:latin typeface="Times" charset="0"/>
              </a:defRPr>
            </a:lvl1pPr>
          </a:lstStyle>
          <a:p>
            <a:pPr>
              <a:defRPr/>
            </a:pPr>
            <a:fld id="{CBA4A1F1-D541-4AB0-93CA-29DCCE4973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2pPr>
      <a:lvl3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3pPr>
      <a:lvl4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4pPr>
      <a:lvl5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5pPr>
      <a:lvl6pPr marL="457200" algn="ctr" defTabSz="4365625" rtl="0" fontAlgn="base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6pPr>
      <a:lvl7pPr marL="914400" algn="ctr" defTabSz="4365625" rtl="0" fontAlgn="base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7pPr>
      <a:lvl8pPr marL="1371600" algn="ctr" defTabSz="4365625" rtl="0" fontAlgn="base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8pPr>
      <a:lvl9pPr marL="1828800" algn="ctr" defTabSz="4365625" rtl="0" fontAlgn="base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9pPr>
    </p:titleStyle>
    <p:bodyStyle>
      <a:lvl1pPr marL="1638300" indent="-1638300" algn="l" defTabSz="4365625" rtl="0" eaLnBrk="0" fontAlgn="base" hangingPunct="0">
        <a:spcBef>
          <a:spcPct val="20000"/>
        </a:spcBef>
        <a:spcAft>
          <a:spcPct val="0"/>
        </a:spcAft>
        <a:buChar char="•"/>
        <a:defRPr sz="15300">
          <a:solidFill>
            <a:schemeClr val="tx1"/>
          </a:solidFill>
          <a:latin typeface="+mn-lt"/>
          <a:ea typeface="+mn-ea"/>
          <a:cs typeface="+mn-cs"/>
        </a:defRPr>
      </a:lvl1pPr>
      <a:lvl2pPr marL="3548063" indent="-1365250" algn="l" defTabSz="4365625" rtl="0" eaLnBrk="0" fontAlgn="base" hangingPunct="0">
        <a:spcBef>
          <a:spcPct val="20000"/>
        </a:spcBef>
        <a:spcAft>
          <a:spcPct val="0"/>
        </a:spcAft>
        <a:buChar char="–"/>
        <a:defRPr sz="13400">
          <a:solidFill>
            <a:schemeClr val="tx1"/>
          </a:solidFill>
          <a:latin typeface="+mn-lt"/>
        </a:defRPr>
      </a:lvl2pPr>
      <a:lvl3pPr marL="5457825" indent="-1092200" algn="l" defTabSz="4365625" rtl="0" eaLnBrk="0" fontAlgn="base" hangingPunct="0">
        <a:spcBef>
          <a:spcPct val="20000"/>
        </a:spcBef>
        <a:spcAft>
          <a:spcPct val="0"/>
        </a:spcAft>
        <a:buChar char="•"/>
        <a:defRPr sz="11500">
          <a:solidFill>
            <a:schemeClr val="tx1"/>
          </a:solidFill>
          <a:latin typeface="+mn-lt"/>
        </a:defRPr>
      </a:lvl3pPr>
      <a:lvl4pPr marL="7642225" indent="-1092200" algn="l" defTabSz="4365625" rtl="0" eaLnBrk="0" fontAlgn="base" hangingPunct="0">
        <a:spcBef>
          <a:spcPct val="20000"/>
        </a:spcBef>
        <a:spcAft>
          <a:spcPct val="0"/>
        </a:spcAft>
        <a:buChar char="–"/>
        <a:defRPr sz="9500">
          <a:solidFill>
            <a:schemeClr val="tx1"/>
          </a:solidFill>
          <a:latin typeface="+mn-lt"/>
        </a:defRPr>
      </a:lvl4pPr>
      <a:lvl5pPr marL="9826625" indent="-1092200" algn="l" defTabSz="4365625" rtl="0" eaLnBrk="0" fontAlgn="base" hangingPunct="0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5pPr>
      <a:lvl6pPr marL="10283825" indent="-1092200" algn="l" defTabSz="436562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6pPr>
      <a:lvl7pPr marL="10741025" indent="-1092200" algn="l" defTabSz="436562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7pPr>
      <a:lvl8pPr marL="11198225" indent="-1092200" algn="l" defTabSz="436562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8pPr>
      <a:lvl9pPr marL="11655425" indent="-1092200" algn="l" defTabSz="436562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059" y="703038"/>
            <a:ext cx="5043516" cy="2413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87" name="Text Box 6"/>
          <p:cNvSpPr txBox="1">
            <a:spLocks noChangeArrowheads="1"/>
          </p:cNvSpPr>
          <p:nvPr/>
        </p:nvSpPr>
        <p:spPr bwMode="auto">
          <a:xfrm>
            <a:off x="11473062" y="2355833"/>
            <a:ext cx="19806294" cy="16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endParaRPr lang="en-GB" sz="5400"/>
          </a:p>
          <a:p>
            <a:pPr algn="ctr"/>
            <a:endParaRPr lang="en-GB" sz="4400"/>
          </a:p>
        </p:txBody>
      </p:sp>
      <p:sp>
        <p:nvSpPr>
          <p:cNvPr id="2058" name="Text Box 54"/>
          <p:cNvSpPr txBox="1">
            <a:spLocks noChangeArrowheads="1"/>
          </p:cNvSpPr>
          <p:nvPr/>
        </p:nvSpPr>
        <p:spPr bwMode="auto">
          <a:xfrm>
            <a:off x="32500277" y="929757"/>
            <a:ext cx="9475600" cy="120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b="1" dirty="0" smtClean="0">
                <a:solidFill>
                  <a:schemeClr val="accent2"/>
                </a:solidFill>
              </a:rPr>
              <a:t>11-17 October 2014</a:t>
            </a:r>
            <a:r>
              <a:rPr lang="en-GB" b="1" dirty="0">
                <a:solidFill>
                  <a:schemeClr val="accent2"/>
                </a:solidFill>
              </a:rPr>
              <a:t/>
            </a:r>
            <a:br>
              <a:rPr lang="en-GB" b="1" dirty="0">
                <a:solidFill>
                  <a:schemeClr val="accent2"/>
                </a:solidFill>
              </a:rPr>
            </a:br>
            <a:r>
              <a:rPr lang="en-GB" b="1" dirty="0" smtClean="0">
                <a:solidFill>
                  <a:schemeClr val="accent2"/>
                </a:solidFill>
              </a:rPr>
              <a:t>Barcelona, Spain</a:t>
            </a:r>
            <a:endParaRPr lang="en-GB" b="1" dirty="0">
              <a:solidFill>
                <a:schemeClr val="accent2"/>
              </a:solidFill>
            </a:endParaRPr>
          </a:p>
        </p:txBody>
      </p:sp>
      <p:sp>
        <p:nvSpPr>
          <p:cNvPr id="2059" name="Text Box 55"/>
          <p:cNvSpPr txBox="1">
            <a:spLocks noChangeArrowheads="1"/>
          </p:cNvSpPr>
          <p:nvPr/>
        </p:nvSpPr>
        <p:spPr bwMode="auto">
          <a:xfrm>
            <a:off x="35961048" y="2100936"/>
            <a:ext cx="5902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2400" b="1" dirty="0" smtClean="0"/>
              <a:t>C&amp;RG SWP Report</a:t>
            </a:r>
          </a:p>
        </p:txBody>
      </p:sp>
      <p:sp>
        <p:nvSpPr>
          <p:cNvPr id="2060" name="Text Box 53"/>
          <p:cNvSpPr txBox="1">
            <a:spLocks noChangeArrowheads="1"/>
          </p:cNvSpPr>
          <p:nvPr/>
        </p:nvSpPr>
        <p:spPr bwMode="auto">
          <a:xfrm>
            <a:off x="509466" y="121273"/>
            <a:ext cx="42299059" cy="19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WHO - FAMILY OF INTERNATIONAL CLASSIFICATIONS NETWORK ANNUAL MEETING </a:t>
            </a:r>
            <a:r>
              <a:rPr lang="en-GB" sz="4800" b="1" dirty="0" smtClean="0">
                <a:solidFill>
                  <a:schemeClr val="accent2"/>
                </a:solidFill>
              </a:rPr>
              <a:t>2014</a:t>
            </a:r>
          </a:p>
          <a:p>
            <a:pPr algn="ctr">
              <a:spcBef>
                <a:spcPct val="50000"/>
              </a:spcBef>
            </a:pPr>
            <a:r>
              <a:rPr lang="en-GB" sz="4800" b="1" dirty="0" smtClean="0">
                <a:solidFill>
                  <a:schemeClr val="accent2"/>
                </a:solidFill>
              </a:rPr>
              <a:t>Committee and Reference Group Report for Monday, 13 October 2014</a:t>
            </a:r>
            <a:endParaRPr lang="en-GB" sz="4400" b="1" dirty="0">
              <a:solidFill>
                <a:schemeClr val="accent2"/>
              </a:solidFill>
            </a:endParaRPr>
          </a:p>
        </p:txBody>
      </p:sp>
      <p:sp>
        <p:nvSpPr>
          <p:cNvPr id="2063" name="Text Box 42"/>
          <p:cNvSpPr txBox="1">
            <a:spLocks noChangeArrowheads="1"/>
          </p:cNvSpPr>
          <p:nvPr/>
        </p:nvSpPr>
        <p:spPr bwMode="auto">
          <a:xfrm>
            <a:off x="15194176" y="21113787"/>
            <a:ext cx="1264236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pt-BR"/>
          </a:p>
          <a:p>
            <a:endParaRPr lang="pt-BR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211650" y="9406488"/>
            <a:ext cx="36050596" cy="6525587"/>
          </a:xfrm>
        </p:spPr>
        <p:txBody>
          <a:bodyPr/>
          <a:lstStyle/>
          <a:p>
            <a:r>
              <a:rPr lang="en-GB" sz="20500" dirty="0" smtClean="0">
                <a:solidFill>
                  <a:schemeClr val="accent6">
                    <a:lumMod val="75000"/>
                  </a:schemeClr>
                </a:solidFill>
              </a:rPr>
              <a:t>Informatics and Terminologies Committee</a:t>
            </a:r>
            <a:endParaRPr lang="en-GB" sz="205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5058446" y="17158952"/>
            <a:ext cx="32979664" cy="7737866"/>
          </a:xfrm>
        </p:spPr>
        <p:txBody>
          <a:bodyPr/>
          <a:lstStyle/>
          <a:p>
            <a:r>
              <a:rPr lang="en-GB" sz="10700" dirty="0" smtClean="0"/>
              <a:t>Karen </a:t>
            </a:r>
            <a:r>
              <a:rPr lang="en-GB" sz="10700" dirty="0" err="1" smtClean="0"/>
              <a:t>Carvell</a:t>
            </a:r>
            <a:r>
              <a:rPr lang="en-GB" sz="10700" dirty="0" smtClean="0"/>
              <a:t>, Vincenzo Della Mea</a:t>
            </a:r>
          </a:p>
          <a:p>
            <a:endParaRPr lang="en-GB" sz="10700" dirty="0" smtClean="0"/>
          </a:p>
          <a:p>
            <a:endParaRPr lang="en-GB" sz="107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059" y="703038"/>
            <a:ext cx="5043516" cy="2413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87" name="Text Box 6"/>
          <p:cNvSpPr txBox="1">
            <a:spLocks noChangeArrowheads="1"/>
          </p:cNvSpPr>
          <p:nvPr/>
        </p:nvSpPr>
        <p:spPr bwMode="auto">
          <a:xfrm>
            <a:off x="11473062" y="2355833"/>
            <a:ext cx="19806294" cy="16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endParaRPr lang="en-GB" sz="5400"/>
          </a:p>
          <a:p>
            <a:pPr algn="ctr"/>
            <a:endParaRPr lang="en-GB" sz="4400"/>
          </a:p>
        </p:txBody>
      </p:sp>
      <p:sp>
        <p:nvSpPr>
          <p:cNvPr id="2058" name="Text Box 54"/>
          <p:cNvSpPr txBox="1">
            <a:spLocks noChangeArrowheads="1"/>
          </p:cNvSpPr>
          <p:nvPr/>
        </p:nvSpPr>
        <p:spPr bwMode="auto">
          <a:xfrm>
            <a:off x="32500277" y="929757"/>
            <a:ext cx="9475600" cy="120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b="1" dirty="0" smtClean="0">
                <a:solidFill>
                  <a:schemeClr val="accent2"/>
                </a:solidFill>
              </a:rPr>
              <a:t>11-17 October 2014</a:t>
            </a:r>
            <a:r>
              <a:rPr lang="en-GB" b="1" dirty="0">
                <a:solidFill>
                  <a:schemeClr val="accent2"/>
                </a:solidFill>
              </a:rPr>
              <a:t/>
            </a:r>
            <a:br>
              <a:rPr lang="en-GB" b="1" dirty="0">
                <a:solidFill>
                  <a:schemeClr val="accent2"/>
                </a:solidFill>
              </a:rPr>
            </a:br>
            <a:r>
              <a:rPr lang="en-GB" b="1" dirty="0" smtClean="0">
                <a:solidFill>
                  <a:schemeClr val="accent2"/>
                </a:solidFill>
              </a:rPr>
              <a:t>Barcelona, Spain</a:t>
            </a:r>
            <a:endParaRPr lang="en-GB" b="1" dirty="0">
              <a:solidFill>
                <a:schemeClr val="accent2"/>
              </a:solidFill>
            </a:endParaRPr>
          </a:p>
        </p:txBody>
      </p:sp>
      <p:sp>
        <p:nvSpPr>
          <p:cNvPr id="2059" name="Text Box 55"/>
          <p:cNvSpPr txBox="1">
            <a:spLocks noChangeArrowheads="1"/>
          </p:cNvSpPr>
          <p:nvPr/>
        </p:nvSpPr>
        <p:spPr bwMode="auto">
          <a:xfrm>
            <a:off x="35961048" y="2100936"/>
            <a:ext cx="5902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2400" b="1" dirty="0" smtClean="0"/>
              <a:t>C&amp;RG SWP Report</a:t>
            </a:r>
          </a:p>
        </p:txBody>
      </p:sp>
      <p:sp>
        <p:nvSpPr>
          <p:cNvPr id="2060" name="Text Box 53"/>
          <p:cNvSpPr txBox="1">
            <a:spLocks noChangeArrowheads="1"/>
          </p:cNvSpPr>
          <p:nvPr/>
        </p:nvSpPr>
        <p:spPr bwMode="auto">
          <a:xfrm>
            <a:off x="509466" y="121273"/>
            <a:ext cx="42299059" cy="19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WHO - FAMILY OF INTERNATIONAL CLASSIFICATIONS NETWORK ANNUAL MEETING 2014</a:t>
            </a:r>
          </a:p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Committee and Reference Group Report for Thursday, 16 October 2014</a:t>
            </a:r>
            <a:endParaRPr lang="en-GB" sz="4400" b="1" dirty="0">
              <a:solidFill>
                <a:schemeClr val="accent2"/>
              </a:solidFill>
            </a:endParaRPr>
          </a:p>
        </p:txBody>
      </p:sp>
      <p:sp>
        <p:nvSpPr>
          <p:cNvPr id="2063" name="Text Box 42"/>
          <p:cNvSpPr txBox="1">
            <a:spLocks noChangeArrowheads="1"/>
          </p:cNvSpPr>
          <p:nvPr/>
        </p:nvSpPr>
        <p:spPr bwMode="auto">
          <a:xfrm>
            <a:off x="15194176" y="21113787"/>
            <a:ext cx="1264236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pt-BR"/>
          </a:p>
          <a:p>
            <a:endParaRPr lang="pt-B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211650" y="2692702"/>
            <a:ext cx="36385226" cy="3446285"/>
          </a:xfrm>
        </p:spPr>
        <p:txBody>
          <a:bodyPr/>
          <a:lstStyle/>
          <a:p>
            <a:r>
              <a:rPr lang="en-US" sz="20500" dirty="0">
                <a:solidFill>
                  <a:schemeClr val="accent6">
                    <a:lumMod val="75000"/>
                  </a:schemeClr>
                </a:solidFill>
              </a:rPr>
              <a:t>Key </a:t>
            </a:r>
            <a:r>
              <a:rPr lang="en-US" sz="20500" dirty="0" smtClean="0">
                <a:solidFill>
                  <a:schemeClr val="accent6">
                    <a:lumMod val="75000"/>
                  </a:schemeClr>
                </a:solidFill>
              </a:rPr>
              <a:t>Achievements in 2013/2014</a:t>
            </a:r>
            <a:endParaRPr lang="en-GB" sz="205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idx="1"/>
          </p:nvPr>
        </p:nvSpPr>
        <p:spPr>
          <a:xfrm>
            <a:off x="1167059" y="5994971"/>
            <a:ext cx="40975507" cy="24285004"/>
          </a:xfrm>
        </p:spPr>
        <p:txBody>
          <a:bodyPr/>
          <a:lstStyle/>
          <a:p>
            <a:r>
              <a:rPr lang="en-GB" sz="10700" dirty="0" smtClean="0"/>
              <a:t>Updated ICD-11 Revision platform with new functionalities:</a:t>
            </a:r>
          </a:p>
          <a:p>
            <a:pPr lvl="1"/>
            <a:r>
              <a:rPr lang="en-GB" sz="8800" dirty="0" smtClean="0"/>
              <a:t>Revision proposal system;</a:t>
            </a:r>
          </a:p>
          <a:p>
            <a:pPr lvl="1"/>
            <a:r>
              <a:rPr lang="en-GB" sz="8800" dirty="0" smtClean="0"/>
              <a:t>Change history;</a:t>
            </a:r>
          </a:p>
          <a:p>
            <a:pPr lvl="1"/>
            <a:r>
              <a:rPr lang="en-GB" sz="8800" dirty="0" smtClean="0"/>
              <a:t>ICD10-11 mapping;</a:t>
            </a:r>
          </a:p>
          <a:p>
            <a:r>
              <a:rPr lang="en-GB" sz="10700" dirty="0" smtClean="0"/>
              <a:t>Advancements on the ontological foundation of FIC, including:</a:t>
            </a:r>
          </a:p>
          <a:p>
            <a:pPr lvl="1"/>
            <a:r>
              <a:rPr lang="en-GB" sz="8800" dirty="0" smtClean="0"/>
              <a:t>Work on ICD-11 </a:t>
            </a:r>
            <a:r>
              <a:rPr lang="en-GB" sz="8800" dirty="0" err="1" smtClean="0"/>
              <a:t>postcoordination</a:t>
            </a:r>
            <a:r>
              <a:rPr lang="en-GB" sz="8800" dirty="0" smtClean="0"/>
              <a:t> mechanism;</a:t>
            </a:r>
          </a:p>
          <a:p>
            <a:pPr lvl="1"/>
            <a:r>
              <a:rPr lang="en-GB" sz="8800" dirty="0" smtClean="0"/>
              <a:t>ICD-11 and SNOMED-CT harmonization: pilot study on Circulatory system;</a:t>
            </a:r>
          </a:p>
          <a:p>
            <a:pPr lvl="1"/>
            <a:r>
              <a:rPr lang="en-GB" sz="8800" dirty="0" smtClean="0"/>
              <a:t>Participation in the FDRG mid-year meeting on ICF ontology;</a:t>
            </a:r>
          </a:p>
          <a:p>
            <a:pPr lvl="1"/>
            <a:r>
              <a:rPr lang="en-GB" sz="8800" dirty="0" smtClean="0"/>
              <a:t>Development of a content model for ICHI;</a:t>
            </a:r>
          </a:p>
          <a:p>
            <a:r>
              <a:rPr lang="en-GB" sz="10700" dirty="0" smtClean="0"/>
              <a:t>Standards for classifications:</a:t>
            </a:r>
          </a:p>
          <a:p>
            <a:pPr lvl="1"/>
            <a:r>
              <a:rPr lang="en-GB" sz="8800" dirty="0" smtClean="0"/>
              <a:t>Update of the URI API and extension to "frozen" ICD-11 versions;</a:t>
            </a:r>
          </a:p>
          <a:p>
            <a:pPr lvl="1"/>
            <a:r>
              <a:rPr lang="en-GB" sz="8800" dirty="0" err="1" smtClean="0"/>
              <a:t>ClaML</a:t>
            </a:r>
            <a:r>
              <a:rPr lang="en-GB" sz="8800" dirty="0" smtClean="0"/>
              <a:t> and CTK application to ICD-O-3.</a:t>
            </a:r>
          </a:p>
          <a:p>
            <a:r>
              <a:rPr lang="en-GB" sz="10700" dirty="0" smtClean="0"/>
              <a:t>Support tools development and maintenance: submission site and field trial system</a:t>
            </a:r>
          </a:p>
          <a:p>
            <a:pPr lvl="1"/>
            <a:endParaRPr lang="en-GB" sz="8800" dirty="0" smtClean="0"/>
          </a:p>
          <a:p>
            <a:pPr lvl="1"/>
            <a:endParaRPr lang="en-GB" sz="8800" dirty="0" smtClean="0"/>
          </a:p>
          <a:p>
            <a:endParaRPr lang="en-GB" sz="10700" dirty="0" smtClean="0"/>
          </a:p>
        </p:txBody>
      </p:sp>
    </p:spTree>
    <p:extLst>
      <p:ext uri="{BB962C8B-B14F-4D97-AF65-F5344CB8AC3E}">
        <p14:creationId xmlns:p14="http://schemas.microsoft.com/office/powerpoint/2010/main" val="210135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059" y="703038"/>
            <a:ext cx="5043516" cy="2413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87" name="Text Box 6"/>
          <p:cNvSpPr txBox="1">
            <a:spLocks noChangeArrowheads="1"/>
          </p:cNvSpPr>
          <p:nvPr/>
        </p:nvSpPr>
        <p:spPr bwMode="auto">
          <a:xfrm>
            <a:off x="11473062" y="2355833"/>
            <a:ext cx="19806294" cy="16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endParaRPr lang="en-GB" sz="5400"/>
          </a:p>
          <a:p>
            <a:pPr algn="ctr"/>
            <a:endParaRPr lang="en-GB" sz="4400"/>
          </a:p>
        </p:txBody>
      </p:sp>
      <p:sp>
        <p:nvSpPr>
          <p:cNvPr id="2058" name="Text Box 54"/>
          <p:cNvSpPr txBox="1">
            <a:spLocks noChangeArrowheads="1"/>
          </p:cNvSpPr>
          <p:nvPr/>
        </p:nvSpPr>
        <p:spPr bwMode="auto">
          <a:xfrm>
            <a:off x="32500277" y="929757"/>
            <a:ext cx="9475600" cy="120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b="1" dirty="0" smtClean="0">
                <a:solidFill>
                  <a:schemeClr val="accent2"/>
                </a:solidFill>
              </a:rPr>
              <a:t>11-17 October 2014</a:t>
            </a:r>
            <a:r>
              <a:rPr lang="en-GB" b="1" dirty="0">
                <a:solidFill>
                  <a:schemeClr val="accent2"/>
                </a:solidFill>
              </a:rPr>
              <a:t/>
            </a:r>
            <a:br>
              <a:rPr lang="en-GB" b="1" dirty="0">
                <a:solidFill>
                  <a:schemeClr val="accent2"/>
                </a:solidFill>
              </a:rPr>
            </a:br>
            <a:r>
              <a:rPr lang="en-GB" b="1" dirty="0" smtClean="0">
                <a:solidFill>
                  <a:schemeClr val="accent2"/>
                </a:solidFill>
              </a:rPr>
              <a:t>Barcelona, Spain</a:t>
            </a:r>
            <a:endParaRPr lang="en-GB" b="1" dirty="0">
              <a:solidFill>
                <a:schemeClr val="accent2"/>
              </a:solidFill>
            </a:endParaRPr>
          </a:p>
        </p:txBody>
      </p:sp>
      <p:sp>
        <p:nvSpPr>
          <p:cNvPr id="2059" name="Text Box 55"/>
          <p:cNvSpPr txBox="1">
            <a:spLocks noChangeArrowheads="1"/>
          </p:cNvSpPr>
          <p:nvPr/>
        </p:nvSpPr>
        <p:spPr bwMode="auto">
          <a:xfrm>
            <a:off x="35961048" y="2100936"/>
            <a:ext cx="5902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2400" b="1" dirty="0" smtClean="0"/>
              <a:t>C&amp;RG SWP Report</a:t>
            </a:r>
          </a:p>
        </p:txBody>
      </p:sp>
      <p:sp>
        <p:nvSpPr>
          <p:cNvPr id="2060" name="Text Box 53"/>
          <p:cNvSpPr txBox="1">
            <a:spLocks noChangeArrowheads="1"/>
          </p:cNvSpPr>
          <p:nvPr/>
        </p:nvSpPr>
        <p:spPr bwMode="auto">
          <a:xfrm>
            <a:off x="509466" y="121273"/>
            <a:ext cx="42299059" cy="19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WHO - FAMILY OF INTERNATIONAL CLASSIFICATIONS NETWORK ANNUAL MEETING 2014</a:t>
            </a:r>
          </a:p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Committee and Reference Group Report for Thursday, 16 October 2014</a:t>
            </a:r>
            <a:endParaRPr lang="en-GB" sz="4400" b="1" dirty="0">
              <a:solidFill>
                <a:schemeClr val="accent2"/>
              </a:solidFill>
            </a:endParaRPr>
          </a:p>
        </p:txBody>
      </p:sp>
      <p:sp>
        <p:nvSpPr>
          <p:cNvPr id="2063" name="Text Box 42"/>
          <p:cNvSpPr txBox="1">
            <a:spLocks noChangeArrowheads="1"/>
          </p:cNvSpPr>
          <p:nvPr/>
        </p:nvSpPr>
        <p:spPr bwMode="auto">
          <a:xfrm>
            <a:off x="15194176" y="21113787"/>
            <a:ext cx="1264236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pt-BR"/>
          </a:p>
          <a:p>
            <a:endParaRPr lang="pt-B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211650" y="2692702"/>
            <a:ext cx="36385226" cy="3446285"/>
          </a:xfrm>
        </p:spPr>
        <p:txBody>
          <a:bodyPr/>
          <a:lstStyle/>
          <a:p>
            <a:r>
              <a:rPr lang="en-US" sz="20500" dirty="0" smtClean="0">
                <a:solidFill>
                  <a:schemeClr val="accent6">
                    <a:lumMod val="75000"/>
                  </a:schemeClr>
                </a:solidFill>
              </a:rPr>
              <a:t>Outstanding Issues</a:t>
            </a:r>
            <a:endParaRPr lang="en-GB" sz="205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idx="1"/>
          </p:nvPr>
        </p:nvSpPr>
        <p:spPr>
          <a:xfrm>
            <a:off x="1167059" y="5994971"/>
            <a:ext cx="40696601" cy="23258584"/>
          </a:xfrm>
        </p:spPr>
        <p:txBody>
          <a:bodyPr/>
          <a:lstStyle/>
          <a:p>
            <a:r>
              <a:rPr lang="en-GB" sz="10700" dirty="0" smtClean="0"/>
              <a:t>ICF Ontology: the work restarted in a joint effort (ITC, FDRG, FDC), but we still need a plan on how to proceed, including resources to be involved in the work</a:t>
            </a:r>
          </a:p>
          <a:p>
            <a:r>
              <a:rPr lang="en-GB" sz="10700" dirty="0" smtClean="0"/>
              <a:t>URI </a:t>
            </a:r>
            <a:r>
              <a:rPr lang="en-GB" sz="10700" smtClean="0"/>
              <a:t>API for ICD-11: </a:t>
            </a:r>
            <a:r>
              <a:rPr lang="en-GB" sz="10700" dirty="0" smtClean="0"/>
              <a:t>technically is available, but it needs a legal framework to enable its use by </a:t>
            </a:r>
            <a:r>
              <a:rPr lang="en-GB" sz="10700" smtClean="0"/>
              <a:t>third parties.</a:t>
            </a:r>
            <a:endParaRPr lang="en-GB" sz="10700" dirty="0" smtClean="0"/>
          </a:p>
          <a:p>
            <a:endParaRPr lang="en-GB" sz="10700" dirty="0" smtClean="0"/>
          </a:p>
        </p:txBody>
      </p:sp>
    </p:spTree>
    <p:extLst>
      <p:ext uri="{BB962C8B-B14F-4D97-AF65-F5344CB8AC3E}">
        <p14:creationId xmlns:p14="http://schemas.microsoft.com/office/powerpoint/2010/main" val="23781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x4">
  <a:themeElements>
    <a:clrScheme name="3x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x4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5988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5988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3x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1907</TotalTime>
  <Words>259</Words>
  <Application>Microsoft Office PowerPoint</Application>
  <PresentationFormat>Custom</PresentationFormat>
  <Paragraphs>35</Paragraphs>
  <Slides>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3x4</vt:lpstr>
      <vt:lpstr>Informatics and Terminologies Committee</vt:lpstr>
      <vt:lpstr>Key Achievements in 2013/2014</vt:lpstr>
      <vt:lpstr>Outstanding Issues</vt:lpstr>
    </vt:vector>
  </TitlesOfParts>
  <Company>WHO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 M. Meri Robinson Nicol</dc:creator>
  <cp:lastModifiedBy>ROBINSON NICOL, Molly Meri</cp:lastModifiedBy>
  <cp:revision>134</cp:revision>
  <cp:lastPrinted>2012-10-02T08:26:43Z</cp:lastPrinted>
  <dcterms:created xsi:type="dcterms:W3CDTF">2002-11-05T20:37:20Z</dcterms:created>
  <dcterms:modified xsi:type="dcterms:W3CDTF">2014-10-09T22:26:29Z</dcterms:modified>
</cp:coreProperties>
</file>