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6" r:id="rId3"/>
    <p:sldId id="258" r:id="rId4"/>
    <p:sldId id="262" r:id="rId5"/>
    <p:sldId id="263" r:id="rId6"/>
    <p:sldId id="261" r:id="rId7"/>
    <p:sldId id="267" r:id="rId8"/>
    <p:sldId id="260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23" autoAdjust="0"/>
    <p:restoredTop sz="80603" autoAdjust="0"/>
  </p:normalViewPr>
  <p:slideViewPr>
    <p:cSldViewPr>
      <p:cViewPr>
        <p:scale>
          <a:sx n="66" d="100"/>
          <a:sy n="66" d="100"/>
        </p:scale>
        <p:origin x="696" y="-1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03B69-7D23-4BC3-A16D-52384B634B97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3180B-4AC7-4A3B-A918-CCFA30F8AD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900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Two teams in to different departments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There are clear synergies between the two teams in terms of common mandate, work and interests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Nevertheless teams have collaborated little in the past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Those synergies are not perceived by internal or external parties, including CCs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</a:rPr>
              <a:t>Different networks of CCs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3180B-4AC7-4A3B-A918-CCFA30F8AD3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218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978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2828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2241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323850" y="1700213"/>
            <a:ext cx="8496300" cy="2160587"/>
          </a:xfrm>
        </p:spPr>
        <p:txBody>
          <a:bodyPr lIns="91440"/>
          <a:lstStyle>
            <a:lvl1pPr>
              <a:defRPr sz="4800">
                <a:solidFill>
                  <a:schemeClr val="accent4">
                    <a:lumMod val="75000"/>
                    <a:lumOff val="25000"/>
                  </a:schemeClr>
                </a:solidFill>
                <a:latin typeface="Rockwell" pitchFamily="18" charset="0"/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149079"/>
            <a:ext cx="8496300" cy="1537345"/>
          </a:xfrm>
        </p:spPr>
        <p:txBody>
          <a:bodyPr lIns="91440"/>
          <a:lstStyle>
            <a:lvl1pPr marL="0" indent="0">
              <a:buFontTx/>
              <a:buNone/>
              <a:defRPr sz="2800">
                <a:solidFill>
                  <a:schemeClr val="accent4">
                    <a:lumMod val="75000"/>
                    <a:lumOff val="25000"/>
                  </a:schemeClr>
                </a:solidFill>
                <a:latin typeface="Rockwell" pitchFamily="18" charset="0"/>
              </a:defRPr>
            </a:lvl1pPr>
          </a:lstStyle>
          <a:p>
            <a:pPr lvl="0"/>
            <a:r>
              <a:rPr lang="en-GB" noProof="0" dirty="0" smtClean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A7187-E617-443F-A6C8-EC09922B8914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1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412776"/>
            <a:ext cx="8496300" cy="4402237"/>
          </a:xfrm>
        </p:spPr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3DE9D-4753-4064-8667-7B8F011E1B93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850" y="332656"/>
            <a:ext cx="8496300" cy="649288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582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332656"/>
            <a:ext cx="8496300" cy="649288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412776"/>
            <a:ext cx="8496300" cy="4402237"/>
          </a:xfrm>
        </p:spPr>
        <p:txBody>
          <a:bodyPr/>
          <a:lstStyle>
            <a:lvl1pPr marL="457200" indent="-457200">
              <a:buFont typeface="+mj-lt"/>
              <a:buAutoNum type="arabicPeriod"/>
              <a:defRPr/>
            </a:lvl1pPr>
            <a:lvl2pPr marL="979488" indent="-457200">
              <a:buFont typeface="+mj-lt"/>
              <a:buAutoNum type="arabicPeriod"/>
              <a:defRPr/>
            </a:lvl2pPr>
            <a:lvl3pPr marL="1447800" indent="-457200">
              <a:buFont typeface="+mj-lt"/>
              <a:buAutoNum type="arabicPeriod"/>
              <a:defRPr/>
            </a:lvl3pPr>
            <a:lvl4pPr marL="1855788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7DE4B-F38E-4DB1-AED1-DD5ED9AAD476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61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B5F79-B080-4AD8-BCD9-5706AF1BF414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150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12776"/>
            <a:ext cx="4171950" cy="4402237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171950" cy="4402237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C44C7-2207-43BB-8159-B0800452BD86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850" y="332656"/>
            <a:ext cx="8496300" cy="649288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70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BCAA2-547C-4029-A188-2D264386B0C0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306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404664"/>
            <a:ext cx="8496300" cy="649288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9C1C5-7FB2-4D19-954A-0579B4784E67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325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7E270-61F3-48F4-AC4F-6E9BAEB81C7C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747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831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>
              <a:defRPr sz="2800">
                <a:solidFill>
                  <a:schemeClr val="accent4">
                    <a:lumMod val="75000"/>
                    <a:lumOff val="25000"/>
                  </a:schemeClr>
                </a:solidFill>
              </a:defRPr>
            </a:lvl2pPr>
            <a:lvl3pPr>
              <a:defRPr sz="2400">
                <a:solidFill>
                  <a:schemeClr val="accent4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accent4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accent4">
                    <a:lumMod val="75000"/>
                    <a:lumOff val="2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6986E-43FE-4063-9F47-221859C87956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369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93F9A-1735-4194-BF02-47625A361910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22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7A619-C05F-4EF1-85C7-8D44D97F6129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00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075" y="908050"/>
            <a:ext cx="2124075" cy="4906963"/>
          </a:xfrm>
        </p:spPr>
        <p:txBody>
          <a:bodyPr vert="eaVert"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3850" y="908050"/>
            <a:ext cx="6219825" cy="4906963"/>
          </a:xfrm>
        </p:spPr>
        <p:txBody>
          <a:bodyPr vert="eaVert"/>
          <a:lstStyle>
            <a:lvl1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30BC8-50DC-4A65-9DFA-341EA17E0D96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755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908050"/>
            <a:ext cx="8496300" cy="649288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850" y="1700213"/>
            <a:ext cx="4171950" cy="4114800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700213"/>
            <a:ext cx="4171950" cy="4114800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D8671-EF9E-46F3-938D-6F339EB401AE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520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908050"/>
            <a:ext cx="8496300" cy="649288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23850" y="1700213"/>
            <a:ext cx="8496300" cy="4114800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 sz="1200">
              <a:solidFill>
                <a:srgbClr val="323D43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B0EF20-6CF4-46F9-B1A9-69F2410CE40C}" type="slidenum">
              <a:rPr lang="en-GB" altLang="de-DE">
                <a:solidFill>
                  <a:srgbClr val="323D43"/>
                </a:solidFill>
              </a:rPr>
              <a:pPr/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5421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24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434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698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664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245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09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86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B777A-4E1A-4F02-BB7C-8FAE3E556B04}" type="datetimeFigureOut">
              <a:rPr lang="en-GB" smtClean="0"/>
              <a:t>13/10/2014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2D26C-C3EB-4EC5-BF57-F6D62BAE1A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4616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908050"/>
            <a:ext cx="84963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700213"/>
            <a:ext cx="84963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Rockwell" pitchFamily="18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de-DE">
              <a:solidFill>
                <a:srgbClr val="323D43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77050" y="6308725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Rockwell" pitchFamily="18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B85AD58-B448-46A2-803B-F92FA6630C29}" type="slidenum">
              <a:rPr lang="en-GB" altLang="de-DE">
                <a:solidFill>
                  <a:srgbClr val="323D43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de-DE">
              <a:solidFill>
                <a:srgbClr val="323D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07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70C0"/>
          </a:solidFill>
          <a:latin typeface="Rockwell" pitchFamily="18" charset="0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70C0"/>
          </a:solidFill>
          <a:latin typeface="Rockwell" pitchFamily="18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70C0"/>
          </a:solidFill>
          <a:latin typeface="Rockwell" pitchFamily="18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70C0"/>
          </a:solidFill>
          <a:latin typeface="Rockwell" pitchFamily="18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70C0"/>
          </a:solidFill>
          <a:latin typeface="Rockwell" pitchFamily="18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Georgi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70000"/>
        </a:spcAft>
        <a:buClr>
          <a:srgbClr val="0070C0"/>
        </a:buClr>
        <a:buChar char="•"/>
        <a:defRPr sz="2400">
          <a:solidFill>
            <a:schemeClr val="tx1"/>
          </a:solidFill>
          <a:latin typeface="Rockwell" pitchFamily="18" charset="0"/>
          <a:ea typeface="MS PGothic" pitchFamily="34" charset="-128"/>
          <a:cs typeface="+mn-cs"/>
        </a:defRPr>
      </a:lvl1pPr>
      <a:lvl2pPr marL="811213" indent="-288925" algn="l" rtl="0" eaLnBrk="0" fontAlgn="base" hangingPunct="0">
        <a:lnSpc>
          <a:spcPct val="90000"/>
        </a:lnSpc>
        <a:spcBef>
          <a:spcPct val="0"/>
        </a:spcBef>
        <a:spcAft>
          <a:spcPct val="50000"/>
        </a:spcAft>
        <a:buClr>
          <a:srgbClr val="0070C0"/>
        </a:buClr>
        <a:buChar char="–"/>
        <a:defRPr sz="2400">
          <a:solidFill>
            <a:schemeClr val="tx1"/>
          </a:solidFill>
          <a:latin typeface="Rockwell" pitchFamily="18" charset="0"/>
          <a:ea typeface="MS PGothic" pitchFamily="34" charset="-128"/>
        </a:defRPr>
      </a:lvl2pPr>
      <a:lvl3pPr marL="12192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0070C0"/>
        </a:buClr>
        <a:buChar char="•"/>
        <a:defRPr sz="2400">
          <a:solidFill>
            <a:schemeClr val="tx1"/>
          </a:solidFill>
          <a:latin typeface="Rockwell" pitchFamily="18" charset="0"/>
          <a:ea typeface="MS PGothic" pitchFamily="34" charset="-128"/>
        </a:defRPr>
      </a:lvl3pPr>
      <a:lvl4pPr marL="1627188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0070C0"/>
        </a:buClr>
        <a:buChar char="–"/>
        <a:defRPr sz="2400">
          <a:solidFill>
            <a:schemeClr val="tx1"/>
          </a:solidFill>
          <a:latin typeface="Rockwell" pitchFamily="18" charset="0"/>
          <a:ea typeface="MS PGothic" pitchFamily="34" charset="-128"/>
        </a:defRPr>
      </a:lvl4pPr>
      <a:lvl5pPr marL="20574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0070C0"/>
        </a:buClr>
        <a:buChar char="»"/>
        <a:defRPr sz="2400">
          <a:solidFill>
            <a:srgbClr val="556974"/>
          </a:solidFill>
          <a:latin typeface="Rockwell" pitchFamily="18" charset="0"/>
          <a:ea typeface="MS PGothic" pitchFamily="34" charset="-128"/>
        </a:defRPr>
      </a:lvl5pPr>
      <a:lvl6pPr marL="25146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67544" y="1916832"/>
            <a:ext cx="3672408" cy="35283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4716016" y="1916832"/>
            <a:ext cx="3888432" cy="3528392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187624" y="2980109"/>
            <a:ext cx="2664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Classification, Terminology and Standards </a:t>
            </a:r>
            <a:r>
              <a:rPr lang="en-US" sz="2800" b="1" dirty="0" smtClean="0">
                <a:solidFill>
                  <a:schemeClr val="bg1"/>
                </a:solidFill>
              </a:rPr>
              <a:t>(CTS)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996952"/>
            <a:ext cx="25202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Disability and Rehabilitation</a:t>
            </a:r>
            <a:br>
              <a:rPr lang="en-US" sz="2800" b="1" dirty="0" smtClean="0">
                <a:solidFill>
                  <a:srgbClr val="002060"/>
                </a:solidFill>
              </a:rPr>
            </a:br>
            <a:r>
              <a:rPr lang="en-US" sz="2800" b="1" dirty="0" smtClean="0">
                <a:solidFill>
                  <a:srgbClr val="002060"/>
                </a:solidFill>
              </a:rPr>
              <a:t>(DAR) </a:t>
            </a:r>
            <a:endParaRPr lang="en-GB" sz="2800" b="1" dirty="0">
              <a:solidFill>
                <a:srgbClr val="002060"/>
              </a:solidFill>
            </a:endParaRPr>
          </a:p>
        </p:txBody>
      </p:sp>
      <p:pic>
        <p:nvPicPr>
          <p:cNvPr id="8" name="Picture 3" descr="WHO-EN-BW-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9468"/>
            <a:ext cx="2808312" cy="86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40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7407E-6 L 0.07483 -0.005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-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-0.07865 -0.0050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294505"/>
              </p:ext>
            </p:extLst>
          </p:nvPr>
        </p:nvGraphicFramePr>
        <p:xfrm>
          <a:off x="251520" y="620688"/>
          <a:ext cx="8604448" cy="4982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2224"/>
                <a:gridCol w="4302224"/>
              </a:tblGrid>
              <a:tr h="576064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Situation – WHO FIC Network</a:t>
                      </a:r>
                      <a:endParaRPr lang="en-US" sz="36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40040"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Well established</a:t>
                      </a:r>
                      <a:r>
                        <a:rPr lang="en-US" b="1" baseline="0" dirty="0" smtClean="0">
                          <a:solidFill>
                            <a:srgbClr val="002060"/>
                          </a:solidFill>
                        </a:rPr>
                        <a:t> network, which functions well: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21 CCs in 5 WHO Regions and 5 NGOs 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Identity as a Network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Clear structure with clear terms of reference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Collaboration between each CC and WHO but also among members of the network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Balance between governmental organizations, NGOs and Academic Research </a:t>
                      </a:r>
                      <a:r>
                        <a:rPr lang="en-US" b="0" baseline="0" dirty="0" err="1" smtClean="0">
                          <a:solidFill>
                            <a:srgbClr val="002060"/>
                          </a:solidFill>
                        </a:rPr>
                        <a:t>Centres</a:t>
                      </a:r>
                      <a:endParaRPr lang="en-US" b="0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…</a:t>
                      </a:r>
                      <a:endParaRPr lang="en-GB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3028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Strengths</a:t>
                      </a:r>
                    </a:p>
                    <a:p>
                      <a:pPr marL="285750" indent="-285750">
                        <a:buFont typeface="Calibri" panose="020F0502020204030204" pitchFamily="34" charset="0"/>
                        <a:buChar char="₋"/>
                      </a:pPr>
                      <a:r>
                        <a:rPr lang="en-US" baseline="0" dirty="0" smtClean="0">
                          <a:solidFill>
                            <a:srgbClr val="002060"/>
                          </a:solidFill>
                        </a:rPr>
                        <a:t>Work in relation to core activities of the network (development, maintenance and promotion of classifications and related products) and mandate of WHO gets done</a:t>
                      </a:r>
                      <a:endParaRPr lang="en-GB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Weaknesses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lang="en-GB" dirty="0" smtClean="0">
                          <a:solidFill>
                            <a:srgbClr val="002060"/>
                          </a:solidFill>
                        </a:rPr>
                        <a:t>Lack of mandate to work in international activities</a:t>
                      </a:r>
                      <a:r>
                        <a:rPr lang="en-GB" baseline="0" dirty="0" smtClean="0">
                          <a:solidFill>
                            <a:srgbClr val="002060"/>
                          </a:solidFill>
                        </a:rPr>
                        <a:t> by national institutions</a:t>
                      </a:r>
                      <a:endParaRPr lang="en-GB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08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70856"/>
              </p:ext>
            </p:extLst>
          </p:nvPr>
        </p:nvGraphicFramePr>
        <p:xfrm>
          <a:off x="251520" y="620688"/>
          <a:ext cx="8604448" cy="4982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2224"/>
                <a:gridCol w="4302224"/>
              </a:tblGrid>
              <a:tr h="57606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/>
                        <a:t>Situation – CCs DAR</a:t>
                      </a:r>
                      <a:endParaRPr lang="en-US" sz="36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40040">
                <a:tc gridSpan="2">
                  <a:txBody>
                    <a:bodyPr/>
                    <a:lstStyle/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9 CCs in 3 WHO Regions and 12 NGOs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No identity as a Network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No clear structure and no clear terms of reference and no updated </a:t>
                      </a:r>
                      <a:r>
                        <a:rPr lang="en-US" b="0" baseline="0" dirty="0" err="1" smtClean="0">
                          <a:solidFill>
                            <a:srgbClr val="002060"/>
                          </a:solidFill>
                        </a:rPr>
                        <a:t>workplans</a:t>
                      </a:r>
                      <a:endParaRPr lang="en-US" b="0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Only direct collaboration between each CC and WHO but not among members of the network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Mainly rehabilitation </a:t>
                      </a:r>
                      <a:r>
                        <a:rPr lang="en-US" b="0" baseline="0" dirty="0" err="1" smtClean="0">
                          <a:solidFill>
                            <a:srgbClr val="002060"/>
                          </a:solidFill>
                        </a:rPr>
                        <a:t>centres</a:t>
                      </a:r>
                      <a:endParaRPr lang="en-US" b="0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₋"/>
                      </a:pPr>
                      <a:r>
                        <a:rPr lang="en-US" b="0" baseline="0" dirty="0" smtClean="0">
                          <a:solidFill>
                            <a:srgbClr val="002060"/>
                          </a:solidFill>
                        </a:rPr>
                        <a:t>…</a:t>
                      </a:r>
                      <a:endParaRPr lang="en-GB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3028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Strengths</a:t>
                      </a:r>
                    </a:p>
                    <a:p>
                      <a:pPr marL="285750" indent="-285750">
                        <a:buFont typeface="Calibri" panose="020F0502020204030204" pitchFamily="34" charset="0"/>
                        <a:buChar char="₋"/>
                      </a:pPr>
                      <a:r>
                        <a:rPr lang="en-US" baseline="0" dirty="0" smtClean="0">
                          <a:solidFill>
                            <a:srgbClr val="002060"/>
                          </a:solidFill>
                        </a:rPr>
                        <a:t>In-depth understanding and knowledge of disability and rehabilitation</a:t>
                      </a:r>
                      <a:endParaRPr lang="en-GB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Weaknesses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No existing network</a:t>
                      </a:r>
                      <a:endParaRPr lang="en-GB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40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2263512"/>
            <a:ext cx="41764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Creation of a CCs and NGOs network with: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2060"/>
                </a:solidFill>
              </a:rPr>
              <a:t>clear terms of reference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2060"/>
                </a:solidFill>
              </a:rPr>
              <a:t>clear </a:t>
            </a:r>
            <a:r>
              <a:rPr lang="en-US" sz="2400" b="1" dirty="0" err="1" smtClean="0">
                <a:solidFill>
                  <a:srgbClr val="002060"/>
                </a:solidFill>
              </a:rPr>
              <a:t>workplans</a:t>
            </a:r>
            <a:r>
              <a:rPr lang="en-US" sz="2400" b="1" dirty="0" smtClean="0">
                <a:solidFill>
                  <a:srgbClr val="002060"/>
                </a:solidFill>
              </a:rPr>
              <a:t> to put into practice the DAP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2060"/>
                </a:solidFill>
              </a:rPr>
              <a:t>clinical </a:t>
            </a:r>
            <a:r>
              <a:rPr lang="en-US" sz="2400" b="1" dirty="0" err="1" smtClean="0">
                <a:solidFill>
                  <a:srgbClr val="002060"/>
                </a:solidFill>
              </a:rPr>
              <a:t>centres</a:t>
            </a:r>
            <a:r>
              <a:rPr lang="en-US" sz="2400" b="1" dirty="0" smtClean="0">
                <a:solidFill>
                  <a:srgbClr val="002060"/>
                </a:solidFill>
              </a:rPr>
              <a:t>, research institutions and NGOs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</a:rPr>
              <a:t>DAR’s Objective</a:t>
            </a:r>
            <a:endParaRPr lang="en-GB" sz="5400" b="1" dirty="0">
              <a:solidFill>
                <a:srgbClr val="00206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788024" y="1772816"/>
            <a:ext cx="4032448" cy="3672408"/>
            <a:chOff x="3707904" y="1772816"/>
            <a:chExt cx="4032448" cy="3672408"/>
          </a:xfrm>
        </p:grpSpPr>
        <p:sp>
          <p:nvSpPr>
            <p:cNvPr id="9" name="Oval 8"/>
            <p:cNvSpPr/>
            <p:nvPr/>
          </p:nvSpPr>
          <p:spPr>
            <a:xfrm>
              <a:off x="3779912" y="1772816"/>
              <a:ext cx="3888432" cy="3672408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4048" y="2780928"/>
              <a:ext cx="27363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2060"/>
                  </a:solidFill>
                </a:rPr>
                <a:t>DAR Network</a:t>
              </a:r>
              <a:endParaRPr lang="en-GB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56448" y="3996353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020544" y="4140369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20544" y="4148753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72944" y="3501008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172944" y="2204864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076056" y="1988840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228456" y="3420289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516488" y="4653136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987552" y="2636912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39952" y="3068960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139952" y="3861048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4221088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07904" y="3420289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001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</a:rPr>
              <a:t>The way </a:t>
            </a:r>
            <a:r>
              <a:rPr lang="en-US" sz="5400" b="1" dirty="0" smtClean="0">
                <a:solidFill>
                  <a:srgbClr val="002060"/>
                </a:solidFill>
              </a:rPr>
              <a:t>to go?</a:t>
            </a:r>
            <a:endParaRPr lang="en-GB" sz="5400" b="1" dirty="0">
              <a:solidFill>
                <a:srgbClr val="002060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61280" y="1772816"/>
            <a:ext cx="3994696" cy="3744416"/>
            <a:chOff x="971600" y="1772816"/>
            <a:chExt cx="3994696" cy="3744416"/>
          </a:xfrm>
        </p:grpSpPr>
        <p:grpSp>
          <p:nvGrpSpPr>
            <p:cNvPr id="3" name="Group 2"/>
            <p:cNvGrpSpPr/>
            <p:nvPr/>
          </p:nvGrpSpPr>
          <p:grpSpPr>
            <a:xfrm>
              <a:off x="971600" y="1772816"/>
              <a:ext cx="3994696" cy="3744416"/>
              <a:chOff x="1009352" y="1772816"/>
              <a:chExt cx="3994696" cy="3744416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1043608" y="1772816"/>
                <a:ext cx="3960440" cy="37444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1009352" y="2763768"/>
                <a:ext cx="273630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 smtClean="0">
                    <a:solidFill>
                      <a:schemeClr val="bg1"/>
                    </a:solidFill>
                  </a:rPr>
                  <a:t>WHO FIC Network</a:t>
                </a:r>
                <a:endParaRPr lang="en-GB" sz="32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806056" y="4653136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58456" y="4077072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66368" y="4284385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318768" y="2204864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09912" y="2357264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662312" y="3852337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365896" y="4284385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950344" y="4716433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54400" y="3861048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886448" y="3068960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038848" y="2420888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191248" y="1988840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374008" y="1772816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958184" y="2628201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110584" y="3060249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670152" y="3420289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110584" y="3852337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894560" y="4212377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CC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788024" y="1772816"/>
            <a:ext cx="4032448" cy="3672408"/>
            <a:chOff x="3707904" y="1772816"/>
            <a:chExt cx="4032448" cy="3672408"/>
          </a:xfrm>
        </p:grpSpPr>
        <p:sp>
          <p:nvSpPr>
            <p:cNvPr id="4" name="Oval 3"/>
            <p:cNvSpPr/>
            <p:nvPr/>
          </p:nvSpPr>
          <p:spPr>
            <a:xfrm>
              <a:off x="3779912" y="1772816"/>
              <a:ext cx="3888432" cy="3672408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04048" y="2780928"/>
              <a:ext cx="27363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2060"/>
                  </a:solidFill>
                </a:rPr>
                <a:t>DAR Network</a:t>
              </a:r>
              <a:endParaRPr lang="en-GB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156448" y="3996353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020544" y="4140369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20544" y="4148753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72944" y="3501008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72944" y="2204864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76056" y="1988840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28456" y="3420289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516488" y="4653136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987552" y="2636912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139952" y="3068960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139952" y="3861048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923928" y="4221088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07904" y="3420289"/>
              <a:ext cx="855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002060"/>
                  </a:solidFill>
                </a:rPr>
                <a:t>CC</a:t>
              </a:r>
              <a:endParaRPr lang="en-GB" sz="3200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778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L 0.10989 -0.00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6" y="-3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-0.07865 -0.0157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The way to go?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Maintaining the independence of both networks</a:t>
            </a:r>
          </a:p>
          <a:p>
            <a:r>
              <a:rPr lang="en-GB" dirty="0" smtClean="0"/>
              <a:t>Strengthening the synergies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092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64909"/>
              </p:ext>
            </p:extLst>
          </p:nvPr>
        </p:nvGraphicFramePr>
        <p:xfrm>
          <a:off x="251520" y="620688"/>
          <a:ext cx="8604448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2224"/>
                <a:gridCol w="4302224"/>
              </a:tblGrid>
              <a:tr h="57606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/>
                        <a:t>Joining efforts between </a:t>
                      </a:r>
                      <a:r>
                        <a:rPr lang="en-US" sz="3600" baseline="0" dirty="0" smtClean="0"/>
                        <a:t>CTS &amp; DAR </a:t>
                      </a:r>
                      <a:br>
                        <a:rPr lang="en-US" sz="3600" baseline="0" dirty="0" smtClean="0"/>
                      </a:br>
                      <a:r>
                        <a:rPr lang="en-GB" sz="3600" baseline="0" dirty="0" smtClean="0"/>
                        <a:t>in relation to CCs </a:t>
                      </a:r>
                      <a:endParaRPr lang="en-US" sz="3600" baseline="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233028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Strengths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Strengthen CCs through stronger </a:t>
                      </a:r>
                      <a:r>
                        <a:rPr kumimoji="0" lang="en-US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workplans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Strengthen the network in terms of expertise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Work efficiency in overlapping areas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Foster the creation of CCs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Sharing burden when organizing meetings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Sharing information among CCs and </a:t>
                      </a:r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between CTS &amp; DAR</a:t>
                      </a:r>
                      <a:endParaRPr kumimoji="0" 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Common standards for CCs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Weaknesses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May create confusion</a:t>
                      </a:r>
                      <a:r>
                        <a:rPr kumimoji="0" lang="en-GB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 in CCs (at the beginning)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₋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Need to put resources in coordination between teams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08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2060"/>
                </a:solidFill>
              </a:rPr>
              <a:t>Concrete collaboration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>
                <a:solidFill>
                  <a:srgbClr val="002060"/>
                </a:solidFill>
              </a:rPr>
              <a:t>Development and implementation of </a:t>
            </a:r>
            <a:r>
              <a:rPr lang="en-GB" b="1" dirty="0">
                <a:solidFill>
                  <a:srgbClr val="002060"/>
                </a:solidFill>
              </a:rPr>
              <a:t>ICD-11 </a:t>
            </a:r>
            <a:r>
              <a:rPr lang="en-GB" b="1" dirty="0" smtClean="0">
                <a:solidFill>
                  <a:srgbClr val="002060"/>
                </a:solidFill>
              </a:rPr>
              <a:t>field trials</a:t>
            </a:r>
            <a:r>
              <a:rPr lang="en-GB" dirty="0">
                <a:solidFill>
                  <a:srgbClr val="002060"/>
                </a:solidFill>
              </a:rPr>
              <a:t> </a:t>
            </a:r>
            <a:r>
              <a:rPr lang="en-GB" dirty="0" smtClean="0">
                <a:solidFill>
                  <a:srgbClr val="002060"/>
                </a:solidFill>
              </a:rPr>
              <a:t>with an additional </a:t>
            </a:r>
            <a:r>
              <a:rPr lang="en-GB" dirty="0">
                <a:solidFill>
                  <a:srgbClr val="002060"/>
                </a:solidFill>
              </a:rPr>
              <a:t>Protocol on </a:t>
            </a:r>
            <a:r>
              <a:rPr lang="en-GB" b="1" dirty="0">
                <a:solidFill>
                  <a:srgbClr val="002060"/>
                </a:solidFill>
              </a:rPr>
              <a:t>v</a:t>
            </a:r>
            <a:r>
              <a:rPr lang="en-GB" b="1" dirty="0" smtClean="0">
                <a:solidFill>
                  <a:srgbClr val="002060"/>
                </a:solidFill>
              </a:rPr>
              <a:t>alidation </a:t>
            </a:r>
            <a:r>
              <a:rPr lang="en-GB" b="1" dirty="0">
                <a:solidFill>
                  <a:srgbClr val="002060"/>
                </a:solidFill>
              </a:rPr>
              <a:t>of </a:t>
            </a:r>
            <a:r>
              <a:rPr lang="en-GB" b="1" dirty="0" smtClean="0">
                <a:solidFill>
                  <a:srgbClr val="002060"/>
                </a:solidFill>
              </a:rPr>
              <a:t>functioning </a:t>
            </a:r>
            <a:r>
              <a:rPr lang="en-GB" b="1" dirty="0">
                <a:solidFill>
                  <a:srgbClr val="002060"/>
                </a:solidFill>
              </a:rPr>
              <a:t>properties</a:t>
            </a:r>
            <a:endParaRPr lang="en-GB" dirty="0">
              <a:solidFill>
                <a:srgbClr val="002060"/>
              </a:solidFill>
            </a:endParaRPr>
          </a:p>
          <a:p>
            <a:r>
              <a:rPr lang="en-GB" dirty="0">
                <a:solidFill>
                  <a:srgbClr val="002060"/>
                </a:solidFill>
              </a:rPr>
              <a:t> </a:t>
            </a:r>
            <a:r>
              <a:rPr lang="en-GB" b="1" dirty="0" smtClean="0">
                <a:solidFill>
                  <a:srgbClr val="002060"/>
                </a:solidFill>
              </a:rPr>
              <a:t>ICF/WHO </a:t>
            </a:r>
            <a:r>
              <a:rPr lang="en-GB" b="1" dirty="0">
                <a:solidFill>
                  <a:srgbClr val="002060"/>
                </a:solidFill>
              </a:rPr>
              <a:t>DAS use in </a:t>
            </a:r>
            <a:r>
              <a:rPr lang="en-GB" b="1" dirty="0" smtClean="0">
                <a:solidFill>
                  <a:srgbClr val="002060"/>
                </a:solidFill>
              </a:rPr>
              <a:t>disability </a:t>
            </a:r>
            <a:r>
              <a:rPr lang="en-GB" b="1" dirty="0">
                <a:solidFill>
                  <a:srgbClr val="002060"/>
                </a:solidFill>
              </a:rPr>
              <a:t>c</a:t>
            </a:r>
            <a:r>
              <a:rPr lang="en-GB" b="1" dirty="0" smtClean="0">
                <a:solidFill>
                  <a:srgbClr val="002060"/>
                </a:solidFill>
              </a:rPr>
              <a:t>ertification</a:t>
            </a:r>
            <a:endParaRPr lang="en-GB" dirty="0">
              <a:solidFill>
                <a:srgbClr val="002060"/>
              </a:solidFill>
            </a:endParaRPr>
          </a:p>
          <a:p>
            <a:r>
              <a:rPr lang="en-GB" dirty="0" smtClean="0">
                <a:solidFill>
                  <a:srgbClr val="002060"/>
                </a:solidFill>
              </a:rPr>
              <a:t>Development </a:t>
            </a:r>
            <a:r>
              <a:rPr lang="en-GB" dirty="0">
                <a:solidFill>
                  <a:srgbClr val="002060"/>
                </a:solidFill>
              </a:rPr>
              <a:t>of </a:t>
            </a:r>
            <a:r>
              <a:rPr lang="en-GB" b="1" dirty="0">
                <a:solidFill>
                  <a:srgbClr val="002060"/>
                </a:solidFill>
              </a:rPr>
              <a:t>a</a:t>
            </a:r>
            <a:r>
              <a:rPr lang="en-GB" b="1" dirty="0" smtClean="0">
                <a:solidFill>
                  <a:srgbClr val="002060"/>
                </a:solidFill>
              </a:rPr>
              <a:t>dvanced </a:t>
            </a:r>
            <a:r>
              <a:rPr lang="en-GB" b="1" dirty="0">
                <a:solidFill>
                  <a:srgbClr val="002060"/>
                </a:solidFill>
              </a:rPr>
              <a:t>modules of ICF e-learning </a:t>
            </a:r>
            <a:r>
              <a:rPr lang="en-GB" b="1" dirty="0" smtClean="0">
                <a:solidFill>
                  <a:srgbClr val="002060"/>
                </a:solidFill>
              </a:rPr>
              <a:t>tool</a:t>
            </a:r>
            <a:r>
              <a:rPr lang="en-GB" dirty="0" smtClean="0">
                <a:solidFill>
                  <a:srgbClr val="002060"/>
                </a:solidFill>
              </a:rPr>
              <a:t> (e.g. ICF </a:t>
            </a:r>
            <a:r>
              <a:rPr lang="en-GB" dirty="0">
                <a:solidFill>
                  <a:srgbClr val="002060"/>
                </a:solidFill>
              </a:rPr>
              <a:t>use in </a:t>
            </a:r>
            <a:r>
              <a:rPr lang="en-GB" dirty="0" smtClean="0">
                <a:solidFill>
                  <a:srgbClr val="002060"/>
                </a:solidFill>
              </a:rPr>
              <a:t>surveys </a:t>
            </a:r>
            <a:r>
              <a:rPr lang="en-GB" dirty="0">
                <a:solidFill>
                  <a:srgbClr val="002060"/>
                </a:solidFill>
              </a:rPr>
              <a:t>and in </a:t>
            </a:r>
            <a:r>
              <a:rPr lang="en-GB" dirty="0" smtClean="0">
                <a:solidFill>
                  <a:srgbClr val="002060"/>
                </a:solidFill>
              </a:rPr>
              <a:t>disability </a:t>
            </a:r>
            <a:r>
              <a:rPr lang="en-GB" dirty="0">
                <a:solidFill>
                  <a:srgbClr val="002060"/>
                </a:solidFill>
              </a:rPr>
              <a:t>c</a:t>
            </a:r>
            <a:r>
              <a:rPr lang="en-GB" dirty="0" smtClean="0">
                <a:solidFill>
                  <a:srgbClr val="002060"/>
                </a:solidFill>
              </a:rPr>
              <a:t>ertification)</a:t>
            </a:r>
            <a:endParaRPr lang="en-GB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69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os_ppt__template_v7">
  <a:themeElements>
    <a:clrScheme name="uos_ppt__template_v7 1">
      <a:dk1>
        <a:srgbClr val="323D43"/>
      </a:dk1>
      <a:lt1>
        <a:srgbClr val="FFFFFF"/>
      </a:lt1>
      <a:dk2>
        <a:srgbClr val="014359"/>
      </a:dk2>
      <a:lt2>
        <a:srgbClr val="77ADD3"/>
      </a:lt2>
      <a:accent1>
        <a:srgbClr val="979E45"/>
      </a:accent1>
      <a:accent2>
        <a:srgbClr val="4F5A20"/>
      </a:accent2>
      <a:accent3>
        <a:srgbClr val="FFFFFF"/>
      </a:accent3>
      <a:accent4>
        <a:srgbClr val="293338"/>
      </a:accent4>
      <a:accent5>
        <a:srgbClr val="C9CCB0"/>
      </a:accent5>
      <a:accent6>
        <a:srgbClr val="47511C"/>
      </a:accent6>
      <a:hlink>
        <a:srgbClr val="A67891"/>
      </a:hlink>
      <a:folHlink>
        <a:srgbClr val="8F9E94"/>
      </a:folHlink>
    </a:clrScheme>
    <a:fontScheme name="uos_ppt__template_v7">
      <a:majorFont>
        <a:latin typeface="Georgia"/>
        <a:ea typeface="ＭＳ Ｐゴシック"/>
        <a:cs typeface="ＭＳ Ｐゴシック"/>
      </a:majorFont>
      <a:minorFont>
        <a:latin typeface="Georgi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Lucida Sans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Lucida Sans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uos_ppt__template_v7 1">
        <a:dk1>
          <a:srgbClr val="323D43"/>
        </a:dk1>
        <a:lt1>
          <a:srgbClr val="FFFFFF"/>
        </a:lt1>
        <a:dk2>
          <a:srgbClr val="014359"/>
        </a:dk2>
        <a:lt2>
          <a:srgbClr val="77ADD3"/>
        </a:lt2>
        <a:accent1>
          <a:srgbClr val="979E45"/>
        </a:accent1>
        <a:accent2>
          <a:srgbClr val="4F5A20"/>
        </a:accent2>
        <a:accent3>
          <a:srgbClr val="FFFFFF"/>
        </a:accent3>
        <a:accent4>
          <a:srgbClr val="293338"/>
        </a:accent4>
        <a:accent5>
          <a:srgbClr val="C9CCB0"/>
        </a:accent5>
        <a:accent6>
          <a:srgbClr val="47511C"/>
        </a:accent6>
        <a:hlink>
          <a:srgbClr val="A67891"/>
        </a:hlink>
        <a:folHlink>
          <a:srgbClr val="8F9E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404</Words>
  <Application>Microsoft Office PowerPoint</Application>
  <PresentationFormat>On-screen Show (4:3)</PresentationFormat>
  <Paragraphs>104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ＭＳ Ｐゴシック</vt:lpstr>
      <vt:lpstr>ＭＳ Ｐゴシック</vt:lpstr>
      <vt:lpstr>Arial</vt:lpstr>
      <vt:lpstr>Calibri</vt:lpstr>
      <vt:lpstr>Georgia</vt:lpstr>
      <vt:lpstr>Rockwell</vt:lpstr>
      <vt:lpstr>Office Theme</vt:lpstr>
      <vt:lpstr>uos_ppt__template_v7</vt:lpstr>
      <vt:lpstr>PowerPoint Presentation</vt:lpstr>
      <vt:lpstr>PowerPoint Presentation</vt:lpstr>
      <vt:lpstr>PowerPoint Presentation</vt:lpstr>
      <vt:lpstr>DAR’s Objective</vt:lpstr>
      <vt:lpstr>The way to go?</vt:lpstr>
      <vt:lpstr>The way to go?</vt:lpstr>
      <vt:lpstr>PowerPoint Presentation</vt:lpstr>
      <vt:lpstr>Concrete collaboration</vt:lpstr>
    </vt:vector>
  </TitlesOfParts>
  <Company>WHO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CIEZA MORENO, Maria Alarcos</dc:creator>
  <cp:lastModifiedBy>Alarcos Cieza</cp:lastModifiedBy>
  <cp:revision>30</cp:revision>
  <dcterms:created xsi:type="dcterms:W3CDTF">2014-10-05T17:57:18Z</dcterms:created>
  <dcterms:modified xsi:type="dcterms:W3CDTF">2014-10-13T07:01:49Z</dcterms:modified>
</cp:coreProperties>
</file>