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94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8629-E28C-4DCA-8C9D-A1AC531CC7BB}" type="datetimeFigureOut">
              <a:rPr lang="en-CA" smtClean="0"/>
              <a:t>11/10/2014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E11D5-A9DC-4B22-A32A-4552358CC2A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65706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8629-E28C-4DCA-8C9D-A1AC531CC7BB}" type="datetimeFigureOut">
              <a:rPr lang="en-CA" smtClean="0"/>
              <a:t>11/10/2014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E11D5-A9DC-4B22-A32A-4552358CC2A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13881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8629-E28C-4DCA-8C9D-A1AC531CC7BB}" type="datetimeFigureOut">
              <a:rPr lang="en-CA" smtClean="0"/>
              <a:t>11/10/2014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E11D5-A9DC-4B22-A32A-4552358CC2A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85663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8629-E28C-4DCA-8C9D-A1AC531CC7BB}" type="datetimeFigureOut">
              <a:rPr lang="en-CA" smtClean="0"/>
              <a:t>11/10/2014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E11D5-A9DC-4B22-A32A-4552358CC2A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35774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8629-E28C-4DCA-8C9D-A1AC531CC7BB}" type="datetimeFigureOut">
              <a:rPr lang="en-CA" smtClean="0"/>
              <a:t>11/10/2014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E11D5-A9DC-4B22-A32A-4552358CC2A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0669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8629-E28C-4DCA-8C9D-A1AC531CC7BB}" type="datetimeFigureOut">
              <a:rPr lang="en-CA" smtClean="0"/>
              <a:t>11/10/2014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E11D5-A9DC-4B22-A32A-4552358CC2A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85535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8629-E28C-4DCA-8C9D-A1AC531CC7BB}" type="datetimeFigureOut">
              <a:rPr lang="en-CA" smtClean="0"/>
              <a:t>11/10/2014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E11D5-A9DC-4B22-A32A-4552358CC2A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96261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8629-E28C-4DCA-8C9D-A1AC531CC7BB}" type="datetimeFigureOut">
              <a:rPr lang="en-CA" smtClean="0"/>
              <a:t>11/10/2014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E11D5-A9DC-4B22-A32A-4552358CC2A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32008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8629-E28C-4DCA-8C9D-A1AC531CC7BB}" type="datetimeFigureOut">
              <a:rPr lang="en-CA" smtClean="0"/>
              <a:t>11/10/2014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E11D5-A9DC-4B22-A32A-4552358CC2A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2301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8629-E28C-4DCA-8C9D-A1AC531CC7BB}" type="datetimeFigureOut">
              <a:rPr lang="en-CA" smtClean="0"/>
              <a:t>11/10/2014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E11D5-A9DC-4B22-A32A-4552358CC2A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5943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8629-E28C-4DCA-8C9D-A1AC531CC7BB}" type="datetimeFigureOut">
              <a:rPr lang="en-CA" smtClean="0"/>
              <a:t>11/10/2014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E11D5-A9DC-4B22-A32A-4552358CC2A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62201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68629-E28C-4DCA-8C9D-A1AC531CC7BB}" type="datetimeFigureOut">
              <a:rPr lang="en-CA" smtClean="0"/>
              <a:t>11/10/2014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1E11D5-A9DC-4B22-A32A-4552358CC2A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8186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692696"/>
            <a:ext cx="7772400" cy="1470025"/>
          </a:xfrm>
        </p:spPr>
        <p:txBody>
          <a:bodyPr>
            <a:normAutofit/>
          </a:bodyPr>
          <a:lstStyle/>
          <a:p>
            <a:r>
              <a:rPr lang="en-CA" dirty="0" smtClean="0"/>
              <a:t>WHO Collaborating Centre in Calgary, Canada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2780928"/>
            <a:ext cx="7128792" cy="3145904"/>
          </a:xfrm>
        </p:spPr>
        <p:txBody>
          <a:bodyPr/>
          <a:lstStyle/>
          <a:p>
            <a:pPr algn="l"/>
            <a:r>
              <a:rPr lang="en-CA" b="1" dirty="0" smtClean="0">
                <a:solidFill>
                  <a:schemeClr val="tx1"/>
                </a:solidFill>
              </a:rPr>
              <a:t>The WHO CC in Calgary focuses on the development and maintenance, continuous quality improvement, and research and networking on WHO classification, terminology, and standards products.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98673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801578"/>
            <a:ext cx="799288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b="1" dirty="0" smtClean="0"/>
              <a:t>Developing ICD-11 Field Trials</a:t>
            </a:r>
          </a:p>
          <a:p>
            <a:endParaRPr lang="en-CA" sz="3200" b="1" dirty="0"/>
          </a:p>
          <a:p>
            <a:r>
              <a:rPr lang="en-CA" sz="2800" b="1" dirty="0" smtClean="0"/>
              <a:t>Objectives: </a:t>
            </a:r>
          </a:p>
          <a:p>
            <a:endParaRPr lang="en-CA" sz="2800" b="1" dirty="0" smtClean="0"/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CA" sz="2400" b="1" dirty="0" smtClean="0"/>
              <a:t>Testing reliability of ICD-11 coding among coders.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CA" sz="2400" b="1" dirty="0" smtClean="0"/>
              <a:t>Testing comparability between ICD 10 and ICD-11 in defining morbidities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CA" sz="2400" b="1" dirty="0" smtClean="0"/>
              <a:t>Assessing data quality improvement generated from ICD-11 compared with data coded with ICD-10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CA" sz="2400" b="1" dirty="0" smtClean="0"/>
              <a:t>Evaluating impacts of coding rules on condition identification and grouping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CA" sz="2400" b="1" dirty="0" smtClean="0"/>
              <a:t>Documenting utility of ICD-11: experience of ICD-11 use for coding morbidity.</a:t>
            </a:r>
            <a:endParaRPr lang="en-CA" sz="2400" b="1" dirty="0"/>
          </a:p>
        </p:txBody>
      </p:sp>
    </p:spTree>
    <p:extLst>
      <p:ext uri="{BB962C8B-B14F-4D97-AF65-F5344CB8AC3E}">
        <p14:creationId xmlns:p14="http://schemas.microsoft.com/office/powerpoint/2010/main" val="3082501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864096"/>
          </a:xfrm>
        </p:spPr>
        <p:txBody>
          <a:bodyPr>
            <a:normAutofit/>
          </a:bodyPr>
          <a:lstStyle/>
          <a:p>
            <a:r>
              <a:rPr lang="en-CA" dirty="0" smtClean="0"/>
              <a:t>Research Activities</a:t>
            </a:r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340768"/>
            <a:ext cx="835292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Coding of obesity in administrative hospital discharge abstract data: Accuracy and impact for future research studies. </a:t>
            </a:r>
          </a:p>
          <a:p>
            <a:endParaRPr lang="en-CA" dirty="0" smtClean="0"/>
          </a:p>
          <a:p>
            <a:r>
              <a:rPr lang="en-CA" dirty="0" smtClean="0"/>
              <a:t>Assessing the validity of using administrative data to identify patients with epilepsy. </a:t>
            </a:r>
          </a:p>
          <a:p>
            <a:endParaRPr lang="en-CA" dirty="0" smtClean="0"/>
          </a:p>
          <a:p>
            <a:r>
              <a:rPr lang="en-CA" dirty="0" smtClean="0"/>
              <a:t>Surveillance of ischemic heart disease should include physician billing claims:  Population-based evidence from administrative health data across seven Canadian provinces. </a:t>
            </a:r>
          </a:p>
          <a:p>
            <a:endParaRPr lang="en-CA" dirty="0" smtClean="0"/>
          </a:p>
          <a:p>
            <a:r>
              <a:rPr lang="en-CA" dirty="0" smtClean="0"/>
              <a:t>Validity of AHRQ patient safety indicators derived from ICD-10 hospital discharge abstract data (chart review study). </a:t>
            </a:r>
          </a:p>
          <a:p>
            <a:endParaRPr lang="en-CA" dirty="0" smtClean="0"/>
          </a:p>
          <a:p>
            <a:r>
              <a:rPr lang="en-CA" dirty="0" smtClean="0"/>
              <a:t>Case definitions for acute myocardial infarction in administrative databases and their impact on in-hospital mortality rates. </a:t>
            </a:r>
          </a:p>
          <a:p>
            <a:endParaRPr lang="en-CA" dirty="0" smtClean="0"/>
          </a:p>
          <a:p>
            <a:r>
              <a:rPr lang="en-CA" dirty="0" smtClean="0"/>
              <a:t>Using linked administrative data to study </a:t>
            </a:r>
            <a:r>
              <a:rPr lang="en-CA" dirty="0" err="1" smtClean="0"/>
              <a:t>periprocedural</a:t>
            </a:r>
            <a:r>
              <a:rPr lang="en-CA" dirty="0" smtClean="0"/>
              <a:t> mortality in obesity and chronic kidney disease (CKD).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2044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CA" sz="4000" dirty="0" smtClean="0"/>
              <a:t>Validity of ICD-10 Codes for Classifying AMI Sub-types</a:t>
            </a:r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2492896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Objective: to determine the validity of the “ECG suggestive of STEMI” (R9430) and “ECG suggestive of NSTEMI” (R9431) sub-codes within a sample of AMI patients.</a:t>
            </a:r>
          </a:p>
          <a:p>
            <a:endParaRPr lang="en-CA" dirty="0"/>
          </a:p>
          <a:p>
            <a:endParaRPr lang="en-CA" dirty="0"/>
          </a:p>
        </p:txBody>
      </p:sp>
      <p:sp>
        <p:nvSpPr>
          <p:cNvPr id="5" name="TextBox 4"/>
          <p:cNvSpPr txBox="1"/>
          <p:nvPr/>
        </p:nvSpPr>
        <p:spPr>
          <a:xfrm>
            <a:off x="1211619" y="4101280"/>
            <a:ext cx="1207831" cy="9233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CA" b="1" dirty="0" smtClean="0"/>
              <a:t>Chart Data</a:t>
            </a:r>
          </a:p>
          <a:p>
            <a:r>
              <a:rPr lang="en-CA" dirty="0" smtClean="0"/>
              <a:t>STEMI</a:t>
            </a:r>
          </a:p>
          <a:p>
            <a:r>
              <a:rPr lang="en-CA" dirty="0" smtClean="0"/>
              <a:t>NSTEMI</a:t>
            </a:r>
            <a:endParaRPr lang="en-CA" dirty="0"/>
          </a:p>
        </p:txBody>
      </p:sp>
      <p:sp>
        <p:nvSpPr>
          <p:cNvPr id="6" name="TextBox 5"/>
          <p:cNvSpPr txBox="1"/>
          <p:nvPr/>
        </p:nvSpPr>
        <p:spPr>
          <a:xfrm>
            <a:off x="3347864" y="4378279"/>
            <a:ext cx="3816424" cy="36933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b="1" dirty="0" smtClean="0"/>
              <a:t>ICD 10 Data</a:t>
            </a:r>
            <a:endParaRPr lang="en-CA" b="1" dirty="0"/>
          </a:p>
        </p:txBody>
      </p:sp>
      <p:sp>
        <p:nvSpPr>
          <p:cNvPr id="7" name="Left-Right Arrow 6"/>
          <p:cNvSpPr/>
          <p:nvPr/>
        </p:nvSpPr>
        <p:spPr>
          <a:xfrm>
            <a:off x="2555776" y="4426895"/>
            <a:ext cx="648072" cy="215021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TextBox 7"/>
          <p:cNvSpPr txBox="1"/>
          <p:nvPr/>
        </p:nvSpPr>
        <p:spPr>
          <a:xfrm>
            <a:off x="1278584" y="5701189"/>
            <a:ext cx="1231106" cy="369332"/>
          </a:xfrm>
          <a:prstGeom prst="rect">
            <a:avLst/>
          </a:prstGeom>
          <a:noFill/>
          <a:ln w="38100">
            <a:noFill/>
          </a:ln>
        </p:spPr>
        <p:txBody>
          <a:bodyPr wrap="none" rtlCol="0">
            <a:spAutoFit/>
          </a:bodyPr>
          <a:lstStyle/>
          <a:p>
            <a:r>
              <a:rPr lang="en-CA" dirty="0" smtClean="0"/>
              <a:t>Agreement</a:t>
            </a:r>
            <a:endParaRPr lang="en-CA" dirty="0"/>
          </a:p>
        </p:txBody>
      </p:sp>
      <p:sp>
        <p:nvSpPr>
          <p:cNvPr id="9" name="TextBox 8"/>
          <p:cNvSpPr txBox="1"/>
          <p:nvPr/>
        </p:nvSpPr>
        <p:spPr>
          <a:xfrm>
            <a:off x="5436095" y="5517580"/>
            <a:ext cx="2199641" cy="64633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CA" dirty="0" smtClean="0"/>
              <a:t>R94.30 STEMI: 91.6%</a:t>
            </a:r>
          </a:p>
          <a:p>
            <a:r>
              <a:rPr lang="en-CA" dirty="0" smtClean="0"/>
              <a:t>R94.31 NSTEMI:100%</a:t>
            </a:r>
            <a:endParaRPr lang="en-CA" dirty="0"/>
          </a:p>
        </p:txBody>
      </p:sp>
      <p:sp>
        <p:nvSpPr>
          <p:cNvPr id="10" name="TextBox 9"/>
          <p:cNvSpPr txBox="1"/>
          <p:nvPr/>
        </p:nvSpPr>
        <p:spPr>
          <a:xfrm>
            <a:off x="3059832" y="5516523"/>
            <a:ext cx="2160240" cy="64633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CA" dirty="0" smtClean="0"/>
              <a:t>I21.0-3 STEMI: 92.3%</a:t>
            </a:r>
          </a:p>
          <a:p>
            <a:r>
              <a:rPr lang="en-CA" dirty="0" smtClean="0"/>
              <a:t>I21.4 NSTEMI: 100%</a:t>
            </a:r>
          </a:p>
        </p:txBody>
      </p:sp>
      <p:sp>
        <p:nvSpPr>
          <p:cNvPr id="11" name="Down Arrow 10"/>
          <p:cNvSpPr/>
          <p:nvPr/>
        </p:nvSpPr>
        <p:spPr>
          <a:xfrm>
            <a:off x="4084101" y="4869161"/>
            <a:ext cx="233486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Down Arrow 11"/>
          <p:cNvSpPr/>
          <p:nvPr/>
        </p:nvSpPr>
        <p:spPr>
          <a:xfrm>
            <a:off x="6419173" y="4941166"/>
            <a:ext cx="233486" cy="5040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30646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273</Words>
  <Application>Microsoft Office PowerPoint</Application>
  <PresentationFormat>On-screen Show (4:3)</PresentationFormat>
  <Paragraphs>34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WHO Collaborating Centre in Calgary, Canada</vt:lpstr>
      <vt:lpstr>PowerPoint Presentation</vt:lpstr>
      <vt:lpstr>Research Activities</vt:lpstr>
      <vt:lpstr>Validity of ICD-10 Codes for Classifying AMI Sub-types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Hude Quan</dc:creator>
  <cp:lastModifiedBy>Hude Quan</cp:lastModifiedBy>
  <cp:revision>7</cp:revision>
  <dcterms:created xsi:type="dcterms:W3CDTF">2014-10-12T03:27:24Z</dcterms:created>
  <dcterms:modified xsi:type="dcterms:W3CDTF">2014-10-12T03:57:34Z</dcterms:modified>
</cp:coreProperties>
</file>