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(null)" ContentType="image/jpe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13"/>
  </p:notesMasterIdLst>
  <p:sldIdLst>
    <p:sldId id="26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DBAE9-8428-459F-9CAE-D6DA9F8ED1F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361B0-A2EA-4C98-B01D-50DE4AF8A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885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76651" eaLnBrk="0" hangingPunct="0">
              <a:defRPr sz="2600">
                <a:solidFill>
                  <a:schemeClr val="tx1"/>
                </a:solidFill>
                <a:latin typeface="Arial Unicode MS" pitchFamily="34" charset="-128"/>
              </a:defRPr>
            </a:lvl1pPr>
            <a:lvl2pPr marL="743247" indent="-285864" defTabSz="876651" eaLnBrk="0" hangingPunct="0">
              <a:defRPr sz="2600">
                <a:solidFill>
                  <a:schemeClr val="tx1"/>
                </a:solidFill>
                <a:latin typeface="Arial Unicode MS" pitchFamily="34" charset="-128"/>
              </a:defRPr>
            </a:lvl2pPr>
            <a:lvl3pPr marL="1143457" indent="-228691" defTabSz="876651" eaLnBrk="0" hangingPunct="0">
              <a:defRPr sz="2600">
                <a:solidFill>
                  <a:schemeClr val="tx1"/>
                </a:solidFill>
                <a:latin typeface="Arial Unicode MS" pitchFamily="34" charset="-128"/>
              </a:defRPr>
            </a:lvl3pPr>
            <a:lvl4pPr marL="1600840" indent="-228691" defTabSz="876651" eaLnBrk="0" hangingPunct="0">
              <a:defRPr sz="2600">
                <a:solidFill>
                  <a:schemeClr val="tx1"/>
                </a:solidFill>
                <a:latin typeface="Arial Unicode MS" pitchFamily="34" charset="-128"/>
              </a:defRPr>
            </a:lvl4pPr>
            <a:lvl5pPr marL="2058223" indent="-228691" defTabSz="876651" eaLnBrk="0" hangingPunct="0">
              <a:defRPr sz="2600">
                <a:solidFill>
                  <a:schemeClr val="tx1"/>
                </a:solidFill>
                <a:latin typeface="Arial Unicode MS" pitchFamily="34" charset="-128"/>
              </a:defRPr>
            </a:lvl5pPr>
            <a:lvl6pPr marL="2515606" indent="-228691" defTabSz="876651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 Unicode MS" pitchFamily="34" charset="-128"/>
              </a:defRPr>
            </a:lvl6pPr>
            <a:lvl7pPr marL="2972989" indent="-228691" defTabSz="876651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 Unicode MS" pitchFamily="34" charset="-128"/>
              </a:defRPr>
            </a:lvl7pPr>
            <a:lvl8pPr marL="3430372" indent="-228691" defTabSz="876651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 Unicode MS" pitchFamily="34" charset="-128"/>
              </a:defRPr>
            </a:lvl8pPr>
            <a:lvl9pPr marL="3887754" indent="-228691" defTabSz="876651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fld id="{2E24B6D2-B435-4817-A198-D607BDEC8B7E}" type="slidenum">
              <a:rPr lang="en-US" sz="1200">
                <a:solidFill>
                  <a:prstClr val="black"/>
                </a:solidFill>
              </a:rPr>
              <a:pPr/>
              <a:t>1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041" y="4343436"/>
            <a:ext cx="5027920" cy="249741"/>
          </a:xfrm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5361B0-A2EA-4C98-B01D-50DE4AF8AE8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594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ED7A4-2F2D-445D-A723-08EA9C0E89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05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5DD5B-8814-4688-B0AE-E126C9561B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32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CE54A-4F05-4893-B9F8-B0C2E9749E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7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ED7A4-2F2D-445D-A723-08EA9C0E89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94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C81C-A55A-4E5F-ABE4-11BAE94DB72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01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A9724-3B0D-41CB-B3D1-CDB996BDADB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84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BA7E3-D25B-4023-8BF4-D13B0A8289F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73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79B9B-4D62-4AC2-942E-565B46A191E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76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A74D-55ED-4A33-BB41-E2172EA5D2E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46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1DEF7-A281-4B77-8E96-9BB484BA42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39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12360-FF0B-4F6C-ADB8-81FC5ACBFB4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42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C81C-A55A-4E5F-ABE4-11BAE94DB72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37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126F-B937-4FCC-8597-F5071F3A3F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04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5DD5B-8814-4688-B0AE-E126C9561B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46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CE54A-4F05-4893-B9F8-B0C2E9749E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36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ED7A4-2F2D-445D-A723-08EA9C0E89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14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C81C-A55A-4E5F-ABE4-11BAE94DB72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84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A9724-3B0D-41CB-B3D1-CDB996BDADB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34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BA7E3-D25B-4023-8BF4-D13B0A8289F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80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79B9B-4D62-4AC2-942E-565B46A191E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88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A74D-55ED-4A33-BB41-E2172EA5D2E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18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1DEF7-A281-4B77-8E96-9BB484BA42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61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A9724-3B0D-41CB-B3D1-CDB996BDADB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46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12360-FF0B-4F6C-ADB8-81FC5ACBFB4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67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126F-B937-4FCC-8597-F5071F3A3F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00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5DD5B-8814-4688-B0AE-E126C9561B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48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CE54A-4F05-4893-B9F8-B0C2E9749E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77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BA7E3-D25B-4023-8BF4-D13B0A8289F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61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79B9B-4D62-4AC2-942E-565B46A191E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87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5A74D-55ED-4A33-BB41-E2172EA5D2E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23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1DEF7-A281-4B77-8E96-9BB484BA42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80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12360-FF0B-4F6C-ADB8-81FC5ACBFB4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09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126F-B937-4FCC-8597-F5071F3A3F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27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6"/>
          <p:cNvSpPr>
            <a:spLocks noChangeArrowheads="1"/>
          </p:cNvSpPr>
          <p:nvPr userDrawn="1"/>
        </p:nvSpPr>
        <p:spPr bwMode="auto">
          <a:xfrm>
            <a:off x="97587" y="6394776"/>
            <a:ext cx="425302" cy="509729"/>
          </a:xfrm>
          <a:prstGeom prst="ellipse">
            <a:avLst/>
          </a:prstGeom>
          <a:solidFill>
            <a:srgbClr val="33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664" tIns="42332" rIns="84664" bIns="42332" anchor="ctr">
            <a:spAutoFit/>
          </a:bodyPr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0F5C8056-8B4D-4338-AD49-E0537DFC21C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12"/>
          <p:cNvSpPr>
            <a:spLocks noChangeArrowheads="1"/>
          </p:cNvSpPr>
          <p:nvPr userDrawn="1"/>
        </p:nvSpPr>
        <p:spPr bwMode="auto">
          <a:xfrm>
            <a:off x="0" y="6389688"/>
            <a:ext cx="9144000" cy="468312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28" tIns="45665" rIns="91328" bIns="45665" anchor="ctr"/>
          <a:lstStyle/>
          <a:p>
            <a:pPr defTabSz="457200" rtl="1"/>
            <a:endParaRPr lang="fr-FR">
              <a:solidFill>
                <a:prstClr val="black"/>
              </a:solidFill>
            </a:endParaRPr>
          </a:p>
        </p:txBody>
      </p:sp>
      <p:pic>
        <p:nvPicPr>
          <p:cNvPr id="8" name="Picture 17" descr="WHO-EN-white-H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6410325"/>
            <a:ext cx="14668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52435" y="6491883"/>
            <a:ext cx="517063" cy="3571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87269" tIns="43634" rIns="87269" bIns="43634"/>
          <a:lstStyle/>
          <a:p>
            <a:pPr algn="ctr" defTabSz="873101" eaLnBrk="0" hangingPunct="0"/>
            <a:fld id="{99BB840D-B16A-4C67-A54C-DAB1C224E674}" type="slidenum">
              <a:rPr lang="en-US" b="1">
                <a:solidFill>
                  <a:prstClr val="black"/>
                </a:solidFill>
                <a:latin typeface="Arial" pitchFamily="34" charset="0"/>
              </a:rPr>
              <a:pPr algn="ctr" defTabSz="873101" eaLnBrk="0" hangingPunct="0"/>
              <a:t>‹#›</a:t>
            </a:fld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83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6"/>
          <p:cNvSpPr>
            <a:spLocks noChangeArrowheads="1"/>
          </p:cNvSpPr>
          <p:nvPr userDrawn="1"/>
        </p:nvSpPr>
        <p:spPr bwMode="auto">
          <a:xfrm>
            <a:off x="97587" y="6394776"/>
            <a:ext cx="425302" cy="509729"/>
          </a:xfrm>
          <a:prstGeom prst="ellipse">
            <a:avLst/>
          </a:prstGeom>
          <a:solidFill>
            <a:srgbClr val="33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664" tIns="42332" rIns="84664" bIns="42332" anchor="ctr">
            <a:spAutoFit/>
          </a:bodyPr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0F5C8056-8B4D-4338-AD49-E0537DFC21C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12"/>
          <p:cNvSpPr>
            <a:spLocks noChangeArrowheads="1"/>
          </p:cNvSpPr>
          <p:nvPr userDrawn="1"/>
        </p:nvSpPr>
        <p:spPr bwMode="auto">
          <a:xfrm>
            <a:off x="0" y="6389688"/>
            <a:ext cx="9144000" cy="468312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28" tIns="45665" rIns="91328" bIns="45665" anchor="ctr"/>
          <a:lstStyle/>
          <a:p>
            <a:pPr defTabSz="457200" rtl="1"/>
            <a:endParaRPr lang="fr-FR">
              <a:solidFill>
                <a:prstClr val="black"/>
              </a:solidFill>
            </a:endParaRPr>
          </a:p>
        </p:txBody>
      </p:sp>
      <p:pic>
        <p:nvPicPr>
          <p:cNvPr id="8" name="Picture 17" descr="WHO-EN-white-H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6410325"/>
            <a:ext cx="14668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52435" y="6491883"/>
            <a:ext cx="517063" cy="3571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87269" tIns="43634" rIns="87269" bIns="43634"/>
          <a:lstStyle/>
          <a:p>
            <a:pPr algn="ctr" defTabSz="873101" eaLnBrk="0" hangingPunct="0"/>
            <a:fld id="{99BB840D-B16A-4C67-A54C-DAB1C224E674}" type="slidenum">
              <a:rPr lang="en-US" b="1">
                <a:solidFill>
                  <a:prstClr val="black"/>
                </a:solidFill>
                <a:latin typeface="Arial" pitchFamily="34" charset="0"/>
              </a:rPr>
              <a:pPr algn="ctr" defTabSz="873101" eaLnBrk="0" hangingPunct="0"/>
              <a:t>‹#›</a:t>
            </a:fld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4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6"/>
          <p:cNvSpPr>
            <a:spLocks noChangeArrowheads="1"/>
          </p:cNvSpPr>
          <p:nvPr userDrawn="1"/>
        </p:nvSpPr>
        <p:spPr bwMode="auto">
          <a:xfrm>
            <a:off x="97587" y="6394776"/>
            <a:ext cx="425302" cy="509729"/>
          </a:xfrm>
          <a:prstGeom prst="ellipse">
            <a:avLst/>
          </a:prstGeom>
          <a:solidFill>
            <a:srgbClr val="33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664" tIns="42332" rIns="84664" bIns="42332" anchor="ctr">
            <a:spAutoFit/>
          </a:bodyPr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0F5C8056-8B4D-4338-AD49-E0537DFC21C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10/10/2014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12"/>
          <p:cNvSpPr>
            <a:spLocks noChangeArrowheads="1"/>
          </p:cNvSpPr>
          <p:nvPr userDrawn="1"/>
        </p:nvSpPr>
        <p:spPr bwMode="auto">
          <a:xfrm>
            <a:off x="0" y="6389688"/>
            <a:ext cx="9144000" cy="468312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28" tIns="45665" rIns="91328" bIns="45665" anchor="ctr"/>
          <a:lstStyle/>
          <a:p>
            <a:pPr defTabSz="457200" rtl="1"/>
            <a:endParaRPr lang="fr-FR">
              <a:solidFill>
                <a:prstClr val="black"/>
              </a:solidFill>
            </a:endParaRPr>
          </a:p>
        </p:txBody>
      </p:sp>
      <p:pic>
        <p:nvPicPr>
          <p:cNvPr id="8" name="Picture 17" descr="WHO-EN-white-H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6410325"/>
            <a:ext cx="14668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52435" y="6491883"/>
            <a:ext cx="517063" cy="3571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87269" tIns="43634" rIns="87269" bIns="43634"/>
          <a:lstStyle/>
          <a:p>
            <a:pPr algn="ctr" defTabSz="873101" eaLnBrk="0" hangingPunct="0"/>
            <a:fld id="{99BB840D-B16A-4C67-A54C-DAB1C224E674}" type="slidenum">
              <a:rPr lang="en-US" b="1">
                <a:solidFill>
                  <a:prstClr val="black"/>
                </a:solidFill>
                <a:latin typeface="Arial" pitchFamily="34" charset="0"/>
              </a:rPr>
              <a:pPr algn="ctr" defTabSz="873101" eaLnBrk="0" hangingPunct="0"/>
              <a:t>‹#›</a:t>
            </a:fld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94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(null)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68B3EC-B049-4335-BF16-DE6614D6EAB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1" name="Picture 2" descr="WHA-fro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50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 Box 8"/>
          <p:cNvSpPr txBox="1">
            <a:spLocks noChangeArrowheads="1"/>
          </p:cNvSpPr>
          <p:nvPr/>
        </p:nvSpPr>
        <p:spPr bwMode="auto">
          <a:xfrm>
            <a:off x="0" y="6357937"/>
            <a:ext cx="9144000" cy="64293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664" tIns="42332" rIns="84664" bIns="42332"/>
          <a:lstStyle>
            <a:lvl1pPr defTabSz="942975" eaLnBrk="0" hangingPunct="0">
              <a:defRPr sz="2600"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defTabSz="942975" eaLnBrk="0" hangingPunct="0">
              <a:defRPr sz="2600"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defTabSz="942975" eaLnBrk="0" hangingPunct="0">
              <a:defRPr sz="2600"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defTabSz="942975" eaLnBrk="0" hangingPunct="0">
              <a:defRPr sz="2600"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defTabSz="942975" eaLnBrk="0" hangingPunct="0">
              <a:defRPr sz="2600"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 eaLnBrk="1" hangingPunct="1"/>
            <a:r>
              <a:rPr lang="en-US" sz="1100">
                <a:solidFill>
                  <a:srgbClr val="EEECE1"/>
                </a:solidFill>
              </a:rPr>
              <a:t>Disclaimer: The boundaries shown on the above map do not imply official endorsement by the World Health Organization</a:t>
            </a:r>
          </a:p>
          <a:p>
            <a:pPr algn="ctr" eaLnBrk="1" hangingPunct="1"/>
            <a:r>
              <a:rPr lang="en-US" sz="1100">
                <a:solidFill>
                  <a:srgbClr val="EEECE1"/>
                </a:solidFill>
              </a:rPr>
              <a:t>(This Disclaimer applies to the entire presentation)</a:t>
            </a:r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656888" y="5000625"/>
            <a:ext cx="7718072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874" tIns="43938" rIns="87874" bIns="43938" anchor="ctr"/>
          <a:lstStyle/>
          <a:p>
            <a:pPr algn="ctr" defTabSz="873101">
              <a:lnSpc>
                <a:spcPct val="90000"/>
              </a:lnSpc>
            </a:pPr>
            <a:r>
              <a:rPr lang="en-US" sz="2400" b="1" dirty="0">
                <a:solidFill>
                  <a:prstClr val="black"/>
                </a:solidFill>
                <a:latin typeface="Arial" pitchFamily="34" charset="0"/>
              </a:rPr>
              <a:t>By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</a:rPr>
              <a:t>Jyotsna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Arial" pitchFamily="34" charset="0"/>
              </a:rPr>
              <a:t>Chikersal</a:t>
            </a:r>
            <a:r>
              <a:rPr lang="en-US" sz="2400" b="1" dirty="0">
                <a:solidFill>
                  <a:prstClr val="black"/>
                </a:solidFill>
                <a:latin typeface="Arial" pitchFamily="34" charset="0"/>
              </a:rPr>
              <a:t/>
            </a:r>
            <a:br>
              <a:rPr lang="en-US" sz="2400" b="1" dirty="0">
                <a:solidFill>
                  <a:prstClr val="black"/>
                </a:solidFill>
                <a:latin typeface="Arial" pitchFamily="34" charset="0"/>
              </a:rPr>
            </a:br>
            <a:r>
              <a:rPr lang="en-US" sz="2400" b="1" dirty="0">
                <a:solidFill>
                  <a:prstClr val="black"/>
                </a:solidFill>
                <a:latin typeface="Arial" pitchFamily="34" charset="0"/>
              </a:rPr>
              <a:t>Regional Advisor</a:t>
            </a:r>
            <a:br>
              <a:rPr lang="en-US" sz="2400" b="1" dirty="0">
                <a:solidFill>
                  <a:prstClr val="black"/>
                </a:solidFill>
                <a:latin typeface="Arial" pitchFamily="34" charset="0"/>
              </a:rPr>
            </a:br>
            <a:r>
              <a:rPr lang="en-US" sz="2400" b="1" dirty="0">
                <a:solidFill>
                  <a:prstClr val="black"/>
                </a:solidFill>
                <a:latin typeface="Arial" pitchFamily="34" charset="0"/>
              </a:rPr>
              <a:t>HST WHO/SEARO</a:t>
            </a:r>
          </a:p>
        </p:txBody>
      </p:sp>
      <p:sp>
        <p:nvSpPr>
          <p:cNvPr id="2054" name="Rectangle 4"/>
          <p:cNvSpPr>
            <a:spLocks noChangeArrowheads="1"/>
          </p:cNvSpPr>
          <p:nvPr/>
        </p:nvSpPr>
        <p:spPr bwMode="auto">
          <a:xfrm>
            <a:off x="656889" y="2428875"/>
            <a:ext cx="7900136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874" tIns="43938" rIns="87874" bIns="43938" anchor="ctr"/>
          <a:lstStyle/>
          <a:p>
            <a:pPr algn="ctr" defTabSz="873101"/>
            <a:r>
              <a:rPr lang="en-US" sz="3200" b="1" dirty="0">
                <a:solidFill>
                  <a:srgbClr val="FF0000"/>
                </a:solidFill>
                <a:latin typeface="Albertus MT" pitchFamily="18" charset="0"/>
              </a:rPr>
              <a:t>Innovative approaches to strengthen Mortality Statistics from routine CRVS systems in the South East Asia Region</a:t>
            </a:r>
          </a:p>
        </p:txBody>
      </p:sp>
      <p:sp>
        <p:nvSpPr>
          <p:cNvPr id="2055" name="Rectangle 5"/>
          <p:cNvSpPr>
            <a:spLocks noChangeArrowheads="1"/>
          </p:cNvSpPr>
          <p:nvPr/>
        </p:nvSpPr>
        <p:spPr bwMode="auto">
          <a:xfrm>
            <a:off x="1495841" y="3933056"/>
            <a:ext cx="6082406" cy="924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874" tIns="43938" rIns="87874" bIns="43938" anchor="ctr"/>
          <a:lstStyle/>
          <a:p>
            <a:pPr algn="ctr" defTabSz="873101"/>
            <a:r>
              <a:rPr lang="en-US" altLang="zh-CN" sz="2400" b="1" dirty="0" smtClean="0">
                <a:solidFill>
                  <a:srgbClr val="FF0000"/>
                </a:solidFill>
                <a:latin typeface="Arial" pitchFamily="34" charset="0"/>
              </a:rPr>
              <a:t>Barcelona, Spain </a:t>
            </a:r>
            <a:br>
              <a:rPr lang="en-US" altLang="zh-CN" sz="2400" b="1" dirty="0" smtClean="0">
                <a:solidFill>
                  <a:srgbClr val="FF0000"/>
                </a:solidFill>
                <a:latin typeface="Arial" pitchFamily="34" charset="0"/>
              </a:rPr>
            </a:br>
            <a:r>
              <a:rPr lang="en-US" altLang="zh-CN" sz="2400" b="1" dirty="0" smtClean="0">
                <a:solidFill>
                  <a:srgbClr val="FF0000"/>
                </a:solidFill>
                <a:latin typeface="Arial" pitchFamily="34" charset="0"/>
              </a:rPr>
              <a:t>16 October 2014</a:t>
            </a:r>
            <a:endParaRPr lang="en-US" sz="24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056" name="Oval 6"/>
          <p:cNvSpPr>
            <a:spLocks noChangeArrowheads="1"/>
          </p:cNvSpPr>
          <p:nvPr/>
        </p:nvSpPr>
        <p:spPr bwMode="auto">
          <a:xfrm>
            <a:off x="97587" y="6394776"/>
            <a:ext cx="425302" cy="509729"/>
          </a:xfrm>
          <a:prstGeom prst="ellipse">
            <a:avLst/>
          </a:prstGeom>
          <a:solidFill>
            <a:srgbClr val="33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664" tIns="42332" rIns="84664" bIns="42332" anchor="ctr">
            <a:spAutoFit/>
          </a:bodyPr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2057" name="Rectangle 7"/>
          <p:cNvSpPr>
            <a:spLocks noChangeArrowheads="1"/>
          </p:cNvSpPr>
          <p:nvPr/>
        </p:nvSpPr>
        <p:spPr bwMode="auto">
          <a:xfrm>
            <a:off x="52435" y="6491883"/>
            <a:ext cx="517063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69" tIns="43634" rIns="87269" bIns="43634"/>
          <a:lstStyle/>
          <a:p>
            <a:pPr algn="ctr" defTabSz="873101" eaLnBrk="0" hangingPunct="0"/>
            <a:fld id="{99BB840D-B16A-4C67-A54C-DAB1C224E674}" type="slidenum">
              <a:rPr lang="en-US" sz="1400" b="1">
                <a:solidFill>
                  <a:prstClr val="black"/>
                </a:solidFill>
                <a:latin typeface="Arial" pitchFamily="34" charset="0"/>
              </a:rPr>
              <a:pPr algn="ctr" defTabSz="873101" eaLnBrk="0" hangingPunct="0"/>
              <a:t>1</a:t>
            </a:fld>
            <a:endParaRPr lang="en-US" sz="1400" b="1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95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156115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 “To make people count, we first need to be able to count people” </a:t>
            </a:r>
            <a:r>
              <a:rPr lang="en-US" sz="16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(LEE Jong-</a:t>
            </a:r>
            <a:r>
              <a:rPr lang="en-US" sz="1600" b="1" dirty="0" err="1" smtClean="0">
                <a:solidFill>
                  <a:srgbClr val="FF0000"/>
                </a:solidFill>
                <a:latin typeface="Arial Narrow"/>
                <a:cs typeface="Arial Narrow"/>
              </a:rPr>
              <a:t>Wook</a:t>
            </a:r>
            <a:r>
              <a:rPr lang="en-US" sz="16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, WHO Director-General, 2003–06) </a:t>
            </a:r>
            <a:endParaRPr lang="en-US" sz="1600" b="1" dirty="0">
              <a:solidFill>
                <a:srgbClr val="FF0000"/>
              </a:solidFill>
              <a:latin typeface="Arial Narrow"/>
              <a:cs typeface="Arial Narrow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031" y="1417638"/>
            <a:ext cx="6042213" cy="4763433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1320"/>
              </a:spcBef>
              <a:buNone/>
            </a:pPr>
            <a:r>
              <a:rPr lang="en-US" sz="2800" dirty="0">
                <a:solidFill>
                  <a:srgbClr val="000090"/>
                </a:solidFill>
                <a:latin typeface="Arial Narrow"/>
                <a:cs typeface="Arial Narrow"/>
              </a:rPr>
              <a:t>Most people in Asia are born &amp;</a:t>
            </a:r>
            <a:r>
              <a:rPr lang="en-US" sz="28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en-US" sz="2800" dirty="0">
                <a:solidFill>
                  <a:srgbClr val="000090"/>
                </a:solidFill>
                <a:latin typeface="Arial Narrow"/>
                <a:cs typeface="Arial Narrow"/>
              </a:rPr>
              <a:t>die without </a:t>
            </a:r>
            <a:r>
              <a:rPr lang="en-US" sz="2800" dirty="0" smtClean="0">
                <a:solidFill>
                  <a:srgbClr val="000090"/>
                </a:solidFill>
                <a:latin typeface="Arial Narrow"/>
                <a:cs typeface="Arial Narrow"/>
              </a:rPr>
              <a:t>leaving a </a:t>
            </a:r>
            <a:r>
              <a:rPr lang="en-US" sz="2800" dirty="0">
                <a:solidFill>
                  <a:srgbClr val="000090"/>
                </a:solidFill>
                <a:latin typeface="Arial Narrow"/>
                <a:cs typeface="Arial Narrow"/>
              </a:rPr>
              <a:t>trace in any legal record or official statistic. </a:t>
            </a:r>
          </a:p>
          <a:p>
            <a:pPr marL="0" indent="0">
              <a:lnSpc>
                <a:spcPct val="110000"/>
              </a:lnSpc>
              <a:spcBef>
                <a:spcPts val="1320"/>
              </a:spcBef>
              <a:buNone/>
            </a:pPr>
            <a:r>
              <a:rPr lang="en-US" b="1" i="1" dirty="0" smtClean="0">
                <a:solidFill>
                  <a:srgbClr val="0000FF"/>
                </a:solidFill>
                <a:latin typeface="Arial Narrow"/>
                <a:cs typeface="Arial Narrow"/>
              </a:rPr>
              <a:t>Scandal of invisibility</a:t>
            </a:r>
            <a:endParaRPr lang="en-US" dirty="0" smtClean="0">
              <a:solidFill>
                <a:srgbClr val="000090"/>
              </a:solidFill>
              <a:latin typeface="Arial Narrow"/>
              <a:cs typeface="Arial Narrow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800" dirty="0" smtClean="0">
                <a:solidFill>
                  <a:srgbClr val="000090"/>
                </a:solidFill>
                <a:latin typeface="Arial Narrow"/>
                <a:cs typeface="Arial Narrow"/>
              </a:rPr>
              <a:t>Absence of reliable data for births, deaths, &amp; COD are at the root of  making most world’s poor as unseen, uncountable, and hence uncounted</a:t>
            </a:r>
          </a:p>
          <a:p>
            <a:pPr marL="0" indent="0">
              <a:lnSpc>
                <a:spcPct val="110000"/>
              </a:lnSpc>
              <a:spcBef>
                <a:spcPts val="1320"/>
              </a:spcBef>
              <a:buNone/>
            </a:pPr>
            <a:r>
              <a:rPr lang="en-US" sz="2800" dirty="0" smtClean="0">
                <a:solidFill>
                  <a:srgbClr val="000090"/>
                </a:solidFill>
                <a:effectLst/>
                <a:latin typeface="Arial Narrow"/>
                <a:cs typeface="Arial Narrow"/>
              </a:rPr>
              <a:t> </a:t>
            </a:r>
            <a:endParaRPr lang="en-US" sz="2800" dirty="0" smtClean="0">
              <a:solidFill>
                <a:srgbClr val="000090"/>
              </a:solidFill>
              <a:latin typeface="Arial Narrow"/>
              <a:cs typeface="Arial Narrow"/>
            </a:endParaRPr>
          </a:p>
          <a:p>
            <a:pPr>
              <a:lnSpc>
                <a:spcPct val="90000"/>
              </a:lnSpc>
              <a:spcBef>
                <a:spcPts val="1320"/>
              </a:spcBef>
            </a:pPr>
            <a:endParaRPr lang="en-US" sz="2400" dirty="0">
              <a:solidFill>
                <a:srgbClr val="000090"/>
              </a:solidFill>
              <a:latin typeface="Arial Narrow"/>
              <a:cs typeface="Arial Narrow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130" y="1417638"/>
            <a:ext cx="3011870" cy="40953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2" y="5459288"/>
            <a:ext cx="9156115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defTabSz="457200"/>
            <a:r>
              <a:rPr lang="en-US" sz="2600" dirty="0">
                <a:solidFill>
                  <a:srgbClr val="000090"/>
                </a:solidFill>
                <a:latin typeface="Arial Narrow"/>
                <a:cs typeface="Arial Narrow"/>
              </a:rPr>
              <a:t>Most fundamental of all, civil registration is a proof that a state recognizes &amp; respects lives of those it has a responsibility to defend &amp; develop</a:t>
            </a:r>
            <a:r>
              <a:rPr lang="en-US" sz="2800" dirty="0">
                <a:solidFill>
                  <a:srgbClr val="000090"/>
                </a:solidFill>
                <a:latin typeface="Arial Narrow"/>
                <a:cs typeface="Arial Narrow"/>
              </a:rPr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17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69225"/>
            <a:ext cx="9083765" cy="1268687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For 97% of children dying,  scientists are forced to make sophisticated guesses for Cause.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755" y="1450809"/>
            <a:ext cx="5473335" cy="39086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000090"/>
                </a:solidFill>
                <a:latin typeface="Arial Narrow"/>
                <a:cs typeface="Arial Narrow"/>
              </a:rPr>
              <a:t>“</a:t>
            </a:r>
            <a:r>
              <a:rPr lang="en-US" sz="2800" b="1" dirty="0" smtClean="0">
                <a:solidFill>
                  <a:srgbClr val="000090"/>
                </a:solidFill>
                <a:latin typeface="Arial Narrow"/>
                <a:cs typeface="Arial Narrow"/>
              </a:rPr>
              <a:t>In </a:t>
            </a:r>
            <a:r>
              <a:rPr lang="en-US" sz="2800" b="1" dirty="0" smtClean="0">
                <a:solidFill>
                  <a:srgbClr val="0000FF"/>
                </a:solidFill>
                <a:latin typeface="Arial Narrow"/>
                <a:cs typeface="Arial Narrow"/>
              </a:rPr>
              <a:t>2010   7.6 </a:t>
            </a:r>
            <a:r>
              <a:rPr lang="en-US" sz="2800" b="1" dirty="0">
                <a:solidFill>
                  <a:srgbClr val="0000FF"/>
                </a:solidFill>
                <a:latin typeface="Arial Narrow"/>
                <a:cs typeface="Arial Narrow"/>
              </a:rPr>
              <a:t>million children under age 5 died </a:t>
            </a:r>
            <a:r>
              <a:rPr lang="en-US" sz="2800" b="1" dirty="0" smtClean="0">
                <a:solidFill>
                  <a:srgbClr val="000090"/>
                </a:solidFill>
                <a:latin typeface="Arial Narrow"/>
                <a:cs typeface="Arial Narrow"/>
              </a:rPr>
              <a:t>. </a:t>
            </a:r>
          </a:p>
          <a:p>
            <a:pPr marL="0" indent="0">
              <a:buNone/>
            </a:pPr>
            <a:endParaRPr lang="en-US" sz="2800" b="1" dirty="0">
              <a:solidFill>
                <a:srgbClr val="000090"/>
              </a:solidFill>
              <a:latin typeface="Arial Narrow"/>
              <a:cs typeface="Arial Narrow"/>
            </a:endParaRPr>
          </a:p>
          <a:p>
            <a:pPr marL="0" indent="0">
              <a:buNone/>
            </a:pPr>
            <a:r>
              <a:rPr lang="en-US" sz="2800" b="1" dirty="0" smtClean="0">
                <a:solidFill>
                  <a:srgbClr val="000090"/>
                </a:solidFill>
                <a:latin typeface="Arial Narrow"/>
                <a:cs typeface="Arial Narrow"/>
              </a:rPr>
              <a:t>But </a:t>
            </a:r>
            <a:r>
              <a:rPr lang="en-US" sz="2800" b="1" dirty="0">
                <a:solidFill>
                  <a:srgbClr val="0000FF"/>
                </a:solidFill>
                <a:latin typeface="Arial Narrow"/>
                <a:cs typeface="Arial Narrow"/>
              </a:rPr>
              <a:t>fewer than 3% </a:t>
            </a:r>
            <a:r>
              <a:rPr lang="en-US" sz="2800" b="1" dirty="0">
                <a:solidFill>
                  <a:srgbClr val="000090"/>
                </a:solidFill>
                <a:latin typeface="Arial Narrow"/>
                <a:cs typeface="Arial Narrow"/>
              </a:rPr>
              <a:t>of those deaths were medically certified- assigned a cause by a health </a:t>
            </a:r>
            <a:r>
              <a:rPr lang="en-US" sz="2800" b="1" dirty="0" smtClean="0">
                <a:solidFill>
                  <a:srgbClr val="000090"/>
                </a:solidFill>
                <a:latin typeface="Arial Narrow"/>
                <a:cs typeface="Arial Narrow"/>
              </a:rPr>
              <a:t>worker &amp; </a:t>
            </a:r>
            <a:r>
              <a:rPr lang="en-US" sz="2800" b="1" dirty="0">
                <a:solidFill>
                  <a:srgbClr val="000090"/>
                </a:solidFill>
                <a:latin typeface="Arial Narrow"/>
                <a:cs typeface="Arial Narrow"/>
              </a:rPr>
              <a:t>recorded in an official database</a:t>
            </a:r>
            <a:r>
              <a:rPr lang="en-US" sz="2800" b="1" dirty="0" smtClean="0">
                <a:solidFill>
                  <a:srgbClr val="000090"/>
                </a:solidFill>
                <a:latin typeface="Arial Narrow"/>
                <a:cs typeface="Arial Narrow"/>
              </a:rPr>
              <a:t>.”</a:t>
            </a:r>
            <a:r>
              <a:rPr lang="en-US" sz="2800" b="1" dirty="0" smtClean="0">
                <a:solidFill>
                  <a:srgbClr val="0000FF"/>
                </a:solidFill>
                <a:latin typeface="Arial Narrow"/>
                <a:cs typeface="Arial Narrow"/>
              </a:rPr>
              <a:t> </a:t>
            </a:r>
            <a:r>
              <a:rPr lang="en-US" sz="2000" b="1" dirty="0">
                <a:solidFill>
                  <a:srgbClr val="000090"/>
                </a:solidFill>
                <a:latin typeface="Arial Narrow"/>
                <a:cs typeface="Arial Narrow"/>
              </a:rPr>
              <a:t>(Science, June 2012.) </a:t>
            </a:r>
          </a:p>
          <a:p>
            <a:endParaRPr lang="en-US" sz="2400" b="1" dirty="0">
              <a:solidFill>
                <a:srgbClr val="000090"/>
              </a:solidFill>
              <a:latin typeface="Arial Narrow"/>
              <a:cs typeface="Arial Narrow"/>
            </a:endParaRPr>
          </a:p>
        </p:txBody>
      </p:sp>
      <p:pic>
        <p:nvPicPr>
          <p:cNvPr id="4" name="Picture 3" descr="mortalit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808" y="1391509"/>
            <a:ext cx="1728192" cy="1440160"/>
          </a:xfrm>
          <a:prstGeom prst="rect">
            <a:avLst/>
          </a:prstGeom>
        </p:spPr>
      </p:pic>
      <p:pic>
        <p:nvPicPr>
          <p:cNvPr id="5" name="Picture 4" descr="images-1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939" y="1382562"/>
            <a:ext cx="2142869" cy="142598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7" y="2996952"/>
            <a:ext cx="3607288" cy="3263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455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796" y="29334"/>
            <a:ext cx="8229600" cy="1143000"/>
          </a:xfrm>
        </p:spPr>
        <p:txBody>
          <a:bodyPr>
            <a:noAutofit/>
          </a:bodyPr>
          <a:lstStyle/>
          <a:p>
            <a:r>
              <a:rPr lang="en-US" sz="38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 Every woman dying has a story to tell…</a:t>
            </a:r>
            <a:endParaRPr lang="en-US" sz="3800" b="1" dirty="0">
              <a:solidFill>
                <a:srgbClr val="FF0000"/>
              </a:solidFill>
              <a:latin typeface="Arial Narrow"/>
              <a:cs typeface="Arial Narrow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105" y="1172334"/>
            <a:ext cx="5108104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  <a:latin typeface="Arial Narrow"/>
              <a:cs typeface="Arial Narrow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00FF"/>
                </a:solidFill>
                <a:latin typeface="Arial Narrow"/>
                <a:cs typeface="Arial Narrow"/>
              </a:rPr>
              <a:t>Every minute</a:t>
            </a:r>
            <a:r>
              <a:rPr lang="en-US" b="1" dirty="0" smtClean="0">
                <a:solidFill>
                  <a:srgbClr val="000090"/>
                </a:solidFill>
                <a:latin typeface="Arial Narrow"/>
                <a:cs typeface="Arial Narrow"/>
              </a:rPr>
              <a:t>, at least </a:t>
            </a:r>
            <a:r>
              <a:rPr lang="en-US" b="1" dirty="0" smtClean="0">
                <a:solidFill>
                  <a:srgbClr val="0000FF"/>
                </a:solidFill>
                <a:latin typeface="Arial Narrow"/>
                <a:cs typeface="Arial Narrow"/>
              </a:rPr>
              <a:t>one woman dies</a:t>
            </a:r>
            <a:r>
              <a:rPr lang="en-US" b="1" dirty="0" smtClean="0">
                <a:solidFill>
                  <a:srgbClr val="000090"/>
                </a:solidFill>
                <a:latin typeface="Arial Narrow"/>
                <a:cs typeface="Arial Narrow"/>
              </a:rPr>
              <a:t> from complications related to pregnancy or child birth.</a:t>
            </a:r>
          </a:p>
          <a:p>
            <a:pPr marL="0" indent="0">
              <a:buNone/>
            </a:pPr>
            <a:endParaRPr lang="en-US" b="1" dirty="0" smtClean="0">
              <a:solidFill>
                <a:srgbClr val="000090"/>
              </a:solidFill>
              <a:latin typeface="Arial Narrow"/>
              <a:cs typeface="Arial Narrow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0090"/>
                </a:solidFill>
                <a:latin typeface="Arial Narrow"/>
                <a:cs typeface="Arial Narrow"/>
              </a:rPr>
              <a:t>Verbal Autopsy can be used to capture the story behind the death </a:t>
            </a:r>
            <a:endParaRPr lang="en-US" dirty="0" smtClean="0">
              <a:solidFill>
                <a:srgbClr val="00009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images-2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209" y="4126939"/>
            <a:ext cx="3739791" cy="2223312"/>
          </a:xfrm>
          <a:prstGeom prst="rect">
            <a:avLst/>
          </a:prstGeom>
        </p:spPr>
      </p:pic>
      <p:pic>
        <p:nvPicPr>
          <p:cNvPr id="5" name="Picture 4" descr="Unknown-3.(null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147" y="1041615"/>
            <a:ext cx="3914853" cy="295460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08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xfrm>
            <a:off x="-160970" y="-158750"/>
            <a:ext cx="9586667" cy="130492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300" b="1" dirty="0">
                <a:solidFill>
                  <a:srgbClr val="FF0000"/>
                </a:solidFill>
                <a:latin typeface="Arial Narrow"/>
                <a:cs typeface="Arial Narrow"/>
              </a:rPr>
              <a:t>Completeness of Death Registration: </a:t>
            </a:r>
            <a:br>
              <a:rPr lang="en-US" sz="2300" b="1" dirty="0">
                <a:solidFill>
                  <a:srgbClr val="FF0000"/>
                </a:solidFill>
                <a:latin typeface="Arial Narrow"/>
                <a:cs typeface="Arial Narrow"/>
              </a:rPr>
            </a:br>
            <a:r>
              <a:rPr lang="en-US" sz="2300" b="1" dirty="0">
                <a:solidFill>
                  <a:srgbClr val="FF0000"/>
                </a:solidFill>
                <a:latin typeface="Arial Narrow"/>
                <a:cs typeface="Arial Narrow"/>
              </a:rPr>
              <a:t>4 countries high ; 2 medium; 5 </a:t>
            </a:r>
            <a:r>
              <a:rPr lang="en-US" sz="23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low- </a:t>
            </a:r>
            <a:r>
              <a:rPr lang="en-US" sz="2300" b="1" i="1" u="sng" dirty="0" smtClean="0">
                <a:solidFill>
                  <a:srgbClr val="FF0000"/>
                </a:solidFill>
                <a:latin typeface="Arial Narrow"/>
                <a:cs typeface="Arial Narrow"/>
              </a:rPr>
              <a:t>Need for innovative approaches for strengthening mortality statistics from CRVS</a:t>
            </a:r>
            <a:endParaRPr lang="en-US" sz="2300" b="1" i="1" u="sng" dirty="0">
              <a:solidFill>
                <a:srgbClr val="FF0000"/>
              </a:solidFill>
              <a:latin typeface="Arial Narrow"/>
              <a:cs typeface="Arial Narrow"/>
            </a:endParaRPr>
          </a:p>
        </p:txBody>
      </p:sp>
      <p:sp>
        <p:nvSpPr>
          <p:cNvPr id="32771" name="TextBox 1"/>
          <p:cNvSpPr txBox="1">
            <a:spLocks noChangeArrowheads="1"/>
          </p:cNvSpPr>
          <p:nvPr/>
        </p:nvSpPr>
        <p:spPr bwMode="auto">
          <a:xfrm>
            <a:off x="1003300" y="4908550"/>
            <a:ext cx="1146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/>
              <a:t>&gt; </a:t>
            </a:r>
            <a:r>
              <a:rPr lang="en-US" sz="1400" b="1"/>
              <a:t>80</a:t>
            </a:r>
            <a:r>
              <a:rPr lang="en-US" sz="1400"/>
              <a:t>%</a:t>
            </a:r>
          </a:p>
        </p:txBody>
      </p:sp>
      <p:sp>
        <p:nvSpPr>
          <p:cNvPr id="32772" name="TextBox 4"/>
          <p:cNvSpPr txBox="1">
            <a:spLocks noChangeArrowheads="1"/>
          </p:cNvSpPr>
          <p:nvPr/>
        </p:nvSpPr>
        <p:spPr bwMode="auto">
          <a:xfrm>
            <a:off x="1535113" y="5062538"/>
            <a:ext cx="7699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/>
              <a:t>70-80%</a:t>
            </a:r>
          </a:p>
        </p:txBody>
      </p:sp>
      <p:sp>
        <p:nvSpPr>
          <p:cNvPr id="32773" name="TextBox 5"/>
          <p:cNvSpPr txBox="1">
            <a:spLocks noChangeArrowheads="1"/>
          </p:cNvSpPr>
          <p:nvPr/>
        </p:nvSpPr>
        <p:spPr bwMode="auto">
          <a:xfrm>
            <a:off x="1438275" y="5324475"/>
            <a:ext cx="7699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/>
              <a:t> 60-70%</a:t>
            </a:r>
          </a:p>
        </p:txBody>
      </p:sp>
      <p:sp>
        <p:nvSpPr>
          <p:cNvPr id="32774" name="TextBox 6"/>
          <p:cNvSpPr txBox="1">
            <a:spLocks noChangeArrowheads="1"/>
          </p:cNvSpPr>
          <p:nvPr/>
        </p:nvSpPr>
        <p:spPr bwMode="auto">
          <a:xfrm>
            <a:off x="1003300" y="5503863"/>
            <a:ext cx="76993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/>
              <a:t> &lt; 60%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1054" r="-11054"/>
          <a:stretch>
            <a:fillRect/>
          </a:stretch>
        </p:blipFill>
        <p:spPr>
          <a:xfrm>
            <a:off x="-756592" y="980728"/>
            <a:ext cx="10802887" cy="5142296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88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ECODIRS as an enabler to mobilize community health workers to notify births, deaths &amp; conduct Verbal Autopsy for most probable COD </a:t>
            </a:r>
            <a:br>
              <a:rPr lang="en-US" sz="2400" b="1" dirty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 Narrow" panose="020B0606020202030204" pitchFamily="34" charset="0"/>
                <a:cs typeface="Arial" panose="020B0604020202020204" pitchFamily="34" charset="0"/>
              </a:rPr>
              <a:t/>
            </a:r>
            <a:br>
              <a:rPr lang="en-GB" sz="2400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en-US" sz="24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877"/>
            <a:ext cx="9144000" cy="601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982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1143000"/>
          </a:xfrm>
        </p:spPr>
        <p:txBody>
          <a:bodyPr>
            <a:noAutofit/>
          </a:bodyPr>
          <a:lstStyle/>
          <a:p>
            <a:pPr algn="l"/>
            <a:r>
              <a:rPr lang="en-US" sz="2000" b="1" dirty="0">
                <a:solidFill>
                  <a:srgbClr val="FF0000"/>
                </a:solidFill>
                <a:latin typeface="Arial Narrow"/>
                <a:cs typeface="Arial Narrow"/>
              </a:rPr>
              <a:t>To provide unified direction &amp;</a:t>
            </a:r>
            <a:r>
              <a:rPr lang="en-US" sz="20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rial Narrow"/>
                <a:cs typeface="Arial Narrow"/>
              </a:rPr>
              <a:t>galvanize political commitment for strengthening </a:t>
            </a:r>
            <a:r>
              <a:rPr lang="en-US" sz="2000" b="1" u="sng" dirty="0">
                <a:solidFill>
                  <a:srgbClr val="FF0000"/>
                </a:solidFill>
                <a:latin typeface="Arial Narrow"/>
                <a:cs typeface="Arial Narrow"/>
              </a:rPr>
              <a:t>mortality statistics from routine CRVS system</a:t>
            </a:r>
            <a:r>
              <a:rPr lang="en-US" sz="2000" b="1" dirty="0">
                <a:solidFill>
                  <a:srgbClr val="FF0000"/>
                </a:solidFill>
                <a:latin typeface="Arial Narrow"/>
                <a:cs typeface="Arial Narrow"/>
              </a:rPr>
              <a:t>, a “Regional Strategy for Strengthening the role of the health sector in Improving CRVS (2015-2024)” </a:t>
            </a:r>
            <a:r>
              <a:rPr lang="en-US" sz="20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 developed</a:t>
            </a:r>
            <a:endParaRPr lang="en-US" sz="2000" b="1" dirty="0">
              <a:solidFill>
                <a:srgbClr val="FF0000"/>
              </a:solidFill>
              <a:latin typeface="Arial Narrow"/>
              <a:cs typeface="Arial Narrow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40768"/>
            <a:ext cx="5176664" cy="504056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AU" sz="20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Strategic Area 1: Legal and Organizational Framework for CRVS </a:t>
            </a:r>
            <a:endParaRPr lang="en-US" sz="2000" b="1" dirty="0">
              <a:solidFill>
                <a:srgbClr val="000099"/>
              </a:solidFill>
              <a:latin typeface="Arial Narrow" panose="020B0606020202030204" pitchFamily="34" charset="0"/>
              <a:cs typeface="Arial Narrow"/>
            </a:endParaRPr>
          </a:p>
          <a:p>
            <a:pPr>
              <a:spcBef>
                <a:spcPts val="600"/>
              </a:spcBef>
            </a:pPr>
            <a:r>
              <a:rPr lang="en-US" sz="20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Strategic Area 2: Political commitment and intersectoral collaboration for National Capacity Building, Partnerships, Advocacy &amp; Outreach</a:t>
            </a:r>
          </a:p>
          <a:p>
            <a:pPr>
              <a:spcBef>
                <a:spcPts val="600"/>
              </a:spcBef>
            </a:pPr>
            <a:r>
              <a:rPr lang="en-US" sz="20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Strategic Area 3:  Birth and Death registration- completeness and </a:t>
            </a:r>
            <a:r>
              <a:rPr lang="en-US" sz="2000" b="1" dirty="0" smtClean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coverage</a:t>
            </a:r>
            <a:endParaRPr lang="en-AU" sz="2000" b="1" dirty="0">
              <a:solidFill>
                <a:srgbClr val="000099"/>
              </a:solidFill>
              <a:latin typeface="Arial Narrow" panose="020B0606020202030204" pitchFamily="34" charset="0"/>
              <a:cs typeface="Arial Narrow"/>
            </a:endParaRPr>
          </a:p>
          <a:p>
            <a:pPr>
              <a:spcBef>
                <a:spcPts val="600"/>
              </a:spcBef>
            </a:pPr>
            <a:r>
              <a:rPr lang="en-AU" sz="20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Strategic Area 4:  Recording Cause of Death, ensuring completeness and quality</a:t>
            </a:r>
          </a:p>
          <a:p>
            <a:pPr>
              <a:spcBef>
                <a:spcPts val="600"/>
              </a:spcBef>
            </a:pPr>
            <a:r>
              <a:rPr lang="en-US" sz="20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Strategic Area 5: Creating demand for health and vital statistics, enabling service delivery and planning through: (</a:t>
            </a:r>
            <a:r>
              <a:rPr lang="en-US" sz="2000" b="1" dirty="0" err="1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i</a:t>
            </a:r>
            <a:r>
              <a:rPr lang="en-US" sz="20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) use in evidence-based decision making and  (ii) linkage to other activities</a:t>
            </a:r>
            <a:br>
              <a:rPr lang="en-US" sz="20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</a:br>
            <a:endParaRPr lang="en-US" sz="2000" b="1" dirty="0">
              <a:solidFill>
                <a:srgbClr val="000099"/>
              </a:solidFill>
              <a:latin typeface="Arial Narrow" panose="020B0606020202030204" pitchFamily="34" charset="0"/>
              <a:cs typeface="Arial Narrow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383" y="40524304"/>
            <a:ext cx="1855019" cy="205107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664" y="1817440"/>
            <a:ext cx="396733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135" y="1196752"/>
            <a:ext cx="3040127" cy="1466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01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841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/>
            </a:r>
            <a:br>
              <a:rPr lang="en-US" sz="4800" dirty="0"/>
            </a:br>
            <a:r>
              <a:rPr lang="en-US" sz="2700" b="1" dirty="0">
                <a:solidFill>
                  <a:srgbClr val="FF0000"/>
                </a:solidFill>
                <a:latin typeface="Arial Narrow"/>
                <a:cs typeface="Arial Narrow"/>
              </a:rPr>
              <a:t>To strengthen mortality statistics from routine CRVS systems in the SEAR, eCODIRS &amp; the Regional strategy offers a way forward to :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964488" cy="5217443"/>
          </a:xfrm>
        </p:spPr>
        <p:txBody>
          <a:bodyPr>
            <a:normAutofit fontScale="25000" lnSpcReduction="20000"/>
          </a:bodyPr>
          <a:lstStyle/>
          <a:p>
            <a:pPr marL="746125" indent="-746125"/>
            <a:endParaRPr lang="en-US" b="1" dirty="0"/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8800" b="1" dirty="0">
                <a:solidFill>
                  <a:srgbClr val="0000FF"/>
                </a:solidFill>
                <a:latin typeface="Arial Narrow" panose="020B0606020202030204" pitchFamily="34" charset="0"/>
                <a:cs typeface="Arial Narrow"/>
              </a:rPr>
              <a:t>Galvanize political will and multi-stakeholder engagement </a:t>
            </a:r>
            <a:r>
              <a:rPr lang="en-US" sz="88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in  strengthening mortality statistics from routine CRVS as a critical development agenda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8800" b="1" dirty="0">
                <a:solidFill>
                  <a:srgbClr val="0000FF"/>
                </a:solidFill>
                <a:latin typeface="Arial Narrow" panose="020B0606020202030204" pitchFamily="34" charset="0"/>
                <a:cs typeface="Arial Narrow"/>
              </a:rPr>
              <a:t>Generation of reliable vital statistics </a:t>
            </a:r>
            <a:r>
              <a:rPr lang="en-US" sz="88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from civil registration data and their use in policy and decision-making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8800" b="1" dirty="0">
                <a:solidFill>
                  <a:srgbClr val="0000FF"/>
                </a:solidFill>
                <a:latin typeface="Arial Narrow" panose="020B0606020202030204" pitchFamily="34" charset="0"/>
                <a:cs typeface="Arial Narrow"/>
              </a:rPr>
              <a:t>Use ICT as an enabler for community mobilization</a:t>
            </a:r>
            <a:r>
              <a:rPr lang="en-US" sz="88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 and building the capabilities of Community Health Workers for collecting quality </a:t>
            </a:r>
            <a:r>
              <a:rPr lang="en-US" sz="8800" b="1" dirty="0" err="1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CoD</a:t>
            </a:r>
            <a:r>
              <a:rPr lang="en-US" sz="88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 </a:t>
            </a:r>
            <a:r>
              <a:rPr lang="en-US" sz="8800" b="1" dirty="0" smtClean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data using </a:t>
            </a:r>
            <a:r>
              <a:rPr lang="en-US" sz="8800" b="1" dirty="0" smtClean="0">
                <a:solidFill>
                  <a:srgbClr val="0000FF"/>
                </a:solidFill>
                <a:latin typeface="Arial Narrow" panose="020B0606020202030204" pitchFamily="34" charset="0"/>
                <a:cs typeface="Arial Narrow"/>
              </a:rPr>
              <a:t>Verbal Autopsy</a:t>
            </a:r>
            <a:r>
              <a:rPr lang="en-US" sz="8800" b="1" dirty="0" smtClean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, </a:t>
            </a:r>
            <a:r>
              <a:rPr lang="en-US" sz="88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as well as notification of births and deaths and reporting of </a:t>
            </a:r>
            <a:r>
              <a:rPr lang="en-US" sz="8800" b="1" dirty="0">
                <a:solidFill>
                  <a:srgbClr val="0000FF"/>
                </a:solidFill>
                <a:latin typeface="Arial Narrow" panose="020B0606020202030204" pitchFamily="34" charset="0"/>
                <a:cs typeface="Arial Narrow"/>
              </a:rPr>
              <a:t>ICD coded Medically Certified Cause of Death (MCCD)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8800" b="1" dirty="0">
                <a:solidFill>
                  <a:srgbClr val="0000FF"/>
                </a:solidFill>
                <a:latin typeface="Arial Narrow" panose="020B0606020202030204" pitchFamily="34" charset="0"/>
                <a:cs typeface="Arial Narrow"/>
              </a:rPr>
              <a:t>Create demand </a:t>
            </a:r>
            <a:r>
              <a:rPr lang="en-US" sz="88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for health and vital statistics</a:t>
            </a:r>
            <a:r>
              <a:rPr lang="en-US" sz="8800" b="1" dirty="0">
                <a:solidFill>
                  <a:srgbClr val="0000FF"/>
                </a:solidFill>
                <a:latin typeface="Arial Narrow" panose="020B0606020202030204" pitchFamily="34" charset="0"/>
                <a:cs typeface="Arial Narrow"/>
              </a:rPr>
              <a:t>,</a:t>
            </a:r>
            <a:r>
              <a:rPr lang="en-US" sz="88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 enabling service delivery and planning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8800" b="1" dirty="0">
                <a:solidFill>
                  <a:srgbClr val="0000FF"/>
                </a:solidFill>
                <a:latin typeface="Arial Narrow" panose="020B0606020202030204" pitchFamily="34" charset="0"/>
                <a:cs typeface="Arial Narrow"/>
              </a:rPr>
              <a:t>Engage Development partners </a:t>
            </a:r>
            <a:r>
              <a:rPr lang="en-US" sz="8800" b="1" dirty="0">
                <a:solidFill>
                  <a:srgbClr val="000099"/>
                </a:solidFill>
                <a:latin typeface="Arial Narrow" panose="020B0606020202030204" pitchFamily="34" charset="0"/>
                <a:cs typeface="Arial Narrow"/>
              </a:rPr>
              <a:t>for  aligned and sustainable support for improving cause specific mortality data, based on </a:t>
            </a:r>
            <a:r>
              <a:rPr lang="en-US" sz="8800" b="1" dirty="0">
                <a:solidFill>
                  <a:srgbClr val="0000FF"/>
                </a:solidFill>
                <a:latin typeface="Arial Narrow" panose="020B0606020202030204" pitchFamily="34" charset="0"/>
                <a:cs typeface="Arial Narrow"/>
              </a:rPr>
              <a:t>nationally representative COD data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26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verest.jpg"/>
          <p:cNvPicPr>
            <a:picLocks noChangeAspect="1"/>
          </p:cNvPicPr>
          <p:nvPr/>
        </p:nvPicPr>
        <p:blipFill>
          <a:blip r:embed="rId2">
            <a:alphaModFix amt="6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" y="-5705"/>
            <a:ext cx="9137295" cy="605345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121192" y="5011340"/>
            <a:ext cx="36474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sz="5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/>
                <a:cs typeface="Arial"/>
              </a:rPr>
              <a:t>Thank you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8652" y="37237"/>
            <a:ext cx="81533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2600" dirty="0">
                <a:solidFill>
                  <a:srgbClr val="CCFFCC"/>
                </a:solidFill>
                <a:latin typeface="Arial Narrow"/>
                <a:cs typeface="Arial Narrow"/>
              </a:rPr>
              <a:t>“</a:t>
            </a:r>
            <a:r>
              <a:rPr lang="en-US" sz="3600" b="1" dirty="0">
                <a:solidFill>
                  <a:srgbClr val="CCFFCC"/>
                </a:solidFill>
                <a:latin typeface="Arial Narrow"/>
                <a:cs typeface="Arial Narrow"/>
              </a:rPr>
              <a:t>Every mountain top is within reach if you just keep climbing.” </a:t>
            </a:r>
          </a:p>
          <a:p>
            <a:pPr defTabSz="457200"/>
            <a:r>
              <a:rPr lang="en-US" sz="3600" b="1" dirty="0">
                <a:solidFill>
                  <a:srgbClr val="CCFFCC"/>
                </a:solidFill>
                <a:latin typeface="Arial Narrow"/>
                <a:cs typeface="Arial Narrow"/>
              </a:rPr>
              <a:t>― Barry Finlay, </a:t>
            </a:r>
            <a:r>
              <a:rPr lang="en-US" sz="3600" b="1" i="1" dirty="0">
                <a:solidFill>
                  <a:srgbClr val="CCFFCC"/>
                </a:solidFill>
                <a:latin typeface="Arial Narrow"/>
                <a:cs typeface="Arial Narrow"/>
              </a:rPr>
              <a:t>Kilimanjaro and Beyond ……</a:t>
            </a:r>
            <a:endParaRPr lang="en-US" sz="3600" b="1" dirty="0">
              <a:solidFill>
                <a:srgbClr val="CCFFCC"/>
              </a:solidFill>
              <a:latin typeface="Arial Narrow"/>
              <a:cs typeface="Arial Narrow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8C27-2E9D-6F4C-9355-AC766C6C85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62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511</Words>
  <Application>Microsoft Office PowerPoint</Application>
  <PresentationFormat>On-screen Show (4:3)</PresentationFormat>
  <Paragraphs>54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1_Office Theme</vt:lpstr>
      <vt:lpstr>2_Office Theme</vt:lpstr>
      <vt:lpstr>3_Office Theme</vt:lpstr>
      <vt:lpstr>PowerPoint Presentation</vt:lpstr>
      <vt:lpstr> “To make people count, we first need to be able to count people” (LEE Jong-Wook, WHO Director-General, 2003–06) </vt:lpstr>
      <vt:lpstr>For 97% of children dying,  scientists are forced to make sophisticated guesses for Cause.</vt:lpstr>
      <vt:lpstr> Every woman dying has a story to tell…</vt:lpstr>
      <vt:lpstr>Completeness of Death Registration:  4 countries high ; 2 medium; 5 low- Need for innovative approaches for strengthening mortality statistics from CRVS</vt:lpstr>
      <vt:lpstr>ECODIRS as an enabler to mobilize community health workers to notify births, deaths &amp; conduct Verbal Autopsy for most probable COD   </vt:lpstr>
      <vt:lpstr>To provide unified direction &amp; galvanize political commitment for strengthening mortality statistics from routine CRVS system, a “Regional Strategy for Strengthening the role of the health sector in Improving CRVS (2015-2024)”  developed</vt:lpstr>
      <vt:lpstr> To strengthen mortality statistics from routine CRVS systems in the SEAR, eCODIRS &amp; the Regional strategy offers a way forward to : </vt:lpstr>
      <vt:lpstr>PowerPoint Presentation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PALIWAL, Purvi</dc:creator>
  <cp:lastModifiedBy>ROBINSON NICOL, Molly Meri</cp:lastModifiedBy>
  <cp:revision>9</cp:revision>
  <dcterms:created xsi:type="dcterms:W3CDTF">2014-09-30T04:19:29Z</dcterms:created>
  <dcterms:modified xsi:type="dcterms:W3CDTF">2014-10-10T20:38:36Z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-593966695</vt:i4>
  </property>
  <property fmtid="{D5CDD505-2E9C-101B-9397-08002B2CF9AE}" pid="3" name="_NewReviewCycle">
    <vt:lpwstr/>
  </property>
  <property fmtid="{D5CDD505-2E9C-101B-9397-08002B2CF9AE}" pid="4" name="_EmailSubject">
    <vt:lpwstr>Reminder about Poster Presentation</vt:lpwstr>
  </property>
  <property fmtid="{D5CDD505-2E9C-101B-9397-08002B2CF9AE}" pid="5" name="_AuthorEmail">
    <vt:lpwstr>panwara@who.int</vt:lpwstr>
  </property>
  <property fmtid="{D5CDD505-2E9C-101B-9397-08002B2CF9AE}" pid="6" name="_AuthorEmailDisplayName">
    <vt:lpwstr>PANWAR, Akanksha</vt:lpwstr>
  </property>
</Properties>
</file>