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35" r:id="rId2"/>
    <p:sldId id="286" r:id="rId3"/>
    <p:sldId id="287" r:id="rId4"/>
    <p:sldId id="336" r:id="rId5"/>
    <p:sldId id="337" r:id="rId6"/>
    <p:sldId id="280" r:id="rId7"/>
    <p:sldId id="277" r:id="rId8"/>
    <p:sldId id="278" r:id="rId9"/>
    <p:sldId id="279" r:id="rId10"/>
    <p:sldId id="281" r:id="rId11"/>
    <p:sldId id="293" r:id="rId12"/>
    <p:sldId id="338" r:id="rId13"/>
    <p:sldId id="342" r:id="rId14"/>
    <p:sldId id="310" r:id="rId15"/>
    <p:sldId id="312" r:id="rId16"/>
    <p:sldId id="314" r:id="rId17"/>
    <p:sldId id="315" r:id="rId18"/>
    <p:sldId id="319" r:id="rId19"/>
    <p:sldId id="320" r:id="rId20"/>
    <p:sldId id="290" r:id="rId21"/>
    <p:sldId id="344" r:id="rId22"/>
    <p:sldId id="343" r:id="rId23"/>
    <p:sldId id="340" r:id="rId24"/>
    <p:sldId id="341" r:id="rId25"/>
    <p:sldId id="291" r:id="rId26"/>
    <p:sldId id="345" r:id="rId2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49" autoAdjust="0"/>
  </p:normalViewPr>
  <p:slideViewPr>
    <p:cSldViewPr snapToGrid="0">
      <p:cViewPr varScale="1">
        <p:scale>
          <a:sx n="83" d="100"/>
          <a:sy n="83" d="100"/>
        </p:scale>
        <p:origin x="1197" y="63"/>
      </p:cViewPr>
      <p:guideLst/>
    </p:cSldViewPr>
  </p:slideViewPr>
  <p:notesTextViewPr>
    <p:cViewPr>
      <p:scale>
        <a:sx n="1" d="1"/>
        <a:sy n="1" d="1"/>
      </p:scale>
      <p:origin x="0" y="0"/>
    </p:cViewPr>
  </p:notesTextViewPr>
  <p:sorterViewPr>
    <p:cViewPr>
      <p:scale>
        <a:sx n="100" d="100"/>
        <a:sy n="100" d="100"/>
      </p:scale>
      <p:origin x="0" y="-182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FDD1F70-71A0-43B0-B5B5-EE8547E37370}" type="datetimeFigureOut">
              <a:rPr lang="en-GB" smtClean="0"/>
              <a:t>16/10/2014</a:t>
            </a:fld>
            <a:endParaRPr lang="en-GB"/>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42C40F25-0D93-4F83-B06D-B2D09052EBC6}" type="slidenum">
              <a:rPr lang="en-GB" smtClean="0"/>
              <a:t>‹#›</a:t>
            </a:fld>
            <a:endParaRPr lang="en-GB"/>
          </a:p>
        </p:txBody>
      </p:sp>
    </p:spTree>
    <p:extLst>
      <p:ext uri="{BB962C8B-B14F-4D97-AF65-F5344CB8AC3E}">
        <p14:creationId xmlns:p14="http://schemas.microsoft.com/office/powerpoint/2010/main" val="2507847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40F25-0D93-4F83-B06D-B2D09052EBC6}" type="slidenum">
              <a:rPr lang="en-GB" smtClean="0"/>
              <a:t>1</a:t>
            </a:fld>
            <a:endParaRPr lang="en-GB"/>
          </a:p>
        </p:txBody>
      </p:sp>
    </p:spTree>
    <p:extLst>
      <p:ext uri="{BB962C8B-B14F-4D97-AF65-F5344CB8AC3E}">
        <p14:creationId xmlns:p14="http://schemas.microsoft.com/office/powerpoint/2010/main" val="3539253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a:ln/>
        </p:spPr>
      </p:sp>
      <p:sp>
        <p:nvSpPr>
          <p:cNvPr id="49155" name="2 Marcador de notas"/>
          <p:cNvSpPr>
            <a:spLocks noGrp="1"/>
          </p:cNvSpPr>
          <p:nvPr>
            <p:ph type="body" idx="1"/>
          </p:nvPr>
        </p:nvSpPr>
        <p:spPr>
          <a:noFill/>
          <a:ln w="9525"/>
        </p:spPr>
        <p:txBody>
          <a:bodyPr/>
          <a:lstStyle/>
          <a:p>
            <a:endParaRPr lang="es-ES" smtClean="0"/>
          </a:p>
        </p:txBody>
      </p:sp>
      <p:sp>
        <p:nvSpPr>
          <p:cNvPr id="49156" name="3 Marcador de número de diapositiva"/>
          <p:cNvSpPr>
            <a:spLocks noGrp="1"/>
          </p:cNvSpPr>
          <p:nvPr>
            <p:ph type="sldNum" sz="quarter" idx="5"/>
          </p:nvPr>
        </p:nvSpPr>
        <p:spPr>
          <a:noFill/>
        </p:spPr>
        <p:txBody>
          <a:bodyPr/>
          <a:lstStyle/>
          <a:p>
            <a:fld id="{770F0F8A-E380-492D-9B98-0908BA5744D8}" type="slidenum">
              <a:rPr lang="en-US" smtClean="0"/>
              <a:pPr/>
              <a:t>25</a:t>
            </a:fld>
            <a:endParaRPr lang="en-US" smtClean="0"/>
          </a:p>
        </p:txBody>
      </p:sp>
    </p:spTree>
    <p:extLst>
      <p:ext uri="{BB962C8B-B14F-4D97-AF65-F5344CB8AC3E}">
        <p14:creationId xmlns:p14="http://schemas.microsoft.com/office/powerpoint/2010/main" val="1191019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40F25-0D93-4F83-B06D-B2D09052EBC6}" type="slidenum">
              <a:rPr lang="en-GB" smtClean="0"/>
              <a:t>26</a:t>
            </a:fld>
            <a:endParaRPr lang="en-GB"/>
          </a:p>
        </p:txBody>
      </p:sp>
    </p:spTree>
    <p:extLst>
      <p:ext uri="{BB962C8B-B14F-4D97-AF65-F5344CB8AC3E}">
        <p14:creationId xmlns:p14="http://schemas.microsoft.com/office/powerpoint/2010/main" val="3588400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B6408E9-CE94-4222-B106-45728AE7F8C8}" type="slidenum">
              <a:rPr lang="en-US" smtClean="0"/>
              <a:pPr/>
              <a:t>2</a:t>
            </a:fld>
            <a:endParaRPr lang="en-US"/>
          </a:p>
        </p:txBody>
      </p:sp>
    </p:spTree>
    <p:extLst>
      <p:ext uri="{BB962C8B-B14F-4D97-AF65-F5344CB8AC3E}">
        <p14:creationId xmlns:p14="http://schemas.microsoft.com/office/powerpoint/2010/main" val="3632468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0C8788-BB88-4737-B186-11B59E751122}" type="slidenum">
              <a:rPr lang="en-US"/>
              <a:pPr/>
              <a:t>4</a:t>
            </a:fld>
            <a:endParaRPr lang="en-US"/>
          </a:p>
        </p:txBody>
      </p:sp>
      <p:sp>
        <p:nvSpPr>
          <p:cNvPr id="587778" name="Rectangle 2"/>
          <p:cNvSpPr>
            <a:spLocks noGrp="1" noRot="1" noChangeAspect="1" noChangeArrowheads="1" noTextEdit="1"/>
          </p:cNvSpPr>
          <p:nvPr>
            <p:ph type="sldImg"/>
          </p:nvPr>
        </p:nvSpPr>
        <p:spPr>
          <a:ln/>
        </p:spPr>
      </p:sp>
      <p:sp>
        <p:nvSpPr>
          <p:cNvPr id="5877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3977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35FE91-501C-4216-B954-AD741FB3831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69520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A3A448-B881-445B-B492-314FCA2405F0}" type="slidenum">
              <a:rPr lang="en-US">
                <a:solidFill>
                  <a:srgbClr val="000000"/>
                </a:solidFill>
              </a:rPr>
              <a:pPr/>
              <a:t>16</a:t>
            </a:fld>
            <a:endParaRPr lang="en-US">
              <a:solidFill>
                <a:srgbClr val="000000"/>
              </a:solidFill>
            </a:endParaRPr>
          </a:p>
        </p:txBody>
      </p:sp>
      <p:sp>
        <p:nvSpPr>
          <p:cNvPr id="484354" name="Rectangle 2"/>
          <p:cNvSpPr>
            <a:spLocks noGrp="1" noRot="1" noChangeAspect="1" noChangeArrowheads="1" noTextEdit="1"/>
          </p:cNvSpPr>
          <p:nvPr>
            <p:ph type="sldImg"/>
          </p:nvPr>
        </p:nvSpPr>
        <p:spPr>
          <a:ln/>
        </p:spPr>
      </p:sp>
      <p:sp>
        <p:nvSpPr>
          <p:cNvPr id="484355" name="Rectangle 3"/>
          <p:cNvSpPr>
            <a:spLocks noGrp="1" noChangeArrowheads="1"/>
          </p:cNvSpPr>
          <p:nvPr>
            <p:ph type="body" idx="1"/>
          </p:nvPr>
        </p:nvSpPr>
        <p:spPr>
          <a:xfrm>
            <a:off x="975476" y="4561838"/>
            <a:ext cx="5364252" cy="4319235"/>
          </a:xfrm>
        </p:spPr>
        <p:txBody>
          <a:bodyPr/>
          <a:lstStyle/>
          <a:p>
            <a:endParaRPr lang="en-US"/>
          </a:p>
        </p:txBody>
      </p:sp>
    </p:spTree>
    <p:extLst>
      <p:ext uri="{BB962C8B-B14F-4D97-AF65-F5344CB8AC3E}">
        <p14:creationId xmlns:p14="http://schemas.microsoft.com/office/powerpoint/2010/main" val="1787017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9C92B9-49FE-4A76-92D2-1FC4602BD5AC}" type="slidenum">
              <a:rPr lang="en-US">
                <a:solidFill>
                  <a:srgbClr val="000000"/>
                </a:solidFill>
              </a:rPr>
              <a:pPr/>
              <a:t>17</a:t>
            </a:fld>
            <a:endParaRPr lang="en-US">
              <a:solidFill>
                <a:srgbClr val="000000"/>
              </a:solidFill>
            </a:endParaRPr>
          </a:p>
        </p:txBody>
      </p:sp>
      <p:sp>
        <p:nvSpPr>
          <p:cNvPr id="1051650" name="Rectangle 2"/>
          <p:cNvSpPr>
            <a:spLocks noGrp="1" noRot="1" noChangeAspect="1" noChangeArrowheads="1" noTextEdit="1"/>
          </p:cNvSpPr>
          <p:nvPr>
            <p:ph type="sldImg"/>
          </p:nvPr>
        </p:nvSpPr>
        <p:spPr>
          <a:xfrm>
            <a:off x="1265238" y="727075"/>
            <a:ext cx="4784725" cy="3587750"/>
          </a:xfrm>
          <a:ln/>
        </p:spPr>
      </p:sp>
      <p:sp>
        <p:nvSpPr>
          <p:cNvPr id="1051651" name="Rectangle 3"/>
          <p:cNvSpPr>
            <a:spLocks noGrp="1" noChangeArrowheads="1"/>
          </p:cNvSpPr>
          <p:nvPr>
            <p:ph type="body" idx="1"/>
          </p:nvPr>
        </p:nvSpPr>
        <p:spPr>
          <a:xfrm>
            <a:off x="975476" y="4561837"/>
            <a:ext cx="5364252" cy="4041317"/>
          </a:xfrm>
        </p:spPr>
        <p:txBody>
          <a:bodyPr/>
          <a:lstStyle/>
          <a:p>
            <a:endParaRPr lang="en-US"/>
          </a:p>
        </p:txBody>
      </p:sp>
    </p:spTree>
    <p:extLst>
      <p:ext uri="{BB962C8B-B14F-4D97-AF65-F5344CB8AC3E}">
        <p14:creationId xmlns:p14="http://schemas.microsoft.com/office/powerpoint/2010/main" val="2058692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5EA335-0CB2-4D89-AB02-6024B6F13BD9}" type="slidenum">
              <a:rPr lang="en-US">
                <a:solidFill>
                  <a:srgbClr val="000000"/>
                </a:solidFill>
              </a:rPr>
              <a:pPr/>
              <a:t>18</a:t>
            </a:fld>
            <a:endParaRPr lang="en-US">
              <a:solidFill>
                <a:srgbClr val="000000"/>
              </a:solidFill>
            </a:endParaRPr>
          </a:p>
        </p:txBody>
      </p:sp>
      <p:sp>
        <p:nvSpPr>
          <p:cNvPr id="1049602" name="Rectangle 2"/>
          <p:cNvSpPr>
            <a:spLocks noGrp="1" noRot="1" noChangeAspect="1" noChangeArrowheads="1" noTextEdit="1"/>
          </p:cNvSpPr>
          <p:nvPr>
            <p:ph type="sldImg"/>
          </p:nvPr>
        </p:nvSpPr>
        <p:spPr>
          <a:xfrm>
            <a:off x="1268413" y="728663"/>
            <a:ext cx="4783137" cy="3586162"/>
          </a:xfrm>
          <a:ln/>
        </p:spPr>
      </p:sp>
      <p:sp>
        <p:nvSpPr>
          <p:cNvPr id="1049603" name="Rectangle 3"/>
          <p:cNvSpPr>
            <a:spLocks noGrp="1" noChangeArrowheads="1"/>
          </p:cNvSpPr>
          <p:nvPr>
            <p:ph type="body" idx="1"/>
          </p:nvPr>
        </p:nvSpPr>
        <p:spPr>
          <a:xfrm>
            <a:off x="975476" y="4689280"/>
            <a:ext cx="5364252" cy="4153406"/>
          </a:xfrm>
        </p:spPr>
        <p:txBody>
          <a:bodyPr/>
          <a:lstStyle/>
          <a:p>
            <a:endParaRPr lang="en-US" noProof="1"/>
          </a:p>
        </p:txBody>
      </p:sp>
    </p:spTree>
    <p:extLst>
      <p:ext uri="{BB962C8B-B14F-4D97-AF65-F5344CB8AC3E}">
        <p14:creationId xmlns:p14="http://schemas.microsoft.com/office/powerpoint/2010/main" val="2215649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B0C560-3727-495E-B0C6-8609726EABA8}" type="slidenum">
              <a:rPr lang="en-US" altLang="en-US">
                <a:solidFill>
                  <a:srgbClr val="000000"/>
                </a:solidFill>
              </a:rPr>
              <a:pPr/>
              <a:t>19</a:t>
            </a:fld>
            <a:endParaRPr lang="en-US" altLang="en-US">
              <a:solidFill>
                <a:srgbClr val="000000"/>
              </a:solidFill>
            </a:endParaRPr>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pPr marL="228600" indent="-228600">
              <a:lnSpc>
                <a:spcPct val="80000"/>
              </a:lnSpc>
            </a:pPr>
            <a:r>
              <a:rPr lang="en-US" altLang="en-US" sz="800" b="1" dirty="0"/>
              <a:t>Conclusions and Proposals for Formulating Disability and Linking to DSM Criteria: </a:t>
            </a:r>
            <a:endParaRPr lang="en-US" altLang="en-US" sz="800" dirty="0"/>
          </a:p>
          <a:p>
            <a:pPr marL="228600" indent="-228600">
              <a:lnSpc>
                <a:spcPct val="80000"/>
              </a:lnSpc>
            </a:pPr>
            <a:r>
              <a:rPr lang="en-US" altLang="en-US" sz="800" dirty="0"/>
              <a:t>1.  Terminology used throughout the DSM-IV-TR does not sufficiently distinguish the relationship of the different dimensions of functioning and disability, symptoms, and disorders.  This group proposes that DSM V adopts an unambiguous and internationally harmonious terminology (e.g. congruent with the ICF) to allow better operationalization of physiological and other personal functioning components.  In this way, thresholds for each impaired functioning could be better defined, cultural contexts could be better addressed; and flexibility in the use of the disability construct can occur for research, clinical, or other settings.</a:t>
            </a:r>
          </a:p>
        </p:txBody>
      </p:sp>
    </p:spTree>
    <p:extLst>
      <p:ext uri="{BB962C8B-B14F-4D97-AF65-F5344CB8AC3E}">
        <p14:creationId xmlns:p14="http://schemas.microsoft.com/office/powerpoint/2010/main" val="663474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note that the ontology is not a </a:t>
            </a:r>
            <a:r>
              <a:rPr lang="en-US" dirty="0" err="1" smtClean="0"/>
              <a:t>Rubic’s</a:t>
            </a:r>
            <a:r>
              <a:rPr lang="en-US" dirty="0" smtClean="0"/>
              <a:t> cube – and</a:t>
            </a:r>
            <a:r>
              <a:rPr lang="en-US" baseline="0" dirty="0" smtClean="0"/>
              <a:t> not all items are equal and cubic!  </a:t>
            </a:r>
          </a:p>
          <a:p>
            <a:r>
              <a:rPr lang="en-US" baseline="0" dirty="0" smtClean="0"/>
              <a:t>This is simply to depict that it is a systematic – parametric study of the contents</a:t>
            </a:r>
            <a:endParaRPr lang="en-GB" dirty="0"/>
          </a:p>
        </p:txBody>
      </p:sp>
      <p:sp>
        <p:nvSpPr>
          <p:cNvPr id="4" name="Slide Number Placeholder 3"/>
          <p:cNvSpPr>
            <a:spLocks noGrp="1"/>
          </p:cNvSpPr>
          <p:nvPr>
            <p:ph type="sldNum" sz="quarter" idx="10"/>
          </p:nvPr>
        </p:nvSpPr>
        <p:spPr/>
        <p:txBody>
          <a:bodyPr/>
          <a:lstStyle/>
          <a:p>
            <a:fld id="{CD468FC9-858A-490E-B0C8-4B7975F29E7F}" type="slidenum">
              <a:rPr lang="en-US" smtClean="0"/>
              <a:t>22</a:t>
            </a:fld>
            <a:endParaRPr lang="en-US"/>
          </a:p>
        </p:txBody>
      </p:sp>
    </p:spTree>
    <p:extLst>
      <p:ext uri="{BB962C8B-B14F-4D97-AF65-F5344CB8AC3E}">
        <p14:creationId xmlns:p14="http://schemas.microsoft.com/office/powerpoint/2010/main" val="4148812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D1541C-567A-4647-AA36-48607733F7EF}" type="datetimeFigureOut">
              <a:rPr lang="en-US" smtClean="0"/>
              <a:t>10/16/2014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0A6A83-2345-4C8D-AC39-892C3A1FBCE5}" type="slidenum">
              <a:rPr lang="en-US" smtClean="0"/>
              <a:t>‹#›</a:t>
            </a:fld>
            <a:endParaRPr lang="en-US"/>
          </a:p>
        </p:txBody>
      </p:sp>
    </p:spTree>
    <p:extLst>
      <p:ext uri="{BB962C8B-B14F-4D97-AF65-F5344CB8AC3E}">
        <p14:creationId xmlns:p14="http://schemas.microsoft.com/office/powerpoint/2010/main" val="210141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lvl1pPr>
              <a:defRPr>
                <a:solidFill>
                  <a:srgbClr val="FF1919"/>
                </a:solidFill>
              </a:defRPr>
            </a:lvl1pPr>
          </a:lstStyle>
          <a:p>
            <a:r>
              <a:rPr lang="en-US" dirty="0" smtClean="0"/>
              <a:t>Click to edit Master title style</a:t>
            </a:r>
            <a:endParaRPr lang="en-US" dirty="0"/>
          </a:p>
        </p:txBody>
      </p:sp>
      <p:sp>
        <p:nvSpPr>
          <p:cNvPr id="3" name="Table Placeholder 2"/>
          <p:cNvSpPr>
            <a:spLocks noGrp="1"/>
          </p:cNvSpPr>
          <p:nvPr>
            <p:ph type="tbl" idx="1"/>
          </p:nvPr>
        </p:nvSpPr>
        <p:spPr>
          <a:xfrm>
            <a:off x="468313" y="1500188"/>
            <a:ext cx="8148637" cy="4351337"/>
          </a:xfrm>
        </p:spPr>
        <p:txBody>
          <a:bodyPr/>
          <a:lstStyle/>
          <a:p>
            <a:pPr lvl="0"/>
            <a:endParaRPr lang="en-US" noProof="0" smtClean="0"/>
          </a:p>
        </p:txBody>
      </p:sp>
    </p:spTree>
    <p:extLst>
      <p:ext uri="{BB962C8B-B14F-4D97-AF65-F5344CB8AC3E}">
        <p14:creationId xmlns:p14="http://schemas.microsoft.com/office/powerpoint/2010/main" val="11703368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userDrawn="1">
            <p:ph type="dt" sz="half" idx="10"/>
          </p:nvPr>
        </p:nvSpPr>
        <p:spPr>
          <a:xfrm>
            <a:off x="827088" y="6453336"/>
            <a:ext cx="4104952" cy="323850"/>
          </a:xfrm>
        </p:spPr>
        <p:txBody>
          <a:bodyPr/>
          <a:lstStyle/>
          <a:p>
            <a:r>
              <a:rPr lang="en-GB" dirty="0" smtClean="0"/>
              <a:t>CLASSIFICATIONS, TERMINOLOGIES &amp; STANDARDS</a:t>
            </a:r>
            <a:endParaRPr lang="en-US" dirty="0"/>
          </a:p>
        </p:txBody>
      </p:sp>
      <p:sp>
        <p:nvSpPr>
          <p:cNvPr id="7" name="Footer Placeholder 4"/>
          <p:cNvSpPr>
            <a:spLocks noGrp="1"/>
          </p:cNvSpPr>
          <p:nvPr userDrawn="1">
            <p:ph type="ftr" sz="quarter" idx="4294967295"/>
          </p:nvPr>
        </p:nvSpPr>
        <p:spPr>
          <a:xfrm>
            <a:off x="4492997" y="6453336"/>
            <a:ext cx="5335587" cy="252412"/>
          </a:xfrm>
        </p:spPr>
        <p:txBody>
          <a:bodyPr/>
          <a:lstStyle/>
          <a:p>
            <a:r>
              <a:rPr lang="en-GB" dirty="0"/>
              <a:t>… BUILDING BLOCKS OF HEALTH INFORMATION …</a:t>
            </a:r>
            <a:endParaRPr lang="en-US" dirty="0"/>
          </a:p>
        </p:txBody>
      </p:sp>
    </p:spTree>
    <p:extLst>
      <p:ext uri="{BB962C8B-B14F-4D97-AF65-F5344CB8AC3E}">
        <p14:creationId xmlns:p14="http://schemas.microsoft.com/office/powerpoint/2010/main" val="22675328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1919"/>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684213" y="17002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7002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3"/>
          <p:cNvSpPr txBox="1">
            <a:spLocks/>
          </p:cNvSpPr>
          <p:nvPr userDrawn="1"/>
        </p:nvSpPr>
        <p:spPr bwMode="auto">
          <a:xfrm>
            <a:off x="899592" y="6489526"/>
            <a:ext cx="4104952"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l" rtl="0" eaLnBrk="0" fontAlgn="base" hangingPunct="0">
              <a:lnSpc>
                <a:spcPct val="100000"/>
              </a:lnSpc>
              <a:spcBef>
                <a:spcPct val="0"/>
              </a:spcBef>
              <a:spcAft>
                <a:spcPct val="0"/>
              </a:spcAft>
              <a:buFontTx/>
              <a:buNone/>
              <a:defRPr sz="1200" b="0" kern="1200">
                <a:solidFill>
                  <a:schemeClr val="tx1"/>
                </a:solidFill>
                <a:effectLst/>
                <a:latin typeface="Berlin Sans FB Demi" pitchFamily="34" charset="0"/>
                <a:ea typeface="+mn-ea"/>
                <a:cs typeface="Arial" pitchFamily="34" charset="0"/>
              </a:defRPr>
            </a:lvl1pPr>
            <a:lvl2pPr marL="4572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2pPr>
            <a:lvl3pPr marL="9144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3pPr>
            <a:lvl4pPr marL="13716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4pPr>
            <a:lvl5pPr marL="18288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5pPr>
            <a:lvl6pPr marL="22860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6pPr>
            <a:lvl7pPr marL="27432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7pPr>
            <a:lvl8pPr marL="32004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8pPr>
            <a:lvl9pPr marL="36576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9pPr>
          </a:lstStyle>
          <a:p>
            <a:r>
              <a:rPr lang="en-GB" smtClean="0">
                <a:solidFill>
                  <a:srgbClr val="FFFF00"/>
                </a:solidFill>
                <a:effectLst>
                  <a:outerShdw blurRad="38100" dist="38100" dir="2700000" algn="tl">
                    <a:srgbClr val="000000">
                      <a:alpha val="43137"/>
                    </a:srgbClr>
                  </a:outerShdw>
                </a:effectLst>
              </a:rPr>
              <a:t>CLASSIFICATIONS, TERMINOLOGIES &amp; STANDARDS</a:t>
            </a:r>
            <a:endParaRPr lang="en-US" dirty="0">
              <a:solidFill>
                <a:srgbClr val="FFFF00"/>
              </a:solidFill>
              <a:effectLst>
                <a:outerShdw blurRad="38100" dist="38100" dir="2700000" algn="tl">
                  <a:srgbClr val="000000">
                    <a:alpha val="43137"/>
                  </a:srgbClr>
                </a:outerShdw>
              </a:effectLst>
            </a:endParaRPr>
          </a:p>
        </p:txBody>
      </p:sp>
      <p:sp>
        <p:nvSpPr>
          <p:cNvPr id="10" name="Footer Placeholder 4"/>
          <p:cNvSpPr txBox="1">
            <a:spLocks/>
          </p:cNvSpPr>
          <p:nvPr userDrawn="1"/>
        </p:nvSpPr>
        <p:spPr bwMode="auto">
          <a:xfrm>
            <a:off x="4565501" y="6489526"/>
            <a:ext cx="5335587"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lnSpc>
                <a:spcPct val="100000"/>
              </a:lnSpc>
              <a:spcBef>
                <a:spcPct val="0"/>
              </a:spcBef>
              <a:spcAft>
                <a:spcPct val="0"/>
              </a:spcAft>
              <a:buFontTx/>
              <a:buNone/>
              <a:defRPr sz="1100" b="1" i="1" kern="1200">
                <a:solidFill>
                  <a:srgbClr val="99FF99"/>
                </a:solidFill>
                <a:effectLst>
                  <a:outerShdw blurRad="38100" dist="38100" dir="2700000" algn="tl">
                    <a:srgbClr val="000000"/>
                  </a:outerShdw>
                </a:effectLst>
                <a:latin typeface="Berlin Sans FB Demi" pitchFamily="34" charset="0"/>
                <a:ea typeface="+mn-ea"/>
                <a:cs typeface="Arial" pitchFamily="34" charset="0"/>
              </a:defRPr>
            </a:lvl1pPr>
            <a:lvl2pPr marL="4572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2pPr>
            <a:lvl3pPr marL="9144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3pPr>
            <a:lvl4pPr marL="13716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4pPr>
            <a:lvl5pPr marL="18288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5pPr>
            <a:lvl6pPr marL="22860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6pPr>
            <a:lvl7pPr marL="27432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7pPr>
            <a:lvl8pPr marL="32004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8pPr>
            <a:lvl9pPr marL="36576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9pPr>
          </a:lstStyle>
          <a:p>
            <a:r>
              <a:rPr lang="en-GB" smtClean="0">
                <a:solidFill>
                  <a:srgbClr val="FF1919"/>
                </a:solidFill>
              </a:rPr>
              <a:t>… BUILDING BLOCKS OF HEALTH INFORMATION …</a:t>
            </a:r>
            <a:endParaRPr lang="en-US" dirty="0">
              <a:solidFill>
                <a:srgbClr val="FF1919"/>
              </a:solidFill>
            </a:endParaRPr>
          </a:p>
        </p:txBody>
      </p:sp>
    </p:spTree>
    <p:extLst>
      <p:ext uri="{BB962C8B-B14F-4D97-AF65-F5344CB8AC3E}">
        <p14:creationId xmlns:p14="http://schemas.microsoft.com/office/powerpoint/2010/main" val="4231856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rgbClr val="FF1919"/>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txBox="1">
            <a:spLocks/>
          </p:cNvSpPr>
          <p:nvPr userDrawn="1"/>
        </p:nvSpPr>
        <p:spPr bwMode="auto">
          <a:xfrm>
            <a:off x="899592" y="6453336"/>
            <a:ext cx="4104952"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l" rtl="0" eaLnBrk="0" fontAlgn="base" hangingPunct="0">
              <a:lnSpc>
                <a:spcPct val="100000"/>
              </a:lnSpc>
              <a:spcBef>
                <a:spcPct val="0"/>
              </a:spcBef>
              <a:spcAft>
                <a:spcPct val="0"/>
              </a:spcAft>
              <a:buFontTx/>
              <a:buNone/>
              <a:defRPr sz="1200" b="0" kern="1200">
                <a:solidFill>
                  <a:schemeClr val="tx1"/>
                </a:solidFill>
                <a:effectLst/>
                <a:latin typeface="Berlin Sans FB Demi" pitchFamily="34" charset="0"/>
                <a:ea typeface="+mn-ea"/>
                <a:cs typeface="Arial" pitchFamily="34" charset="0"/>
              </a:defRPr>
            </a:lvl1pPr>
            <a:lvl2pPr marL="4572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2pPr>
            <a:lvl3pPr marL="9144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3pPr>
            <a:lvl4pPr marL="13716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4pPr>
            <a:lvl5pPr marL="18288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5pPr>
            <a:lvl6pPr marL="22860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6pPr>
            <a:lvl7pPr marL="27432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7pPr>
            <a:lvl8pPr marL="32004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8pPr>
            <a:lvl9pPr marL="36576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9pPr>
          </a:lstStyle>
          <a:p>
            <a:r>
              <a:rPr lang="en-GB" smtClean="0">
                <a:solidFill>
                  <a:srgbClr val="FFFF00"/>
                </a:solidFill>
                <a:effectLst>
                  <a:outerShdw blurRad="38100" dist="38100" dir="2700000" algn="tl">
                    <a:srgbClr val="000000">
                      <a:alpha val="43137"/>
                    </a:srgbClr>
                  </a:outerShdw>
                </a:effectLst>
              </a:rPr>
              <a:t>CLASSIFICATIONS, TERMINOLOGIES &amp; STANDARDS</a:t>
            </a:r>
            <a:endParaRPr lang="en-US" dirty="0">
              <a:solidFill>
                <a:srgbClr val="FFFF00"/>
              </a:solidFill>
              <a:effectLst>
                <a:outerShdw blurRad="38100" dist="38100" dir="2700000" algn="tl">
                  <a:srgbClr val="000000">
                    <a:alpha val="43137"/>
                  </a:srgbClr>
                </a:outerShdw>
              </a:effectLst>
            </a:endParaRPr>
          </a:p>
        </p:txBody>
      </p:sp>
      <p:sp>
        <p:nvSpPr>
          <p:cNvPr id="12" name="Footer Placeholder 4"/>
          <p:cNvSpPr txBox="1">
            <a:spLocks/>
          </p:cNvSpPr>
          <p:nvPr userDrawn="1"/>
        </p:nvSpPr>
        <p:spPr bwMode="auto">
          <a:xfrm>
            <a:off x="4565501" y="6453336"/>
            <a:ext cx="5335587"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lnSpc>
                <a:spcPct val="100000"/>
              </a:lnSpc>
              <a:spcBef>
                <a:spcPct val="0"/>
              </a:spcBef>
              <a:spcAft>
                <a:spcPct val="0"/>
              </a:spcAft>
              <a:buFontTx/>
              <a:buNone/>
              <a:defRPr sz="1100" b="1" i="1" kern="1200">
                <a:solidFill>
                  <a:srgbClr val="99FF99"/>
                </a:solidFill>
                <a:effectLst>
                  <a:outerShdw blurRad="38100" dist="38100" dir="2700000" algn="tl">
                    <a:srgbClr val="000000"/>
                  </a:outerShdw>
                </a:effectLst>
                <a:latin typeface="Berlin Sans FB Demi" pitchFamily="34" charset="0"/>
                <a:ea typeface="+mn-ea"/>
                <a:cs typeface="Arial" pitchFamily="34" charset="0"/>
              </a:defRPr>
            </a:lvl1pPr>
            <a:lvl2pPr marL="4572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2pPr>
            <a:lvl3pPr marL="9144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3pPr>
            <a:lvl4pPr marL="13716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4pPr>
            <a:lvl5pPr marL="1828800" algn="l" rtl="0" fontAlgn="base">
              <a:lnSpc>
                <a:spcPct val="110000"/>
              </a:lnSpc>
              <a:spcBef>
                <a:spcPct val="20000"/>
              </a:spcBef>
              <a:spcAft>
                <a:spcPct val="0"/>
              </a:spcAft>
              <a:buChar char="•"/>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5pPr>
            <a:lvl6pPr marL="22860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6pPr>
            <a:lvl7pPr marL="27432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7pPr>
            <a:lvl8pPr marL="32004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8pPr>
            <a:lvl9pPr marL="3657600" algn="l" defTabSz="914400" rtl="0" eaLnBrk="1" latinLnBrk="0" hangingPunct="1">
              <a:defRPr sz="2000" b="1" kern="1200">
                <a:solidFill>
                  <a:srgbClr val="CC3300"/>
                </a:solidFill>
                <a:effectLst>
                  <a:outerShdw blurRad="38100" dist="38100" dir="2700000" algn="tl">
                    <a:srgbClr val="000000">
                      <a:alpha val="43137"/>
                    </a:srgbClr>
                  </a:outerShdw>
                </a:effectLst>
                <a:latin typeface="Arial" pitchFamily="34" charset="0"/>
                <a:ea typeface="+mn-ea"/>
                <a:cs typeface="Arial" pitchFamily="34" charset="0"/>
              </a:defRPr>
            </a:lvl9pPr>
          </a:lstStyle>
          <a:p>
            <a:r>
              <a:rPr lang="en-GB" smtClean="0">
                <a:solidFill>
                  <a:srgbClr val="FF1919"/>
                </a:solidFill>
              </a:rPr>
              <a:t>… BUILDING BLOCKS OF HEALTH INFORMATION …</a:t>
            </a:r>
            <a:endParaRPr lang="en-US" dirty="0">
              <a:solidFill>
                <a:srgbClr val="FF1919"/>
              </a:solidFill>
            </a:endParaRPr>
          </a:p>
        </p:txBody>
      </p:sp>
    </p:spTree>
    <p:extLst>
      <p:ext uri="{BB962C8B-B14F-4D97-AF65-F5344CB8AC3E}">
        <p14:creationId xmlns:p14="http://schemas.microsoft.com/office/powerpoint/2010/main" val="13601700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08832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0" y="6650451"/>
            <a:ext cx="2133600" cy="198127"/>
          </a:xfrm>
          <a:prstGeom prst="rect">
            <a:avLst/>
          </a:prstGeom>
        </p:spPr>
        <p:txBody>
          <a:bodyPr/>
          <a:lstStyle/>
          <a:p>
            <a:endParaRPr lang="en-US" dirty="0"/>
          </a:p>
        </p:txBody>
      </p:sp>
      <p:sp>
        <p:nvSpPr>
          <p:cNvPr id="4" name="Footer Placeholder 3"/>
          <p:cNvSpPr>
            <a:spLocks noGrp="1"/>
          </p:cNvSpPr>
          <p:nvPr>
            <p:ph type="ftr" sz="quarter" idx="11"/>
          </p:nvPr>
        </p:nvSpPr>
        <p:spPr>
          <a:xfrm>
            <a:off x="3124200" y="6650451"/>
            <a:ext cx="2895600" cy="198127"/>
          </a:xfrm>
          <a:prstGeom prst="rect">
            <a:avLst/>
          </a:prstGeom>
        </p:spPr>
        <p:txBody>
          <a:bodyPr/>
          <a:lstStyle/>
          <a:p>
            <a:r>
              <a:rPr lang="en-US" dirty="0" smtClean="0"/>
              <a:t>Revised</a:t>
            </a:r>
            <a:endParaRPr lang="en-US" dirty="0"/>
          </a:p>
        </p:txBody>
      </p:sp>
      <p:sp>
        <p:nvSpPr>
          <p:cNvPr id="5" name="Slide Number Placeholder 4"/>
          <p:cNvSpPr>
            <a:spLocks noGrp="1"/>
          </p:cNvSpPr>
          <p:nvPr>
            <p:ph type="sldNum" sz="quarter" idx="12"/>
          </p:nvPr>
        </p:nvSpPr>
        <p:spPr>
          <a:xfrm>
            <a:off x="7010400" y="6650451"/>
            <a:ext cx="2133600" cy="198127"/>
          </a:xfrm>
          <a:prstGeom prst="rect">
            <a:avLst/>
          </a:prstGeom>
        </p:spPr>
        <p:txBody>
          <a:bodyPr/>
          <a:lstStyle>
            <a:lvl1pPr>
              <a:defRPr sz="900"/>
            </a:lvl1pPr>
          </a:lstStyle>
          <a:p>
            <a:fld id="{4CA37C95-3A7F-4C90-9D28-0B573484ACDD}" type="slidenum">
              <a:rPr lang="en-US" smtClean="0"/>
              <a:pPr/>
              <a:t>‹#›</a:t>
            </a:fld>
            <a:endParaRPr lang="en-US" dirty="0"/>
          </a:p>
        </p:txBody>
      </p:sp>
    </p:spTree>
    <p:extLst>
      <p:ext uri="{BB962C8B-B14F-4D97-AF65-F5344CB8AC3E}">
        <p14:creationId xmlns:p14="http://schemas.microsoft.com/office/powerpoint/2010/main" val="9355307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1541C-567A-4647-AA36-48607733F7EF}" type="datetimeFigureOut">
              <a:rPr lang="en-US" smtClean="0"/>
              <a:t>10/16/2014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A6A83-2345-4C8D-AC39-892C3A1FBCE5}" type="slidenum">
              <a:rPr lang="en-US" smtClean="0"/>
              <a:t>‹#›</a:t>
            </a:fld>
            <a:endParaRPr lang="en-US"/>
          </a:p>
        </p:txBody>
      </p:sp>
    </p:spTree>
    <p:extLst>
      <p:ext uri="{BB962C8B-B14F-4D97-AF65-F5344CB8AC3E}">
        <p14:creationId xmlns:p14="http://schemas.microsoft.com/office/powerpoint/2010/main" val="429363685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60" r:id="rId6"/>
    <p:sldLayoutId id="2147483661"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9.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938623" y="1064283"/>
            <a:ext cx="4205377" cy="1470025"/>
          </a:xfrm>
        </p:spPr>
        <p:txBody>
          <a:bodyPr/>
          <a:lstStyle/>
          <a:p>
            <a:r>
              <a:rPr lang="en-GB" dirty="0" smtClean="0">
                <a:solidFill>
                  <a:schemeClr val="bg1">
                    <a:lumMod val="50000"/>
                  </a:schemeClr>
                </a:solidFill>
              </a:rPr>
              <a:t>State of the</a:t>
            </a:r>
            <a:r>
              <a:rPr lang="en-GB" dirty="0" smtClean="0"/>
              <a:t/>
            </a:r>
            <a:br>
              <a:rPr lang="en-GB" dirty="0" smtClean="0"/>
            </a:br>
            <a:r>
              <a:rPr lang="en-GB" b="1" dirty="0" smtClean="0">
                <a:solidFill>
                  <a:schemeClr val="bg1">
                    <a:lumMod val="50000"/>
                  </a:schemeClr>
                </a:solidFill>
                <a:effectLst>
                  <a:outerShdw blurRad="38100" dist="38100" dir="2700000" algn="tl">
                    <a:srgbClr val="000000">
                      <a:alpha val="43137"/>
                    </a:srgbClr>
                  </a:outerShdw>
                </a:effectLst>
              </a:rPr>
              <a:t>WHO FIC</a:t>
            </a:r>
            <a:endParaRPr lang="en-GB" b="1" dirty="0">
              <a:solidFill>
                <a:schemeClr val="bg1">
                  <a:lumMod val="50000"/>
                </a:schemeClr>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5369943" y="4973128"/>
            <a:ext cx="3519578" cy="1752600"/>
          </a:xfrm>
        </p:spPr>
        <p:txBody>
          <a:bodyPr>
            <a:normAutofit fontScale="85000" lnSpcReduction="20000"/>
          </a:bodyPr>
          <a:lstStyle/>
          <a:p>
            <a:r>
              <a:rPr lang="en-GB" b="1" dirty="0" smtClean="0">
                <a:solidFill>
                  <a:schemeClr val="tx2">
                    <a:lumMod val="40000"/>
                    <a:lumOff val="60000"/>
                  </a:schemeClr>
                </a:solidFill>
              </a:rPr>
              <a:t>WHO</a:t>
            </a:r>
          </a:p>
          <a:p>
            <a:r>
              <a:rPr lang="en-GB" b="1" dirty="0" smtClean="0">
                <a:solidFill>
                  <a:schemeClr val="tx2">
                    <a:lumMod val="40000"/>
                    <a:lumOff val="60000"/>
                  </a:schemeClr>
                </a:solidFill>
              </a:rPr>
              <a:t>Classifications</a:t>
            </a:r>
          </a:p>
          <a:p>
            <a:r>
              <a:rPr lang="en-GB" b="1" dirty="0" smtClean="0">
                <a:solidFill>
                  <a:schemeClr val="tx2">
                    <a:lumMod val="40000"/>
                    <a:lumOff val="60000"/>
                  </a:schemeClr>
                </a:solidFill>
              </a:rPr>
              <a:t>Terminologies</a:t>
            </a:r>
          </a:p>
          <a:p>
            <a:r>
              <a:rPr lang="en-GB" b="1" dirty="0" smtClean="0">
                <a:solidFill>
                  <a:schemeClr val="tx2">
                    <a:lumMod val="40000"/>
                    <a:lumOff val="60000"/>
                  </a:schemeClr>
                </a:solidFill>
              </a:rPr>
              <a:t>Standards</a:t>
            </a:r>
            <a:endParaRPr lang="en-GB" b="1" dirty="0">
              <a:solidFill>
                <a:schemeClr val="tx2">
                  <a:lumMod val="40000"/>
                  <a:lumOff val="60000"/>
                </a:schemeClr>
              </a:solidFill>
            </a:endParaRPr>
          </a:p>
        </p:txBody>
      </p:sp>
      <p:pic>
        <p:nvPicPr>
          <p:cNvPr id="8" name="Picture 7"/>
          <p:cNvPicPr/>
          <p:nvPr/>
        </p:nvPicPr>
        <p:blipFill rotWithShape="1">
          <a:blip r:embed="rId3" cstate="email">
            <a:extLst>
              <a:ext uri="{28A0092B-C50C-407E-A947-70E740481C1C}">
                <a14:useLocalDpi xmlns:a14="http://schemas.microsoft.com/office/drawing/2010/main"/>
              </a:ext>
            </a:extLst>
          </a:blip>
          <a:srcRect/>
          <a:stretch/>
        </p:blipFill>
        <p:spPr>
          <a:xfrm>
            <a:off x="0" y="0"/>
            <a:ext cx="5115464" cy="6858000"/>
          </a:xfrm>
          <a:prstGeom prst="rect">
            <a:avLst/>
          </a:prstGeom>
        </p:spPr>
      </p:pic>
    </p:spTree>
    <p:extLst>
      <p:ext uri="{BB962C8B-B14F-4D97-AF65-F5344CB8AC3E}">
        <p14:creationId xmlns:p14="http://schemas.microsoft.com/office/powerpoint/2010/main" val="1478508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37721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496" y="188640"/>
            <a:ext cx="9001000" cy="1143000"/>
          </a:xfrm>
        </p:spPr>
        <p:txBody>
          <a:bodyPr>
            <a:normAutofit/>
          </a:bodyPr>
          <a:lstStyle/>
          <a:p>
            <a:r>
              <a:rPr lang="en-US" b="1" dirty="0" smtClean="0">
                <a:solidFill>
                  <a:srgbClr val="FF0000"/>
                </a:solidFill>
              </a:rPr>
              <a:t>ICD Revision Current Status </a:t>
            </a:r>
            <a:endParaRPr lang="en-US" b="1" dirty="0">
              <a:solidFill>
                <a:srgbClr val="FF0000"/>
              </a:solidFill>
            </a:endParaRPr>
          </a:p>
        </p:txBody>
      </p:sp>
      <p:sp>
        <p:nvSpPr>
          <p:cNvPr id="6" name="Content Placeholder 5"/>
          <p:cNvSpPr>
            <a:spLocks noGrp="1"/>
          </p:cNvSpPr>
          <p:nvPr>
            <p:ph idx="1"/>
          </p:nvPr>
        </p:nvSpPr>
        <p:spPr>
          <a:xfrm>
            <a:off x="251520" y="1556792"/>
            <a:ext cx="8424936" cy="4525963"/>
          </a:xfrm>
        </p:spPr>
        <p:txBody>
          <a:bodyPr>
            <a:normAutofit fontScale="92500" lnSpcReduction="20000"/>
          </a:bodyPr>
          <a:lstStyle/>
          <a:p>
            <a:r>
              <a:rPr lang="en-US" dirty="0" smtClean="0">
                <a:solidFill>
                  <a:srgbClr val="FF0000"/>
                </a:solidFill>
              </a:rPr>
              <a:t>Frozen</a:t>
            </a:r>
            <a:r>
              <a:rPr lang="en-US" dirty="0" smtClean="0"/>
              <a:t> September </a:t>
            </a:r>
            <a:r>
              <a:rPr lang="en-US" smtClean="0"/>
              <a:t>30 </a:t>
            </a:r>
            <a:endParaRPr lang="en-US" dirty="0" smtClean="0"/>
          </a:p>
          <a:p>
            <a:pPr lvl="1"/>
            <a:r>
              <a:rPr lang="en-US" dirty="0" err="1" smtClean="0"/>
              <a:t>iCAT</a:t>
            </a:r>
            <a:r>
              <a:rPr lang="en-US" dirty="0" smtClean="0"/>
              <a:t> continues real time</a:t>
            </a:r>
          </a:p>
          <a:p>
            <a:pPr lvl="1"/>
            <a:r>
              <a:rPr lang="en-US" dirty="0" smtClean="0"/>
              <a:t>J</a:t>
            </a:r>
            <a:r>
              <a:rPr lang="en-US" b="1" dirty="0" smtClean="0"/>
              <a:t>LMMS</a:t>
            </a:r>
            <a:r>
              <a:rPr lang="en-US" dirty="0" smtClean="0"/>
              <a:t> is frozen for </a:t>
            </a:r>
            <a:r>
              <a:rPr lang="en-US" b="1" dirty="0" smtClean="0"/>
              <a:t>review </a:t>
            </a:r>
          </a:p>
          <a:p>
            <a:pPr lvl="1"/>
            <a:r>
              <a:rPr lang="en-US" dirty="0" smtClean="0"/>
              <a:t>A new freeze is expected in Dec 2014.</a:t>
            </a:r>
          </a:p>
          <a:p>
            <a:endParaRPr lang="en-US" dirty="0" smtClean="0"/>
          </a:p>
          <a:p>
            <a:endParaRPr lang="en-US" b="1" dirty="0" smtClean="0"/>
          </a:p>
          <a:p>
            <a:r>
              <a:rPr lang="en-US" b="1" dirty="0" smtClean="0"/>
              <a:t>Definitions  </a:t>
            </a:r>
          </a:p>
          <a:p>
            <a:pPr lvl="1"/>
            <a:r>
              <a:rPr lang="en-US" b="1" dirty="0" smtClean="0"/>
              <a:t>Top level  &gt;  75 %		</a:t>
            </a:r>
            <a:r>
              <a:rPr lang="en-US" b="1" dirty="0" smtClean="0">
                <a:solidFill>
                  <a:srgbClr val="C00000"/>
                </a:solidFill>
              </a:rPr>
              <a:t>&gt; 10,000 definitions</a:t>
            </a:r>
            <a:endParaRPr lang="en-US" b="1" dirty="0">
              <a:solidFill>
                <a:srgbClr val="C00000"/>
              </a:solidFill>
            </a:endParaRPr>
          </a:p>
          <a:p>
            <a:r>
              <a:rPr lang="en-US" b="1" dirty="0" smtClean="0"/>
              <a:t>Linearization errors 		</a:t>
            </a:r>
            <a:r>
              <a:rPr lang="en-US" b="1" dirty="0" smtClean="0">
                <a:solidFill>
                  <a:srgbClr val="C00000"/>
                </a:solidFill>
              </a:rPr>
              <a:t>&lt; 465  </a:t>
            </a:r>
            <a:r>
              <a:rPr lang="en-US" sz="2800" dirty="0" smtClean="0">
                <a:solidFill>
                  <a:srgbClr val="C00000"/>
                </a:solidFill>
              </a:rPr>
              <a:t>(from </a:t>
            </a:r>
            <a:r>
              <a:rPr lang="en-US" sz="2800" b="1" dirty="0" smtClean="0">
                <a:solidFill>
                  <a:srgbClr val="C00000"/>
                </a:solidFill>
              </a:rPr>
              <a:t>10K</a:t>
            </a:r>
            <a:r>
              <a:rPr lang="en-US" sz="2800" dirty="0" smtClean="0">
                <a:solidFill>
                  <a:srgbClr val="C00000"/>
                </a:solidFill>
              </a:rPr>
              <a:t>) </a:t>
            </a:r>
          </a:p>
          <a:p>
            <a:r>
              <a:rPr lang="en-US" b="1" dirty="0" smtClean="0"/>
              <a:t>Duplicates			</a:t>
            </a:r>
            <a:r>
              <a:rPr lang="en-US" b="1" dirty="0" smtClean="0">
                <a:solidFill>
                  <a:srgbClr val="C00000"/>
                </a:solidFill>
              </a:rPr>
              <a:t>&lt; 105  </a:t>
            </a:r>
            <a:r>
              <a:rPr lang="en-US" sz="2800" dirty="0" smtClean="0">
                <a:solidFill>
                  <a:srgbClr val="C00000"/>
                </a:solidFill>
              </a:rPr>
              <a:t>(from </a:t>
            </a:r>
            <a:r>
              <a:rPr lang="en-US" sz="2800" b="1" dirty="0" smtClean="0">
                <a:solidFill>
                  <a:srgbClr val="C00000"/>
                </a:solidFill>
              </a:rPr>
              <a:t>3K</a:t>
            </a:r>
            <a:r>
              <a:rPr lang="en-US" sz="2800" dirty="0" smtClean="0">
                <a:solidFill>
                  <a:srgbClr val="C00000"/>
                </a:solidFill>
              </a:rPr>
              <a:t>)</a:t>
            </a:r>
          </a:p>
          <a:p>
            <a:endParaRPr lang="en-US" b="1" dirty="0" smtClean="0"/>
          </a:p>
        </p:txBody>
      </p:sp>
    </p:spTree>
    <p:extLst>
      <p:ext uri="{BB962C8B-B14F-4D97-AF65-F5344CB8AC3E}">
        <p14:creationId xmlns:p14="http://schemas.microsoft.com/office/powerpoint/2010/main" val="1030651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Transcoding tables ICD-10 to ICD-11 </a:t>
            </a:r>
            <a:br>
              <a:rPr lang="en-GB" dirty="0" smtClean="0"/>
            </a:br>
            <a:r>
              <a:rPr lang="en-GB" dirty="0" smtClean="0"/>
              <a:t>in excel</a:t>
            </a: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2124" y="1985963"/>
            <a:ext cx="8741863" cy="4271962"/>
          </a:xfrm>
          <a:prstGeom prst="rect">
            <a:avLst/>
          </a:prstGeom>
        </p:spPr>
      </p:pic>
    </p:spTree>
    <p:extLst>
      <p:ext uri="{BB962C8B-B14F-4D97-AF65-F5344CB8AC3E}">
        <p14:creationId xmlns:p14="http://schemas.microsoft.com/office/powerpoint/2010/main" val="23953220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52600" y="-166688"/>
            <a:ext cx="5619750" cy="65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Connector 2"/>
          <p:cNvCxnSpPr/>
          <p:nvPr/>
        </p:nvCxnSpPr>
        <p:spPr>
          <a:xfrm>
            <a:off x="0" y="502920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9525" y="38100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8600" y="5562600"/>
            <a:ext cx="575799" cy="307777"/>
          </a:xfrm>
          <a:prstGeom prst="rect">
            <a:avLst/>
          </a:prstGeom>
          <a:noFill/>
        </p:spPr>
        <p:txBody>
          <a:bodyPr wrap="none" rtlCol="0">
            <a:spAutoFit/>
          </a:bodyPr>
          <a:lstStyle/>
          <a:p>
            <a:r>
              <a:rPr lang="en-US" sz="1400" dirty="0" smtClean="0"/>
              <a:t>WHO</a:t>
            </a:r>
            <a:endParaRPr lang="en-US" sz="1400" dirty="0"/>
          </a:p>
        </p:txBody>
      </p:sp>
      <p:sp>
        <p:nvSpPr>
          <p:cNvPr id="7" name="TextBox 6"/>
          <p:cNvSpPr txBox="1"/>
          <p:nvPr/>
        </p:nvSpPr>
        <p:spPr>
          <a:xfrm>
            <a:off x="228600" y="4343400"/>
            <a:ext cx="475643" cy="307777"/>
          </a:xfrm>
          <a:prstGeom prst="rect">
            <a:avLst/>
          </a:prstGeom>
          <a:noFill/>
        </p:spPr>
        <p:txBody>
          <a:bodyPr wrap="none" rtlCol="0">
            <a:spAutoFit/>
          </a:bodyPr>
          <a:lstStyle/>
          <a:p>
            <a:r>
              <a:rPr lang="en-US" sz="1400" dirty="0" smtClean="0"/>
              <a:t>RSG</a:t>
            </a:r>
            <a:endParaRPr lang="en-US" sz="1400" dirty="0"/>
          </a:p>
        </p:txBody>
      </p:sp>
      <p:sp>
        <p:nvSpPr>
          <p:cNvPr id="9" name="TextBox 8"/>
          <p:cNvSpPr txBox="1"/>
          <p:nvPr/>
        </p:nvSpPr>
        <p:spPr>
          <a:xfrm>
            <a:off x="228600" y="1600200"/>
            <a:ext cx="964495" cy="307777"/>
          </a:xfrm>
          <a:prstGeom prst="rect">
            <a:avLst/>
          </a:prstGeom>
          <a:noFill/>
        </p:spPr>
        <p:txBody>
          <a:bodyPr wrap="none" rtlCol="0">
            <a:spAutoFit/>
          </a:bodyPr>
          <a:lstStyle/>
          <a:p>
            <a:r>
              <a:rPr lang="en-US" sz="1400" dirty="0" smtClean="0"/>
              <a:t>TAG Chairs</a:t>
            </a:r>
            <a:endParaRPr lang="en-US" sz="1400" dirty="0"/>
          </a:p>
        </p:txBody>
      </p:sp>
    </p:spTree>
    <p:extLst>
      <p:ext uri="{BB962C8B-B14F-4D97-AF65-F5344CB8AC3E}">
        <p14:creationId xmlns:p14="http://schemas.microsoft.com/office/powerpoint/2010/main" val="10756999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152400"/>
            <a:ext cx="8271832" cy="1143000"/>
          </a:xfrm>
        </p:spPr>
        <p:txBody>
          <a:bodyPr/>
          <a:lstStyle/>
          <a:p>
            <a:r>
              <a:rPr lang="en-US" dirty="0" smtClean="0"/>
              <a:t>Beta Phase</a:t>
            </a:r>
            <a:endParaRPr lang="en-US" dirty="0"/>
          </a:p>
        </p:txBody>
      </p:sp>
      <p:sp>
        <p:nvSpPr>
          <p:cNvPr id="3" name="Content Placeholder 2"/>
          <p:cNvSpPr>
            <a:spLocks noGrp="1"/>
          </p:cNvSpPr>
          <p:nvPr>
            <p:ph idx="1"/>
          </p:nvPr>
        </p:nvSpPr>
        <p:spPr/>
        <p:txBody>
          <a:bodyPr/>
          <a:lstStyle/>
          <a:p>
            <a:r>
              <a:rPr lang="en-US" dirty="0" smtClean="0"/>
              <a:t>Comments</a:t>
            </a:r>
          </a:p>
          <a:p>
            <a:endParaRPr lang="en-US" dirty="0" smtClean="0"/>
          </a:p>
          <a:p>
            <a:r>
              <a:rPr lang="en-US" dirty="0" smtClean="0"/>
              <a:t>Proposals</a:t>
            </a:r>
          </a:p>
          <a:p>
            <a:endParaRPr lang="en-US" dirty="0" smtClean="0"/>
          </a:p>
          <a:p>
            <a:r>
              <a:rPr lang="en-US" dirty="0" smtClean="0"/>
              <a:t>Review Mechanism</a:t>
            </a:r>
          </a:p>
          <a:p>
            <a:pPr marL="0" indent="0">
              <a:buNone/>
            </a:pPr>
            <a:r>
              <a:rPr lang="en-US" dirty="0"/>
              <a:t> </a:t>
            </a:r>
            <a:endParaRPr lang="en-US" dirty="0" smtClean="0"/>
          </a:p>
          <a:p>
            <a:r>
              <a:rPr lang="en-US" dirty="0"/>
              <a:t>Field Trials</a:t>
            </a:r>
          </a:p>
          <a:p>
            <a:endParaRPr lang="en-US" dirty="0" smtClean="0"/>
          </a:p>
        </p:txBody>
      </p:sp>
      <p:pic>
        <p:nvPicPr>
          <p:cNvPr id="4" name="Content Placeholder 3" descr="Time_youcover01.jpg"/>
          <p:cNvPicPr>
            <a:picLocks noChangeAspect="1"/>
          </p:cNvPicPr>
          <p:nvPr/>
        </p:nvPicPr>
        <p:blipFill>
          <a:blip r:embed="rId2"/>
          <a:srcRect/>
          <a:stretch>
            <a:fillRect/>
          </a:stretch>
        </p:blipFill>
        <p:spPr bwMode="auto">
          <a:xfrm>
            <a:off x="5004048" y="1268413"/>
            <a:ext cx="3946525" cy="5257800"/>
          </a:xfrm>
          <a:prstGeom prst="rect">
            <a:avLst/>
          </a:prstGeom>
          <a:noFill/>
          <a:ln w="9525">
            <a:noFill/>
            <a:miter lim="800000"/>
            <a:headEnd/>
            <a:tailEnd/>
          </a:ln>
          <a:effectLst/>
        </p:spPr>
      </p:pic>
      <p:pic>
        <p:nvPicPr>
          <p:cNvPr id="5"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116264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644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46856" y="340966"/>
            <a:ext cx="4040188" cy="639762"/>
          </a:xfrm>
        </p:spPr>
        <p:txBody>
          <a:bodyPr>
            <a:normAutofit fontScale="92500" lnSpcReduction="20000"/>
          </a:bodyPr>
          <a:lstStyle/>
          <a:p>
            <a:pPr algn="ctr"/>
            <a:r>
              <a:rPr lang="en-US" sz="4800" dirty="0" smtClean="0">
                <a:solidFill>
                  <a:srgbClr val="00B050"/>
                </a:solidFill>
                <a:effectLst>
                  <a:outerShdw blurRad="38100" dist="38100" dir="2700000" algn="tl">
                    <a:srgbClr val="000000">
                      <a:alpha val="43137"/>
                    </a:srgbClr>
                  </a:outerShdw>
                </a:effectLst>
              </a:rPr>
              <a:t>ICD-10</a:t>
            </a:r>
            <a:r>
              <a:rPr lang="en-US" sz="4800" dirty="0" smtClean="0">
                <a:effectLst>
                  <a:outerShdw blurRad="38100" dist="38100" dir="2700000" algn="tl">
                    <a:srgbClr val="000000">
                      <a:alpha val="43137"/>
                    </a:srgbClr>
                  </a:outerShdw>
                </a:effectLst>
              </a:rPr>
              <a:t> </a:t>
            </a:r>
            <a:endParaRPr lang="en-US" sz="4800" dirty="0">
              <a:effectLst>
                <a:outerShdw blurRad="38100" dist="38100" dir="2700000" algn="tl">
                  <a:srgbClr val="000000">
                    <a:alpha val="43137"/>
                  </a:srgbClr>
                </a:outerShdw>
              </a:effectLst>
            </a:endParaRPr>
          </a:p>
        </p:txBody>
      </p:sp>
      <p:sp>
        <p:nvSpPr>
          <p:cNvPr id="5" name="Content Placeholder 4"/>
          <p:cNvSpPr>
            <a:spLocks noGrp="1"/>
          </p:cNvSpPr>
          <p:nvPr>
            <p:ph sz="half" idx="2"/>
          </p:nvPr>
        </p:nvSpPr>
        <p:spPr>
          <a:xfrm>
            <a:off x="241176" y="1196752"/>
            <a:ext cx="4040188" cy="5400600"/>
          </a:xfrm>
        </p:spPr>
        <p:txBody>
          <a:bodyPr/>
          <a:lstStyle/>
          <a:p>
            <a:pPr marL="576000">
              <a:spcBef>
                <a:spcPts val="1200"/>
              </a:spcBef>
            </a:pPr>
            <a:r>
              <a:rPr lang="en-US" sz="2800" dirty="0" smtClean="0">
                <a:solidFill>
                  <a:srgbClr val="FF3300"/>
                </a:solidFill>
              </a:rPr>
              <a:t>Annual Revision Conferences</a:t>
            </a:r>
          </a:p>
          <a:p>
            <a:pPr marL="576000">
              <a:spcBef>
                <a:spcPts val="1200"/>
              </a:spcBef>
            </a:pPr>
            <a:r>
              <a:rPr lang="en-US" sz="2800" dirty="0" smtClean="0">
                <a:solidFill>
                  <a:srgbClr val="00B050"/>
                </a:solidFill>
              </a:rPr>
              <a:t>Focus on </a:t>
            </a:r>
            <a:r>
              <a:rPr lang="en-US" sz="2800" b="1" dirty="0" smtClean="0">
                <a:solidFill>
                  <a:srgbClr val="00B050"/>
                </a:solidFill>
              </a:rPr>
              <a:t>mortality statistics</a:t>
            </a:r>
          </a:p>
          <a:p>
            <a:pPr marL="576000">
              <a:spcBef>
                <a:spcPts val="1200"/>
              </a:spcBef>
            </a:pPr>
            <a:r>
              <a:rPr lang="en-US" sz="2800" dirty="0" smtClean="0">
                <a:solidFill>
                  <a:srgbClr val="00B0F0"/>
                </a:solidFill>
              </a:rPr>
              <a:t>Produced </a:t>
            </a:r>
            <a:r>
              <a:rPr lang="en-US" sz="2800" b="1" dirty="0" smtClean="0">
                <a:solidFill>
                  <a:srgbClr val="00B0F0"/>
                </a:solidFill>
              </a:rPr>
              <a:t>manually</a:t>
            </a:r>
          </a:p>
          <a:p>
            <a:pPr marL="576000">
              <a:spcBef>
                <a:spcPts val="1200"/>
              </a:spcBef>
            </a:pPr>
            <a:endParaRPr lang="en-US" sz="2800" dirty="0" smtClean="0"/>
          </a:p>
          <a:p>
            <a:pPr marL="576000">
              <a:spcBef>
                <a:spcPts val="1200"/>
              </a:spcBef>
            </a:pPr>
            <a:r>
              <a:rPr lang="en-US" sz="2800" dirty="0" smtClean="0">
                <a:solidFill>
                  <a:srgbClr val="FF9900"/>
                </a:solidFill>
              </a:rPr>
              <a:t>Produced in </a:t>
            </a:r>
            <a:r>
              <a:rPr lang="en-US" sz="2800" b="1" dirty="0" smtClean="0">
                <a:solidFill>
                  <a:srgbClr val="FF9900"/>
                </a:solidFill>
                <a:effectLst>
                  <a:outerShdw blurRad="38100" dist="38100" dir="2700000" algn="tl">
                    <a:srgbClr val="000000">
                      <a:alpha val="43137"/>
                    </a:srgbClr>
                  </a:outerShdw>
                </a:effectLst>
              </a:rPr>
              <a:t>English</a:t>
            </a:r>
          </a:p>
          <a:p>
            <a:pPr marL="576000">
              <a:spcBef>
                <a:spcPts val="1200"/>
              </a:spcBef>
            </a:pPr>
            <a:r>
              <a:rPr lang="en-US" sz="2800" dirty="0" smtClean="0">
                <a:solidFill>
                  <a:srgbClr val="CC00FF"/>
                </a:solidFill>
              </a:rPr>
              <a:t>NO </a:t>
            </a:r>
            <a:r>
              <a:rPr lang="en-US" sz="2800" b="1" dirty="0" smtClean="0">
                <a:solidFill>
                  <a:srgbClr val="CC00FF"/>
                </a:solidFill>
              </a:rPr>
              <a:t>field tests</a:t>
            </a:r>
          </a:p>
          <a:p>
            <a:pPr marL="576000">
              <a:spcBef>
                <a:spcPts val="1200"/>
              </a:spcBef>
            </a:pPr>
            <a:r>
              <a:rPr lang="en-US" sz="2800" b="1" dirty="0" smtClean="0">
                <a:solidFill>
                  <a:srgbClr val="C00000"/>
                </a:solidFill>
              </a:rPr>
              <a:t>Update mechanism</a:t>
            </a:r>
            <a:r>
              <a:rPr lang="en-US" sz="2800" dirty="0" smtClean="0">
                <a:solidFill>
                  <a:srgbClr val="C00000"/>
                </a:solidFill>
              </a:rPr>
              <a:t> built in </a:t>
            </a:r>
            <a:r>
              <a:rPr lang="en-US" sz="2800" i="1" dirty="0" smtClean="0">
                <a:solidFill>
                  <a:srgbClr val="C00000"/>
                </a:solidFill>
              </a:rPr>
              <a:t>later</a:t>
            </a:r>
          </a:p>
          <a:p>
            <a:pPr marL="576000">
              <a:spcBef>
                <a:spcPts val="1200"/>
              </a:spcBef>
            </a:pPr>
            <a:endParaRPr lang="en-US" sz="2800" dirty="0" smtClean="0"/>
          </a:p>
          <a:p>
            <a:pPr marL="576000">
              <a:spcBef>
                <a:spcPts val="1200"/>
              </a:spcBef>
            </a:pPr>
            <a:endParaRPr lang="en-US" sz="2800" dirty="0"/>
          </a:p>
        </p:txBody>
      </p:sp>
      <p:sp>
        <p:nvSpPr>
          <p:cNvPr id="6" name="Text Placeholder 5"/>
          <p:cNvSpPr>
            <a:spLocks noGrp="1"/>
          </p:cNvSpPr>
          <p:nvPr>
            <p:ph type="body" sz="quarter" idx="4294967295"/>
          </p:nvPr>
        </p:nvSpPr>
        <p:spPr>
          <a:xfrm>
            <a:off x="4648200" y="139557"/>
            <a:ext cx="4041775" cy="639762"/>
          </a:xfrm>
          <a:prstGeom prst="rect">
            <a:avLst/>
          </a:prstGeom>
        </p:spPr>
        <p:txBody>
          <a:bodyPr>
            <a:normAutofit fontScale="92500" lnSpcReduction="20000"/>
          </a:bodyPr>
          <a:lstStyle/>
          <a:p>
            <a:pPr marL="0" indent="0" algn="ctr">
              <a:buNone/>
            </a:pPr>
            <a:r>
              <a:rPr lang="en-US" sz="4800" b="1" dirty="0" smtClean="0">
                <a:solidFill>
                  <a:srgbClr val="FF9900"/>
                </a:solidFill>
                <a:effectLst>
                  <a:outerShdw blurRad="38100" dist="38100" dir="2700000" algn="tl">
                    <a:srgbClr val="000000">
                      <a:alpha val="43137"/>
                    </a:srgbClr>
                  </a:outerShdw>
                </a:effectLst>
              </a:rPr>
              <a:t>ICD-11</a:t>
            </a:r>
            <a:endParaRPr lang="en-US" sz="4800" b="1" dirty="0">
              <a:solidFill>
                <a:srgbClr val="FF9900"/>
              </a:solidFill>
              <a:effectLst>
                <a:outerShdw blurRad="38100" dist="38100" dir="2700000" algn="tl">
                  <a:srgbClr val="000000">
                    <a:alpha val="43137"/>
                  </a:srgbClr>
                </a:outerShdw>
              </a:effectLst>
            </a:endParaRPr>
          </a:p>
        </p:txBody>
      </p:sp>
      <p:sp>
        <p:nvSpPr>
          <p:cNvPr id="7" name="Content Placeholder 6"/>
          <p:cNvSpPr>
            <a:spLocks noGrp="1"/>
          </p:cNvSpPr>
          <p:nvPr>
            <p:ph sz="quarter" idx="4294967295"/>
          </p:nvPr>
        </p:nvSpPr>
        <p:spPr>
          <a:xfrm>
            <a:off x="4429001" y="1196752"/>
            <a:ext cx="4607495" cy="5661248"/>
          </a:xfrm>
          <a:prstGeom prst="rect">
            <a:avLst/>
          </a:prstGeom>
        </p:spPr>
        <p:txBody>
          <a:bodyPr/>
          <a:lstStyle/>
          <a:p>
            <a:pPr marL="576000">
              <a:spcBef>
                <a:spcPts val="1200"/>
              </a:spcBef>
            </a:pPr>
            <a:r>
              <a:rPr lang="en-US" sz="2800" dirty="0" smtClean="0">
                <a:solidFill>
                  <a:srgbClr val="FF3300"/>
                </a:solidFill>
              </a:rPr>
              <a:t>Continuous </a:t>
            </a:r>
            <a:r>
              <a:rPr lang="en-US" sz="2800" b="1" dirty="0" smtClean="0">
                <a:solidFill>
                  <a:srgbClr val="FF3300"/>
                </a:solidFill>
              </a:rPr>
              <a:t>web platform</a:t>
            </a:r>
            <a:r>
              <a:rPr lang="en-US" sz="2800" dirty="0" smtClean="0">
                <a:solidFill>
                  <a:srgbClr val="FF3300"/>
                </a:solidFill>
              </a:rPr>
              <a:t> + meetings</a:t>
            </a:r>
          </a:p>
          <a:p>
            <a:pPr marL="576000">
              <a:spcBef>
                <a:spcPts val="1200"/>
              </a:spcBef>
            </a:pPr>
            <a:r>
              <a:rPr lang="en-US" sz="2800" dirty="0" smtClean="0">
                <a:solidFill>
                  <a:srgbClr val="00B050"/>
                </a:solidFill>
              </a:rPr>
              <a:t>Focus on </a:t>
            </a:r>
            <a:r>
              <a:rPr lang="en-US" sz="2800" b="1" dirty="0" smtClean="0">
                <a:solidFill>
                  <a:srgbClr val="00B050"/>
                </a:solidFill>
              </a:rPr>
              <a:t>ALL</a:t>
            </a:r>
            <a:r>
              <a:rPr lang="en-US" sz="2800" dirty="0" smtClean="0">
                <a:solidFill>
                  <a:srgbClr val="00B050"/>
                </a:solidFill>
              </a:rPr>
              <a:t> </a:t>
            </a:r>
            <a:r>
              <a:rPr lang="en-US" sz="2800" b="1" dirty="0" smtClean="0">
                <a:solidFill>
                  <a:srgbClr val="00B050"/>
                </a:solidFill>
              </a:rPr>
              <a:t>statistical use </a:t>
            </a:r>
            <a:r>
              <a:rPr lang="en-US" sz="2800" dirty="0" smtClean="0">
                <a:solidFill>
                  <a:srgbClr val="00B050"/>
                </a:solidFill>
              </a:rPr>
              <a:t>cases</a:t>
            </a:r>
          </a:p>
          <a:p>
            <a:pPr marL="576000">
              <a:spcBef>
                <a:spcPts val="1200"/>
              </a:spcBef>
            </a:pPr>
            <a:r>
              <a:rPr lang="en-US" sz="2800" dirty="0" smtClean="0">
                <a:solidFill>
                  <a:srgbClr val="00B0F0"/>
                </a:solidFill>
              </a:rPr>
              <a:t>Produced </a:t>
            </a:r>
            <a:r>
              <a:rPr lang="en-US" sz="2800" b="1" dirty="0" smtClean="0">
                <a:solidFill>
                  <a:srgbClr val="00B0F0"/>
                </a:solidFill>
              </a:rPr>
              <a:t>digital</a:t>
            </a:r>
            <a:r>
              <a:rPr lang="en-US" sz="2800" dirty="0" smtClean="0">
                <a:solidFill>
                  <a:srgbClr val="00B0F0"/>
                </a:solidFill>
              </a:rPr>
              <a:t>ly </a:t>
            </a:r>
          </a:p>
          <a:p>
            <a:pPr marL="976050" lvl="1">
              <a:spcBef>
                <a:spcPts val="1200"/>
              </a:spcBef>
            </a:pPr>
            <a:r>
              <a:rPr lang="en-US" dirty="0" smtClean="0">
                <a:solidFill>
                  <a:srgbClr val="00B0F0"/>
                </a:solidFill>
              </a:rPr>
              <a:t>w/  information model</a:t>
            </a:r>
          </a:p>
          <a:p>
            <a:pPr marL="576000">
              <a:spcBef>
                <a:spcPts val="1200"/>
              </a:spcBef>
            </a:pPr>
            <a:r>
              <a:rPr lang="en-US" sz="2800" b="1" dirty="0" smtClean="0">
                <a:solidFill>
                  <a:srgbClr val="FFC000"/>
                </a:solidFill>
                <a:effectLst>
                  <a:outerShdw blurRad="38100" dist="38100" dir="2700000" algn="tl">
                    <a:srgbClr val="000000">
                      <a:alpha val="43137"/>
                    </a:srgbClr>
                  </a:outerShdw>
                </a:effectLst>
              </a:rPr>
              <a:t>Multilingua</a:t>
            </a:r>
            <a:r>
              <a:rPr lang="en-US" sz="2800" dirty="0" smtClean="0">
                <a:solidFill>
                  <a:srgbClr val="FFC000"/>
                </a:solidFill>
                <a:effectLst>
                  <a:outerShdw blurRad="38100" dist="38100" dir="2700000" algn="tl">
                    <a:srgbClr val="000000">
                      <a:alpha val="43137"/>
                    </a:srgbClr>
                  </a:outerShdw>
                </a:effectLst>
              </a:rPr>
              <a:t>l </a:t>
            </a:r>
            <a:r>
              <a:rPr lang="en-US" sz="2800" dirty="0" smtClean="0">
                <a:solidFill>
                  <a:srgbClr val="FFC000"/>
                </a:solidFill>
              </a:rPr>
              <a:t>development</a:t>
            </a:r>
          </a:p>
          <a:p>
            <a:pPr marL="576000">
              <a:spcBef>
                <a:spcPts val="1200"/>
              </a:spcBef>
            </a:pPr>
            <a:r>
              <a:rPr lang="en-US" sz="2800" b="1" dirty="0" smtClean="0">
                <a:solidFill>
                  <a:srgbClr val="CC00FF"/>
                </a:solidFill>
              </a:rPr>
              <a:t>Field tests </a:t>
            </a:r>
            <a:r>
              <a:rPr lang="en-US" sz="2800" dirty="0" smtClean="0">
                <a:solidFill>
                  <a:srgbClr val="CC00FF"/>
                </a:solidFill>
              </a:rPr>
              <a:t>done before</a:t>
            </a:r>
          </a:p>
          <a:p>
            <a:pPr marL="576000">
              <a:spcBef>
                <a:spcPts val="1200"/>
              </a:spcBef>
            </a:pPr>
            <a:r>
              <a:rPr lang="en-US" sz="2800" b="1" dirty="0" smtClean="0">
                <a:solidFill>
                  <a:srgbClr val="C00000"/>
                </a:solidFill>
              </a:rPr>
              <a:t>Continuous update – revision mechanism</a:t>
            </a:r>
            <a:endParaRPr lang="en-US" sz="2800" dirty="0" smtClean="0">
              <a:solidFill>
                <a:srgbClr val="C00000"/>
              </a:solidFill>
            </a:endParaRPr>
          </a:p>
          <a:p>
            <a:pPr marL="576000">
              <a:spcBef>
                <a:spcPts val="1200"/>
              </a:spcBef>
            </a:pPr>
            <a:endParaRPr lang="en-US" sz="2800" dirty="0" smtClean="0"/>
          </a:p>
          <a:p>
            <a:pPr marL="576000">
              <a:spcBef>
                <a:spcPts val="1200"/>
              </a:spcBef>
            </a:pPr>
            <a:endParaRPr lang="en-US" sz="2800" dirty="0" smtClean="0"/>
          </a:p>
          <a:p>
            <a:pPr marL="576000">
              <a:spcBef>
                <a:spcPts val="1200"/>
              </a:spcBef>
            </a:pPr>
            <a:endParaRPr lang="en-US" sz="2800" dirty="0" smtClean="0"/>
          </a:p>
          <a:p>
            <a:pPr marL="576000">
              <a:spcBef>
                <a:spcPts val="1200"/>
              </a:spcBef>
            </a:pPr>
            <a:endParaRPr lang="en-US" sz="2800" dirty="0"/>
          </a:p>
        </p:txBody>
      </p:sp>
    </p:spTree>
    <p:extLst>
      <p:ext uri="{BB962C8B-B14F-4D97-AF65-F5344CB8AC3E}">
        <p14:creationId xmlns:p14="http://schemas.microsoft.com/office/powerpoint/2010/main" val="49846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330" name="Picture 2" descr="January pics I, 2004 048"/>
          <p:cNvPicPr>
            <a:picLocks noChangeAspect="1" noChangeArrowheads="1"/>
          </p:cNvPicPr>
          <p:nvPr/>
        </p:nvPicPr>
        <p:blipFill>
          <a:blip r:embed="rId3" cstate="email">
            <a:lum bright="18000" contrast="24000"/>
            <a:extLst>
              <a:ext uri="{28A0092B-C50C-407E-A947-70E740481C1C}">
                <a14:useLocalDpi xmlns:a14="http://schemas.microsoft.com/office/drawing/2010/main"/>
              </a:ext>
            </a:extLst>
          </a:blip>
          <a:srcRect b="-1946"/>
          <a:stretch>
            <a:fillRect/>
          </a:stretch>
        </p:blipFill>
        <p:spPr bwMode="auto">
          <a:xfrm>
            <a:off x="5266941" y="343262"/>
            <a:ext cx="2939744" cy="3605294"/>
          </a:xfrm>
          <a:prstGeom prst="rect">
            <a:avLst/>
          </a:prstGeom>
          <a:noFill/>
          <a:extLst>
            <a:ext uri="{909E8E84-426E-40DD-AFC4-6F175D3DCCD1}">
              <a14:hiddenFill xmlns:a14="http://schemas.microsoft.com/office/drawing/2010/main">
                <a:solidFill>
                  <a:srgbClr val="FFFFFF"/>
                </a:solidFill>
              </a14:hiddenFill>
            </a:ext>
          </a:extLst>
        </p:spPr>
      </p:pic>
      <p:pic>
        <p:nvPicPr>
          <p:cNvPr id="483331" name="Picture 3" descr="March pics III, 2003 006"/>
          <p:cNvPicPr>
            <a:picLocks noChangeAspect="1" noChangeArrowheads="1"/>
          </p:cNvPicPr>
          <p:nvPr/>
        </p:nvPicPr>
        <p:blipFill>
          <a:blip r:embed="rId4" cstate="email">
            <a:lum bright="24000" contrast="24000"/>
            <a:extLst>
              <a:ext uri="{28A0092B-C50C-407E-A947-70E740481C1C}">
                <a14:useLocalDpi xmlns:a14="http://schemas.microsoft.com/office/drawing/2010/main"/>
              </a:ext>
            </a:extLst>
          </a:blip>
          <a:srcRect/>
          <a:stretch>
            <a:fillRect/>
          </a:stretch>
        </p:blipFill>
        <p:spPr bwMode="auto">
          <a:xfrm>
            <a:off x="819225" y="343261"/>
            <a:ext cx="3536752" cy="3605295"/>
          </a:xfrm>
          <a:prstGeom prst="rect">
            <a:avLst/>
          </a:prstGeom>
          <a:noFill/>
          <a:extLst>
            <a:ext uri="{909E8E84-426E-40DD-AFC4-6F175D3DCCD1}">
              <a14:hiddenFill xmlns:a14="http://schemas.microsoft.com/office/drawing/2010/main">
                <a:solidFill>
                  <a:srgbClr val="FFFFFF"/>
                </a:solidFill>
              </a14:hiddenFill>
            </a:ext>
          </a:extLst>
        </p:spPr>
      </p:pic>
      <p:sp>
        <p:nvSpPr>
          <p:cNvPr id="483332" name="Text Box 4"/>
          <p:cNvSpPr txBox="1">
            <a:spLocks noChangeArrowheads="1"/>
          </p:cNvSpPr>
          <p:nvPr/>
        </p:nvSpPr>
        <p:spPr bwMode="auto">
          <a:xfrm>
            <a:off x="395288" y="260350"/>
            <a:ext cx="184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FontTx/>
              <a:buNone/>
            </a:pPr>
            <a:endParaRPr lang="en-US" sz="3000" b="0">
              <a:solidFill>
                <a:srgbClr val="FFFFFF"/>
              </a:solidFill>
              <a:effectLst>
                <a:outerShdw blurRad="38100" dist="38100" dir="2700000" algn="tl">
                  <a:srgbClr val="000000"/>
                </a:outerShdw>
              </a:effectLst>
              <a:latin typeface="Lithograph" pitchFamily="2" charset="0"/>
            </a:endParaRPr>
          </a:p>
        </p:txBody>
      </p:sp>
      <p:sp>
        <p:nvSpPr>
          <p:cNvPr id="8" name="Text Box 10"/>
          <p:cNvSpPr txBox="1">
            <a:spLocks noChangeArrowheads="1"/>
          </p:cNvSpPr>
          <p:nvPr/>
        </p:nvSpPr>
        <p:spPr bwMode="auto">
          <a:xfrm>
            <a:off x="162794" y="4158550"/>
            <a:ext cx="1312862" cy="519112"/>
          </a:xfrm>
          <a:prstGeom prst="rect">
            <a:avLst/>
          </a:prstGeom>
          <a:solidFill>
            <a:srgbClr val="008000"/>
          </a:solidFill>
          <a:ln w="9525">
            <a:noFill/>
            <a:miter lim="800000"/>
            <a:headEnd/>
            <a:tailEnd/>
          </a:ln>
          <a:effectLst/>
        </p:spPr>
        <p:txBody>
          <a:bodyPr wrap="none">
            <a:spAutoFit/>
          </a:bodyPr>
          <a:lstStyle/>
          <a:p>
            <a:pPr>
              <a:lnSpc>
                <a:spcPct val="100000"/>
              </a:lnSpc>
              <a:spcBef>
                <a:spcPct val="0"/>
              </a:spcBef>
              <a:buFontTx/>
              <a:buNone/>
              <a:defRPr/>
            </a:pPr>
            <a:r>
              <a:rPr lang="en-GB" sz="2800" dirty="0">
                <a:solidFill>
                  <a:srgbClr val="FFFFFF"/>
                </a:solidFill>
                <a:effectLst>
                  <a:outerShdw blurRad="38100" dist="38100" dir="2700000" algn="tl">
                    <a:srgbClr val="000000"/>
                  </a:outerShdw>
                </a:effectLst>
                <a:latin typeface="Arial" charset="0"/>
                <a:cs typeface="Arial" charset="0"/>
              </a:rPr>
              <a:t>ICD-10</a:t>
            </a:r>
            <a:endParaRPr lang="en-US" sz="2800" dirty="0">
              <a:solidFill>
                <a:srgbClr val="FFFFFF"/>
              </a:solidFill>
              <a:effectLst>
                <a:outerShdw blurRad="38100" dist="38100" dir="2700000" algn="tl">
                  <a:srgbClr val="000000"/>
                </a:outerShdw>
              </a:effectLst>
              <a:latin typeface="Arial" charset="0"/>
              <a:cs typeface="Arial" charset="0"/>
            </a:endParaRPr>
          </a:p>
        </p:txBody>
      </p:sp>
      <p:sp>
        <p:nvSpPr>
          <p:cNvPr id="9" name="Text Box 11"/>
          <p:cNvSpPr txBox="1">
            <a:spLocks noChangeArrowheads="1"/>
          </p:cNvSpPr>
          <p:nvPr/>
        </p:nvSpPr>
        <p:spPr bwMode="auto">
          <a:xfrm>
            <a:off x="1875854" y="4205406"/>
            <a:ext cx="2624138" cy="457200"/>
          </a:xfrm>
          <a:prstGeom prst="rect">
            <a:avLst/>
          </a:prstGeom>
          <a:noFill/>
          <a:ln w="9525">
            <a:noFill/>
            <a:miter lim="800000"/>
            <a:headEnd/>
            <a:tailEnd/>
          </a:ln>
          <a:effectLst/>
        </p:spPr>
        <p:txBody>
          <a:bodyPr wrap="none">
            <a:spAutoFit/>
          </a:bodyPr>
          <a:lstStyle/>
          <a:p>
            <a:pPr>
              <a:lnSpc>
                <a:spcPct val="100000"/>
              </a:lnSpc>
              <a:spcBef>
                <a:spcPct val="0"/>
              </a:spcBef>
              <a:buFontTx/>
              <a:buNone/>
              <a:defRPr/>
            </a:pPr>
            <a:r>
              <a:rPr lang="en-GB" sz="2400" dirty="0">
                <a:solidFill>
                  <a:srgbClr val="000000"/>
                </a:solidFill>
                <a:effectLst>
                  <a:outerShdw blurRad="38100" dist="38100" dir="2700000" algn="tl">
                    <a:srgbClr val="FFFFFF"/>
                  </a:outerShdw>
                </a:effectLst>
                <a:latin typeface="Arial" charset="0"/>
                <a:cs typeface="Arial" charset="0"/>
              </a:rPr>
              <a:t>B24  HIV disease</a:t>
            </a:r>
            <a:endParaRPr lang="en-US" sz="2400" dirty="0">
              <a:solidFill>
                <a:srgbClr val="000000"/>
              </a:solidFill>
              <a:effectLst>
                <a:outerShdw blurRad="38100" dist="38100" dir="2700000" algn="tl">
                  <a:srgbClr val="FFFFFF"/>
                </a:outerShdw>
              </a:effectLst>
              <a:latin typeface="Arial" charset="0"/>
              <a:cs typeface="Arial" charset="0"/>
            </a:endParaRPr>
          </a:p>
        </p:txBody>
      </p:sp>
      <p:sp>
        <p:nvSpPr>
          <p:cNvPr id="10" name="Text Box 11"/>
          <p:cNvSpPr txBox="1">
            <a:spLocks noChangeArrowheads="1"/>
          </p:cNvSpPr>
          <p:nvPr/>
        </p:nvSpPr>
        <p:spPr bwMode="auto">
          <a:xfrm>
            <a:off x="5436096" y="4205406"/>
            <a:ext cx="2624138" cy="457200"/>
          </a:xfrm>
          <a:prstGeom prst="rect">
            <a:avLst/>
          </a:prstGeom>
          <a:noFill/>
          <a:ln w="9525">
            <a:noFill/>
            <a:miter lim="800000"/>
            <a:headEnd/>
            <a:tailEnd/>
          </a:ln>
          <a:effectLst/>
        </p:spPr>
        <p:txBody>
          <a:bodyPr wrap="none">
            <a:spAutoFit/>
          </a:bodyPr>
          <a:lstStyle/>
          <a:p>
            <a:pPr>
              <a:lnSpc>
                <a:spcPct val="100000"/>
              </a:lnSpc>
              <a:spcBef>
                <a:spcPct val="0"/>
              </a:spcBef>
              <a:buFontTx/>
              <a:buNone/>
              <a:defRPr/>
            </a:pPr>
            <a:r>
              <a:rPr lang="en-GB" sz="2400" dirty="0">
                <a:solidFill>
                  <a:srgbClr val="000000"/>
                </a:solidFill>
                <a:effectLst>
                  <a:outerShdw blurRad="38100" dist="38100" dir="2700000" algn="tl">
                    <a:srgbClr val="FFFFFF"/>
                  </a:outerShdw>
                </a:effectLst>
                <a:latin typeface="Arial" charset="0"/>
                <a:cs typeface="Arial" charset="0"/>
              </a:rPr>
              <a:t>B24  HIV disease</a:t>
            </a:r>
            <a:endParaRPr lang="en-US" sz="2400" dirty="0">
              <a:solidFill>
                <a:srgbClr val="000000"/>
              </a:solidFill>
              <a:effectLst>
                <a:outerShdw blurRad="38100" dist="38100" dir="2700000" algn="tl">
                  <a:srgbClr val="FFFFFF"/>
                </a:outerShdw>
              </a:effectLst>
              <a:latin typeface="Arial" charset="0"/>
              <a:cs typeface="Arial" charset="0"/>
            </a:endParaRPr>
          </a:p>
        </p:txBody>
      </p:sp>
      <p:sp>
        <p:nvSpPr>
          <p:cNvPr id="13" name="Text Box 14"/>
          <p:cNvSpPr txBox="1">
            <a:spLocks noChangeArrowheads="1"/>
          </p:cNvSpPr>
          <p:nvPr/>
        </p:nvSpPr>
        <p:spPr bwMode="auto">
          <a:xfrm>
            <a:off x="179512" y="5069502"/>
            <a:ext cx="1296144" cy="523875"/>
          </a:xfrm>
          <a:prstGeom prst="rect">
            <a:avLst/>
          </a:prstGeom>
          <a:solidFill>
            <a:srgbClr val="FF3300"/>
          </a:solidFill>
          <a:ln w="9525">
            <a:noFill/>
            <a:miter lim="800000"/>
            <a:headEnd/>
            <a:tailEnd/>
          </a:ln>
          <a:effectLst/>
        </p:spPr>
        <p:txBody>
          <a:bodyPr wrap="square">
            <a:spAutoFit/>
          </a:bodyPr>
          <a:lstStyle/>
          <a:p>
            <a:pPr algn="ctr">
              <a:lnSpc>
                <a:spcPct val="100000"/>
              </a:lnSpc>
              <a:spcBef>
                <a:spcPct val="0"/>
              </a:spcBef>
              <a:buFontTx/>
              <a:buNone/>
              <a:defRPr/>
            </a:pPr>
            <a:r>
              <a:rPr lang="en-GB" sz="2800" dirty="0">
                <a:solidFill>
                  <a:srgbClr val="FFFFFF"/>
                </a:solidFill>
                <a:effectLst>
                  <a:outerShdw blurRad="38100" dist="38100" dir="2700000" algn="tl">
                    <a:srgbClr val="000000"/>
                  </a:outerShdw>
                </a:effectLst>
                <a:latin typeface="Arial" charset="0"/>
                <a:cs typeface="Arial" charset="0"/>
              </a:rPr>
              <a:t>ICF</a:t>
            </a:r>
            <a:endParaRPr lang="en-US" sz="2800" dirty="0">
              <a:solidFill>
                <a:srgbClr val="FFFFFF"/>
              </a:solidFill>
              <a:effectLst>
                <a:outerShdw blurRad="38100" dist="38100" dir="2700000" algn="tl">
                  <a:srgbClr val="000000"/>
                </a:outerShdw>
              </a:effectLst>
              <a:latin typeface="Arial" charset="0"/>
              <a:cs typeface="Arial" charset="0"/>
            </a:endParaRPr>
          </a:p>
        </p:txBody>
      </p:sp>
      <p:sp>
        <p:nvSpPr>
          <p:cNvPr id="2" name="Rectangle 1"/>
          <p:cNvSpPr/>
          <p:nvPr/>
        </p:nvSpPr>
        <p:spPr>
          <a:xfrm>
            <a:off x="1691680" y="5069502"/>
            <a:ext cx="3384376" cy="1600438"/>
          </a:xfrm>
          <a:prstGeom prst="rect">
            <a:avLst/>
          </a:prstGeom>
        </p:spPr>
        <p:txBody>
          <a:bodyPr wrap="square">
            <a:spAutoFit/>
          </a:bodyPr>
          <a:lstStyle/>
          <a:p>
            <a:pPr>
              <a:lnSpc>
                <a:spcPct val="100000"/>
              </a:lnSpc>
              <a:spcBef>
                <a:spcPct val="0"/>
              </a:spcBef>
              <a:buFontTx/>
              <a:buNone/>
            </a:pPr>
            <a:r>
              <a:rPr lang="en-US" sz="1400" dirty="0" smtClean="0">
                <a:solidFill>
                  <a:srgbClr val="000000"/>
                </a:solidFill>
                <a:effectLst/>
                <a:latin typeface="Arial"/>
              </a:rPr>
              <a:t>activity limitations </a:t>
            </a:r>
          </a:p>
          <a:p>
            <a:pPr>
              <a:lnSpc>
                <a:spcPct val="100000"/>
              </a:lnSpc>
              <a:spcBef>
                <a:spcPct val="0"/>
              </a:spcBef>
              <a:buFontTx/>
              <a:buNone/>
            </a:pPr>
            <a:r>
              <a:rPr lang="en-US" sz="1400" dirty="0" smtClean="0">
                <a:solidFill>
                  <a:srgbClr val="000000"/>
                </a:solidFill>
                <a:effectLst/>
                <a:latin typeface="Arial"/>
              </a:rPr>
              <a:t>performance </a:t>
            </a:r>
            <a:r>
              <a:rPr lang="en-GB" sz="1400" dirty="0" smtClean="0">
                <a:solidFill>
                  <a:srgbClr val="000000"/>
                </a:solidFill>
                <a:effectLst/>
                <a:latin typeface="Arial"/>
              </a:rPr>
              <a:t>restriction  in:  </a:t>
            </a:r>
          </a:p>
          <a:p>
            <a:pPr>
              <a:lnSpc>
                <a:spcPct val="100000"/>
              </a:lnSpc>
              <a:spcBef>
                <a:spcPct val="0"/>
              </a:spcBef>
              <a:buFontTx/>
              <a:buNone/>
            </a:pPr>
            <a:endParaRPr lang="en-GB" sz="1400" dirty="0" smtClean="0">
              <a:solidFill>
                <a:srgbClr val="000000"/>
              </a:solidFill>
              <a:effectLst/>
              <a:latin typeface="Arial"/>
            </a:endParaRPr>
          </a:p>
          <a:p>
            <a:pPr>
              <a:lnSpc>
                <a:spcPct val="100000"/>
              </a:lnSpc>
              <a:spcBef>
                <a:spcPct val="0"/>
              </a:spcBef>
              <a:buFontTx/>
              <a:buNone/>
            </a:pPr>
            <a:r>
              <a:rPr lang="en-GB" sz="1400" dirty="0" smtClean="0">
                <a:solidFill>
                  <a:srgbClr val="000000"/>
                </a:solidFill>
                <a:effectLst/>
                <a:latin typeface="Arial"/>
              </a:rPr>
              <a:t>       </a:t>
            </a:r>
            <a:r>
              <a:rPr lang="en-US" sz="1400" dirty="0" smtClean="0">
                <a:solidFill>
                  <a:srgbClr val="000000"/>
                </a:solidFill>
                <a:effectLst/>
                <a:latin typeface="Arial"/>
              </a:rPr>
              <a:t>Moving around (d455.44)</a:t>
            </a:r>
          </a:p>
          <a:p>
            <a:pPr>
              <a:lnSpc>
                <a:spcPct val="100000"/>
              </a:lnSpc>
              <a:spcBef>
                <a:spcPct val="0"/>
              </a:spcBef>
              <a:buFontTx/>
              <a:buNone/>
            </a:pPr>
            <a:r>
              <a:rPr lang="en-US" sz="1400" dirty="0" smtClean="0">
                <a:solidFill>
                  <a:srgbClr val="000000"/>
                </a:solidFill>
                <a:effectLst/>
                <a:latin typeface="Arial"/>
              </a:rPr>
              <a:t>       Washing (d510.33)</a:t>
            </a:r>
          </a:p>
          <a:p>
            <a:pPr>
              <a:lnSpc>
                <a:spcPct val="100000"/>
              </a:lnSpc>
              <a:spcBef>
                <a:spcPct val="0"/>
              </a:spcBef>
              <a:buFontTx/>
              <a:buNone/>
            </a:pPr>
            <a:r>
              <a:rPr lang="en-US" sz="1400" dirty="0" smtClean="0">
                <a:solidFill>
                  <a:srgbClr val="000000"/>
                </a:solidFill>
                <a:effectLst/>
                <a:latin typeface="Arial"/>
              </a:rPr>
              <a:t>       Education (d830.44)</a:t>
            </a:r>
          </a:p>
          <a:p>
            <a:pPr lvl="1">
              <a:lnSpc>
                <a:spcPct val="100000"/>
              </a:lnSpc>
              <a:spcBef>
                <a:spcPct val="0"/>
              </a:spcBef>
              <a:buFontTx/>
              <a:buNone/>
            </a:pPr>
            <a:r>
              <a:rPr lang="en-US" sz="1400" dirty="0" smtClean="0">
                <a:solidFill>
                  <a:srgbClr val="000000"/>
                </a:solidFill>
                <a:effectLst/>
                <a:latin typeface="Lithograph" pitchFamily="2" charset="0"/>
              </a:rPr>
              <a:t>       …</a:t>
            </a:r>
            <a:endParaRPr lang="en-US" sz="1400" dirty="0">
              <a:solidFill>
                <a:srgbClr val="000000"/>
              </a:solidFill>
              <a:effectLst/>
              <a:latin typeface="Lithograph" pitchFamily="2" charset="0"/>
            </a:endParaRPr>
          </a:p>
        </p:txBody>
      </p:sp>
      <p:sp>
        <p:nvSpPr>
          <p:cNvPr id="4" name="Rectangle 3"/>
          <p:cNvSpPr/>
          <p:nvPr/>
        </p:nvSpPr>
        <p:spPr>
          <a:xfrm>
            <a:off x="5436096" y="5126478"/>
            <a:ext cx="3312368" cy="1169551"/>
          </a:xfrm>
          <a:prstGeom prst="rect">
            <a:avLst/>
          </a:prstGeom>
        </p:spPr>
        <p:txBody>
          <a:bodyPr wrap="square">
            <a:spAutoFit/>
          </a:bodyPr>
          <a:lstStyle/>
          <a:p>
            <a:pPr>
              <a:lnSpc>
                <a:spcPct val="100000"/>
              </a:lnSpc>
              <a:spcBef>
                <a:spcPct val="0"/>
              </a:spcBef>
              <a:buFontTx/>
              <a:buNone/>
            </a:pPr>
            <a:r>
              <a:rPr lang="en-US" sz="1400" dirty="0" smtClean="0">
                <a:solidFill>
                  <a:srgbClr val="000000"/>
                </a:solidFill>
                <a:effectLst/>
                <a:latin typeface="Arial"/>
              </a:rPr>
              <a:t>Almost fully functional </a:t>
            </a:r>
          </a:p>
          <a:p>
            <a:pPr>
              <a:lnSpc>
                <a:spcPct val="100000"/>
              </a:lnSpc>
              <a:spcBef>
                <a:spcPct val="0"/>
              </a:spcBef>
              <a:buFontTx/>
              <a:buNone/>
            </a:pPr>
            <a:endParaRPr lang="en-US" sz="1400" dirty="0" smtClean="0">
              <a:solidFill>
                <a:srgbClr val="000000"/>
              </a:solidFill>
              <a:effectLst/>
              <a:latin typeface="Arial"/>
            </a:endParaRPr>
          </a:p>
          <a:p>
            <a:pPr>
              <a:lnSpc>
                <a:spcPct val="100000"/>
              </a:lnSpc>
              <a:spcBef>
                <a:spcPct val="0"/>
              </a:spcBef>
              <a:buFontTx/>
              <a:buNone/>
            </a:pPr>
            <a:r>
              <a:rPr lang="en-US" sz="1400" dirty="0" smtClean="0">
                <a:solidFill>
                  <a:srgbClr val="000000"/>
                </a:solidFill>
                <a:effectLst/>
                <a:latin typeface="Arial"/>
              </a:rPr>
              <a:t>moderate participation restriction in </a:t>
            </a:r>
          </a:p>
          <a:p>
            <a:pPr>
              <a:lnSpc>
                <a:spcPct val="100000"/>
              </a:lnSpc>
              <a:spcBef>
                <a:spcPct val="0"/>
              </a:spcBef>
              <a:buFontTx/>
              <a:buNone/>
            </a:pPr>
            <a:endParaRPr lang="en-US" sz="1400" dirty="0" smtClean="0">
              <a:solidFill>
                <a:srgbClr val="000000"/>
              </a:solidFill>
              <a:effectLst/>
              <a:latin typeface="Arial"/>
            </a:endParaRPr>
          </a:p>
          <a:p>
            <a:pPr>
              <a:lnSpc>
                <a:spcPct val="100000"/>
              </a:lnSpc>
              <a:spcBef>
                <a:spcPct val="0"/>
              </a:spcBef>
              <a:buFontTx/>
              <a:buNone/>
            </a:pPr>
            <a:r>
              <a:rPr lang="en-GB" sz="1400" dirty="0" smtClean="0">
                <a:solidFill>
                  <a:srgbClr val="000000"/>
                </a:solidFill>
                <a:effectLst/>
                <a:latin typeface="Arial"/>
              </a:rPr>
              <a:t>Higher education (</a:t>
            </a:r>
            <a:r>
              <a:rPr lang="en-US" sz="1400" dirty="0" smtClean="0">
                <a:solidFill>
                  <a:srgbClr val="000000"/>
                </a:solidFill>
                <a:effectLst/>
                <a:latin typeface="Arial"/>
              </a:rPr>
              <a:t>d</a:t>
            </a:r>
            <a:r>
              <a:rPr lang="en-GB" sz="1400" dirty="0" smtClean="0">
                <a:solidFill>
                  <a:srgbClr val="000000"/>
                </a:solidFill>
                <a:effectLst/>
                <a:latin typeface="Arial"/>
              </a:rPr>
              <a:t>830.03) </a:t>
            </a:r>
            <a:endParaRPr lang="en-GB" sz="1400" dirty="0">
              <a:solidFill>
                <a:srgbClr val="000000"/>
              </a:solidFill>
              <a:effectLst/>
              <a:latin typeface="Arial"/>
            </a:endParaRPr>
          </a:p>
        </p:txBody>
      </p:sp>
    </p:spTree>
    <p:extLst>
      <p:ext uri="{BB962C8B-B14F-4D97-AF65-F5344CB8AC3E}">
        <p14:creationId xmlns:p14="http://schemas.microsoft.com/office/powerpoint/2010/main" val="4182487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3" grpId="0" animBg="1"/>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06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2500" y="1700808"/>
            <a:ext cx="2341563" cy="3367087"/>
          </a:xfrm>
          <a:prstGeom prst="rect">
            <a:avLst/>
          </a:prstGeom>
          <a:noFill/>
          <a:ln w="9525">
            <a:noFill/>
            <a:miter lim="800000"/>
            <a:headEnd/>
            <a:tailEnd/>
          </a:ln>
          <a:effectLst/>
        </p:spPr>
      </p:pic>
      <p:sp>
        <p:nvSpPr>
          <p:cNvPr id="1050627" name="Rectangle 3"/>
          <p:cNvSpPr>
            <a:spLocks noGrp="1" noChangeArrowheads="1"/>
          </p:cNvSpPr>
          <p:nvPr>
            <p:ph type="title"/>
          </p:nvPr>
        </p:nvSpPr>
        <p:spPr>
          <a:xfrm>
            <a:off x="533400" y="260350"/>
            <a:ext cx="8229600" cy="990600"/>
          </a:xfrm>
          <a:noFill/>
          <a:ln/>
        </p:spPr>
        <p:txBody>
          <a:bodyPr lIns="90488" tIns="44450" rIns="90488" bIns="44450">
            <a:normAutofit fontScale="90000"/>
          </a:bodyPr>
          <a:lstStyle/>
          <a:p>
            <a:r>
              <a:rPr lang="es-ES" dirty="0" err="1" smtClean="0"/>
              <a:t>Distinct</a:t>
            </a:r>
            <a:r>
              <a:rPr lang="es-ES" dirty="0" smtClean="0"/>
              <a:t> </a:t>
            </a:r>
            <a:r>
              <a:rPr lang="es-ES" dirty="0" err="1" smtClean="0"/>
              <a:t>Classification</a:t>
            </a:r>
            <a:r>
              <a:rPr lang="es-ES" dirty="0" smtClean="0"/>
              <a:t> </a:t>
            </a:r>
            <a:r>
              <a:rPr lang="es-ES" dirty="0"/>
              <a:t>of </a:t>
            </a:r>
            <a:br>
              <a:rPr lang="es-ES" dirty="0"/>
            </a:br>
            <a:r>
              <a:rPr lang="es-ES" dirty="0" err="1">
                <a:solidFill>
                  <a:srgbClr val="006600"/>
                </a:solidFill>
              </a:rPr>
              <a:t>Disease</a:t>
            </a:r>
            <a:r>
              <a:rPr lang="es-ES" dirty="0">
                <a:solidFill>
                  <a:srgbClr val="006600"/>
                </a:solidFill>
              </a:rPr>
              <a:t> </a:t>
            </a:r>
            <a:r>
              <a:rPr lang="es-ES" dirty="0"/>
              <a:t>and </a:t>
            </a:r>
            <a:r>
              <a:rPr lang="es-ES" dirty="0" err="1">
                <a:solidFill>
                  <a:srgbClr val="FF0000"/>
                </a:solidFill>
              </a:rPr>
              <a:t>Disability</a:t>
            </a:r>
            <a:endParaRPr lang="es-ES" dirty="0">
              <a:solidFill>
                <a:srgbClr val="FF0000"/>
              </a:solidFill>
            </a:endParaRPr>
          </a:p>
        </p:txBody>
      </p:sp>
      <p:pic>
        <p:nvPicPr>
          <p:cNvPr id="1050628" name="Picture 4" descr="msotw9_temp0"/>
          <p:cNvPicPr>
            <a:picLocks noChangeAspect="1" noChangeArrowheads="1"/>
          </p:cNvPicPr>
          <p:nvPr/>
        </p:nvPicPr>
        <p:blipFill>
          <a:blip r:embed="rId4" cstate="print"/>
          <a:srcRect/>
          <a:stretch>
            <a:fillRect/>
          </a:stretch>
        </p:blipFill>
        <p:spPr bwMode="auto">
          <a:xfrm>
            <a:off x="468313" y="1700808"/>
            <a:ext cx="2309812" cy="3525837"/>
          </a:xfrm>
          <a:prstGeom prst="rect">
            <a:avLst/>
          </a:prstGeom>
          <a:noFill/>
          <a:ln w="9525">
            <a:noFill/>
            <a:miter lim="800000"/>
            <a:headEnd/>
            <a:tailEnd/>
          </a:ln>
          <a:effectLst/>
        </p:spPr>
      </p:pic>
      <p:sp>
        <p:nvSpPr>
          <p:cNvPr id="1050629" name="Text Box 5"/>
          <p:cNvSpPr txBox="1">
            <a:spLocks noChangeArrowheads="1"/>
          </p:cNvSpPr>
          <p:nvPr/>
        </p:nvSpPr>
        <p:spPr bwMode="auto">
          <a:xfrm>
            <a:off x="2843213" y="2915245"/>
            <a:ext cx="619125" cy="1006475"/>
          </a:xfrm>
          <a:prstGeom prst="rect">
            <a:avLst/>
          </a:prstGeom>
          <a:noFill/>
          <a:ln w="12700">
            <a:noFill/>
            <a:miter lim="800000"/>
            <a:headEnd/>
            <a:tailEnd/>
          </a:ln>
          <a:effectLst/>
        </p:spPr>
        <p:txBody>
          <a:bodyPr wrap="none">
            <a:spAutoFit/>
          </a:bodyPr>
          <a:lstStyle/>
          <a:p>
            <a:pPr eaLnBrk="0" hangingPunct="0">
              <a:lnSpc>
                <a:spcPct val="100000"/>
              </a:lnSpc>
              <a:spcBef>
                <a:spcPct val="0"/>
              </a:spcBef>
              <a:buFontTx/>
              <a:buNone/>
            </a:pPr>
            <a:r>
              <a:rPr lang="en-GB" sz="6000" b="0">
                <a:solidFill>
                  <a:srgbClr val="000000"/>
                </a:solidFill>
                <a:effectLst>
                  <a:outerShdw blurRad="38100" dist="38100" dir="2700000" algn="tl">
                    <a:srgbClr val="FFFFFF"/>
                  </a:outerShdw>
                </a:effectLst>
                <a:latin typeface="Times New Roman" pitchFamily="18" charset="0"/>
              </a:rPr>
              <a:t>+</a:t>
            </a:r>
            <a:endParaRPr lang="en-US" sz="6000" b="0">
              <a:solidFill>
                <a:srgbClr val="000000"/>
              </a:solidFill>
              <a:effectLst>
                <a:outerShdw blurRad="38100" dist="38100" dir="2700000" algn="tl">
                  <a:srgbClr val="FFFFFF"/>
                </a:outerShdw>
              </a:effectLst>
              <a:latin typeface="Times New Roman" pitchFamily="18" charset="0"/>
            </a:endParaRPr>
          </a:p>
        </p:txBody>
      </p:sp>
      <p:sp>
        <p:nvSpPr>
          <p:cNvPr id="1050630" name="Text Box 6"/>
          <p:cNvSpPr txBox="1">
            <a:spLocks noChangeArrowheads="1"/>
          </p:cNvSpPr>
          <p:nvPr/>
        </p:nvSpPr>
        <p:spPr bwMode="auto">
          <a:xfrm>
            <a:off x="5867400" y="2924770"/>
            <a:ext cx="2665413" cy="1006475"/>
          </a:xfrm>
          <a:prstGeom prst="rect">
            <a:avLst/>
          </a:prstGeom>
          <a:noFill/>
          <a:ln w="12700">
            <a:noFill/>
            <a:miter lim="800000"/>
            <a:headEnd/>
            <a:tailEnd/>
          </a:ln>
          <a:effectLst/>
        </p:spPr>
        <p:txBody>
          <a:bodyPr>
            <a:spAutoFit/>
          </a:bodyPr>
          <a:lstStyle/>
          <a:p>
            <a:pPr eaLnBrk="0" hangingPunct="0">
              <a:lnSpc>
                <a:spcPct val="100000"/>
              </a:lnSpc>
              <a:spcBef>
                <a:spcPct val="0"/>
              </a:spcBef>
              <a:buFontTx/>
              <a:buNone/>
            </a:pPr>
            <a:r>
              <a:rPr lang="en-GB" sz="6000" b="0">
                <a:solidFill>
                  <a:srgbClr val="000000"/>
                </a:solidFill>
                <a:effectLst>
                  <a:outerShdw blurRad="38100" dist="38100" dir="2700000" algn="tl">
                    <a:srgbClr val="FFFFFF"/>
                  </a:outerShdw>
                </a:effectLst>
                <a:latin typeface="Times New Roman" pitchFamily="18" charset="0"/>
              </a:rPr>
              <a:t>= case</a:t>
            </a:r>
            <a:endParaRPr lang="en-US" sz="6000" b="0">
              <a:solidFill>
                <a:srgbClr val="000000"/>
              </a:solidFill>
              <a:effectLst>
                <a:outerShdw blurRad="38100" dist="38100" dir="2700000" algn="tl">
                  <a:srgbClr val="FFFFFF"/>
                </a:outerShdw>
              </a:effectLst>
              <a:latin typeface="Times New Roman" pitchFamily="18" charset="0"/>
            </a:endParaRPr>
          </a:p>
        </p:txBody>
      </p:sp>
      <p:sp>
        <p:nvSpPr>
          <p:cNvPr id="1050631" name="Text Box 7"/>
          <p:cNvSpPr txBox="1">
            <a:spLocks noChangeArrowheads="1"/>
          </p:cNvSpPr>
          <p:nvPr/>
        </p:nvSpPr>
        <p:spPr bwMode="auto">
          <a:xfrm>
            <a:off x="592138" y="5389540"/>
            <a:ext cx="8714245" cy="1569660"/>
          </a:xfrm>
          <a:prstGeom prst="rect">
            <a:avLst/>
          </a:prstGeom>
          <a:noFill/>
          <a:ln w="12700">
            <a:noFill/>
            <a:miter lim="800000"/>
            <a:headEnd/>
            <a:tailEnd/>
          </a:ln>
          <a:effectLst/>
        </p:spPr>
        <p:txBody>
          <a:bodyPr wrap="none">
            <a:spAutoFit/>
          </a:bodyPr>
          <a:lstStyle/>
          <a:p>
            <a:pPr eaLnBrk="0" hangingPunct="0">
              <a:lnSpc>
                <a:spcPct val="100000"/>
              </a:lnSpc>
              <a:spcBef>
                <a:spcPct val="0"/>
              </a:spcBef>
              <a:buFontTx/>
              <a:buNone/>
            </a:pPr>
            <a:r>
              <a:rPr lang="en-GB" sz="3200" dirty="0">
                <a:solidFill>
                  <a:srgbClr val="006600"/>
                </a:solidFill>
                <a:effectLst/>
                <a:latin typeface="Times New Roman" pitchFamily="18" charset="0"/>
              </a:rPr>
              <a:t>Diagnosis</a:t>
            </a:r>
            <a:r>
              <a:rPr lang="en-GB" sz="3200" b="0" dirty="0">
                <a:solidFill>
                  <a:srgbClr val="000000"/>
                </a:solidFill>
                <a:effectLst/>
                <a:latin typeface="Times New Roman" pitchFamily="18" charset="0"/>
              </a:rPr>
              <a:t>          </a:t>
            </a:r>
            <a:r>
              <a:rPr lang="en-GB" sz="3200" b="0" dirty="0" smtClean="0">
                <a:solidFill>
                  <a:srgbClr val="000000"/>
                </a:solidFill>
                <a:effectLst/>
                <a:latin typeface="Times New Roman" pitchFamily="18" charset="0"/>
              </a:rPr>
              <a:t>  </a:t>
            </a:r>
            <a:r>
              <a:rPr lang="en-GB" sz="3200" dirty="0" smtClean="0">
                <a:solidFill>
                  <a:srgbClr val="FF0000"/>
                </a:solidFill>
                <a:effectLst/>
                <a:latin typeface="Times New Roman" pitchFamily="18" charset="0"/>
              </a:rPr>
              <a:t>Disability</a:t>
            </a:r>
            <a:r>
              <a:rPr lang="en-GB" sz="3200" b="0" dirty="0" smtClean="0">
                <a:solidFill>
                  <a:srgbClr val="000000"/>
                </a:solidFill>
                <a:effectLst/>
                <a:latin typeface="Times New Roman" pitchFamily="18" charset="0"/>
              </a:rPr>
              <a:t>      =&gt;      	better </a:t>
            </a:r>
          </a:p>
          <a:p>
            <a:pPr eaLnBrk="0" hangingPunct="0">
              <a:lnSpc>
                <a:spcPct val="100000"/>
              </a:lnSpc>
              <a:spcBef>
                <a:spcPct val="0"/>
              </a:spcBef>
              <a:buFontTx/>
              <a:buNone/>
            </a:pPr>
            <a:r>
              <a:rPr lang="en-GB" sz="3200" b="0" dirty="0">
                <a:solidFill>
                  <a:srgbClr val="000000"/>
                </a:solidFill>
                <a:effectLst/>
                <a:latin typeface="Times New Roman" pitchFamily="18" charset="0"/>
              </a:rPr>
              <a:t>	</a:t>
            </a:r>
            <a:r>
              <a:rPr lang="en-GB" sz="3200" b="0" dirty="0" smtClean="0">
                <a:solidFill>
                  <a:srgbClr val="000000"/>
                </a:solidFill>
                <a:effectLst/>
                <a:latin typeface="Times New Roman" pitchFamily="18" charset="0"/>
              </a:rPr>
              <a:t>						formulation </a:t>
            </a:r>
          </a:p>
          <a:p>
            <a:pPr eaLnBrk="0" hangingPunct="0">
              <a:lnSpc>
                <a:spcPct val="100000"/>
              </a:lnSpc>
              <a:spcBef>
                <a:spcPct val="0"/>
              </a:spcBef>
              <a:buFontTx/>
              <a:buNone/>
            </a:pPr>
            <a:r>
              <a:rPr lang="en-GB" sz="3200" b="0" dirty="0">
                <a:solidFill>
                  <a:srgbClr val="000000"/>
                </a:solidFill>
                <a:effectLst/>
                <a:latin typeface="Times New Roman" pitchFamily="18" charset="0"/>
              </a:rPr>
              <a:t>	</a:t>
            </a:r>
            <a:r>
              <a:rPr lang="en-GB" sz="3200" b="0" dirty="0" smtClean="0">
                <a:solidFill>
                  <a:srgbClr val="000000"/>
                </a:solidFill>
                <a:effectLst/>
                <a:latin typeface="Times New Roman" pitchFamily="18" charset="0"/>
              </a:rPr>
              <a:t>						of </a:t>
            </a:r>
            <a:r>
              <a:rPr lang="en-GB" sz="3200" b="0" dirty="0" err="1" smtClean="0">
                <a:solidFill>
                  <a:srgbClr val="000000"/>
                </a:solidFill>
                <a:effectLst/>
                <a:latin typeface="Times New Roman" pitchFamily="18" charset="0"/>
              </a:rPr>
              <a:t>caseness</a:t>
            </a:r>
            <a:r>
              <a:rPr lang="en-GB" sz="3200" b="0" dirty="0" smtClean="0">
                <a:solidFill>
                  <a:srgbClr val="000000"/>
                </a:solidFill>
                <a:effectLst/>
                <a:latin typeface="Times New Roman" pitchFamily="18" charset="0"/>
              </a:rPr>
              <a:t>  </a:t>
            </a:r>
            <a:endParaRPr lang="en-US" sz="3200" b="0" dirty="0">
              <a:solidFill>
                <a:srgbClr val="000000"/>
              </a:solidFill>
              <a:effectLst/>
              <a:latin typeface="Times New Roman" pitchFamily="18" charset="0"/>
            </a:endParaRPr>
          </a:p>
        </p:txBody>
      </p:sp>
    </p:spTree>
    <p:extLst>
      <p:ext uri="{BB962C8B-B14F-4D97-AF65-F5344CB8AC3E}">
        <p14:creationId xmlns:p14="http://schemas.microsoft.com/office/powerpoint/2010/main" val="39219650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42080" y="4022348"/>
            <a:ext cx="8964613" cy="648072"/>
          </a:xfrm>
          <a:prstGeom prst="rect">
            <a:avLst/>
          </a:prstGeom>
          <a:solidFill>
            <a:srgbClr val="FFFF00"/>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endParaRPr lang="en-GB" sz="1800" b="0">
              <a:solidFill>
                <a:srgbClr val="FFFFFF"/>
              </a:solidFill>
              <a:effectLst/>
            </a:endParaRPr>
          </a:p>
        </p:txBody>
      </p:sp>
      <p:sp>
        <p:nvSpPr>
          <p:cNvPr id="1048578" name="Rectangle 2"/>
          <p:cNvSpPr>
            <a:spLocks noGrp="1" noChangeArrowheads="1"/>
          </p:cNvSpPr>
          <p:nvPr>
            <p:ph type="title"/>
          </p:nvPr>
        </p:nvSpPr>
        <p:spPr>
          <a:xfrm>
            <a:off x="323850" y="188913"/>
            <a:ext cx="8275638" cy="1143000"/>
          </a:xfrm>
        </p:spPr>
        <p:txBody>
          <a:bodyPr/>
          <a:lstStyle/>
          <a:p>
            <a:r>
              <a:rPr lang="en-US" noProof="1">
                <a:solidFill>
                  <a:srgbClr val="FF0000"/>
                </a:solidFill>
              </a:rPr>
              <a:t>Operationalization</a:t>
            </a:r>
            <a:r>
              <a:rPr lang="en-US" noProof="1"/>
              <a:t> of Diagnosis</a:t>
            </a:r>
          </a:p>
        </p:txBody>
      </p:sp>
      <p:sp>
        <p:nvSpPr>
          <p:cNvPr id="1048579" name="Rectangle 3"/>
          <p:cNvSpPr>
            <a:spLocks noGrp="1" noChangeArrowheads="1"/>
          </p:cNvSpPr>
          <p:nvPr>
            <p:ph type="body" sz="half" idx="1"/>
          </p:nvPr>
        </p:nvSpPr>
        <p:spPr>
          <a:xfrm>
            <a:off x="323850" y="927084"/>
            <a:ext cx="4170363" cy="4537075"/>
          </a:xfrm>
        </p:spPr>
        <p:txBody>
          <a:bodyPr/>
          <a:lstStyle/>
          <a:p>
            <a:pPr algn="ctr">
              <a:lnSpc>
                <a:spcPct val="200000"/>
              </a:lnSpc>
              <a:buFontTx/>
              <a:buNone/>
            </a:pPr>
            <a:r>
              <a:rPr lang="en-US" sz="4000" u="sng" noProof="1">
                <a:solidFill>
                  <a:srgbClr val="00B050"/>
                </a:solidFill>
                <a:effectLst>
                  <a:outerShdw blurRad="38100" dist="38100" dir="2700000" algn="tl">
                    <a:srgbClr val="000000"/>
                  </a:outerShdw>
                </a:effectLst>
              </a:rPr>
              <a:t>ICD</a:t>
            </a:r>
            <a:endParaRPr lang="en-US" noProof="1">
              <a:solidFill>
                <a:srgbClr val="00B050"/>
              </a:solidFill>
              <a:effectLst>
                <a:outerShdw blurRad="38100" dist="38100" dir="2700000" algn="tl">
                  <a:srgbClr val="000000"/>
                </a:outerShdw>
              </a:effectLst>
            </a:endParaRPr>
          </a:p>
          <a:p>
            <a:pPr>
              <a:lnSpc>
                <a:spcPct val="200000"/>
              </a:lnSpc>
              <a:buFontTx/>
              <a:buChar char="A"/>
            </a:pPr>
            <a:r>
              <a:rPr lang="en-GB" sz="2400" dirty="0"/>
              <a:t> </a:t>
            </a:r>
            <a:r>
              <a:rPr lang="en-GB" sz="2400" noProof="1"/>
              <a:t>Specific </a:t>
            </a:r>
            <a:r>
              <a:rPr lang="en-GB" sz="2400" dirty="0"/>
              <a:t> </a:t>
            </a:r>
            <a:r>
              <a:rPr lang="en-GB" sz="2400" noProof="1"/>
              <a:t>phenomenology</a:t>
            </a:r>
          </a:p>
          <a:p>
            <a:pPr>
              <a:lnSpc>
                <a:spcPct val="200000"/>
              </a:lnSpc>
              <a:buFontTx/>
              <a:buChar char="B"/>
            </a:pPr>
            <a:r>
              <a:rPr lang="en-GB" sz="2400" dirty="0"/>
              <a:t> </a:t>
            </a:r>
            <a:r>
              <a:rPr lang="en-GB" sz="2400" noProof="1"/>
              <a:t>Signs and Symptoms</a:t>
            </a:r>
          </a:p>
          <a:p>
            <a:pPr>
              <a:lnSpc>
                <a:spcPct val="200000"/>
              </a:lnSpc>
              <a:buFontTx/>
              <a:buChar char="C"/>
            </a:pPr>
            <a:r>
              <a:rPr lang="en-GB" sz="2400" noProof="1"/>
              <a:t>….</a:t>
            </a:r>
            <a:endParaRPr lang="en-GB" sz="2400" dirty="0"/>
          </a:p>
          <a:p>
            <a:pPr>
              <a:lnSpc>
                <a:spcPct val="200000"/>
              </a:lnSpc>
              <a:buFontTx/>
              <a:buChar char="D"/>
            </a:pPr>
            <a:r>
              <a:rPr lang="en-GB" sz="2400" dirty="0" smtClean="0"/>
              <a:t> </a:t>
            </a:r>
            <a:r>
              <a:rPr lang="en-GB" sz="2400" noProof="1"/>
              <a:t>Exclusion rules</a:t>
            </a:r>
          </a:p>
        </p:txBody>
      </p:sp>
      <p:sp>
        <p:nvSpPr>
          <p:cNvPr id="1048580" name="Rectangle 4"/>
          <p:cNvSpPr>
            <a:spLocks noGrp="1" noChangeArrowheads="1"/>
          </p:cNvSpPr>
          <p:nvPr>
            <p:ph type="body" sz="half" idx="2"/>
          </p:nvPr>
        </p:nvSpPr>
        <p:spPr>
          <a:xfrm>
            <a:off x="4624387" y="1138221"/>
            <a:ext cx="4319588" cy="4114800"/>
          </a:xfrm>
          <a:noFill/>
          <a:ln/>
        </p:spPr>
        <p:txBody>
          <a:bodyPr lIns="90488" tIns="44450" rIns="90488" bIns="44450">
            <a:noAutofit/>
          </a:bodyPr>
          <a:lstStyle/>
          <a:p>
            <a:pPr algn="ctr">
              <a:lnSpc>
                <a:spcPct val="200000"/>
              </a:lnSpc>
              <a:buFontTx/>
              <a:buNone/>
            </a:pPr>
            <a:r>
              <a:rPr lang="en-US" sz="3600" b="1" u="sng" noProof="1">
                <a:solidFill>
                  <a:schemeClr val="accent2">
                    <a:lumMod val="50000"/>
                  </a:schemeClr>
                </a:solidFill>
              </a:rPr>
              <a:t>DSM</a:t>
            </a:r>
            <a:endParaRPr lang="en-US" sz="2400" b="1" noProof="1">
              <a:solidFill>
                <a:schemeClr val="accent2">
                  <a:lumMod val="50000"/>
                </a:schemeClr>
              </a:solidFill>
            </a:endParaRPr>
          </a:p>
          <a:p>
            <a:pPr>
              <a:lnSpc>
                <a:spcPct val="200000"/>
              </a:lnSpc>
              <a:buFontTx/>
              <a:buChar char="A"/>
            </a:pPr>
            <a:r>
              <a:rPr lang="en-GB" sz="2400" dirty="0"/>
              <a:t> </a:t>
            </a:r>
            <a:r>
              <a:rPr lang="en-GB" sz="2400" noProof="1"/>
              <a:t>Specific phenomenology</a:t>
            </a:r>
          </a:p>
          <a:p>
            <a:pPr>
              <a:lnSpc>
                <a:spcPct val="200000"/>
              </a:lnSpc>
              <a:buFontTx/>
              <a:buChar char="B"/>
            </a:pPr>
            <a:r>
              <a:rPr lang="en-GB" sz="2400" dirty="0"/>
              <a:t> </a:t>
            </a:r>
            <a:r>
              <a:rPr lang="en-GB" sz="2400" noProof="1"/>
              <a:t>Signs and Symptoms</a:t>
            </a:r>
          </a:p>
          <a:p>
            <a:pPr>
              <a:lnSpc>
                <a:spcPct val="200000"/>
              </a:lnSpc>
              <a:buFontTx/>
              <a:buChar char="C"/>
            </a:pPr>
            <a:r>
              <a:rPr lang="en-GB" sz="2400" noProof="1">
                <a:solidFill>
                  <a:srgbClr val="FF0000"/>
                </a:solidFill>
                <a:effectLst>
                  <a:outerShdw blurRad="38100" dist="38100" dir="2700000" algn="tl">
                    <a:srgbClr val="000000"/>
                  </a:outerShdw>
                </a:effectLst>
              </a:rPr>
              <a:t>DISABILITY &amp; DISTRESS</a:t>
            </a:r>
            <a:endParaRPr lang="en-GB" sz="2400" noProof="1">
              <a:solidFill>
                <a:srgbClr val="FF0000"/>
              </a:solidFill>
              <a:effectLst>
                <a:outerShdw blurRad="38100" dist="38100" dir="2700000" algn="tl">
                  <a:srgbClr val="FFFFFF"/>
                </a:outerShdw>
              </a:effectLst>
            </a:endParaRPr>
          </a:p>
          <a:p>
            <a:pPr>
              <a:lnSpc>
                <a:spcPct val="200000"/>
              </a:lnSpc>
              <a:buFontTx/>
              <a:buChar char="D"/>
            </a:pPr>
            <a:r>
              <a:rPr lang="en-GB" sz="2400" dirty="0"/>
              <a:t> </a:t>
            </a:r>
            <a:r>
              <a:rPr lang="en-GB" sz="2400" noProof="1"/>
              <a:t>Exclusion rules</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05940" y="5829301"/>
            <a:ext cx="4776545" cy="1028699"/>
          </a:xfrm>
          <a:prstGeom prst="rect">
            <a:avLst/>
          </a:prstGeom>
        </p:spPr>
      </p:pic>
    </p:spTree>
    <p:extLst>
      <p:ext uri="{BB962C8B-B14F-4D97-AF65-F5344CB8AC3E}">
        <p14:creationId xmlns:p14="http://schemas.microsoft.com/office/powerpoint/2010/main" val="3957770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406639" y="1504894"/>
            <a:ext cx="4742879" cy="1238250"/>
          </a:xfrm>
        </p:spPr>
        <p:txBody>
          <a:bodyPr/>
          <a:lstStyle/>
          <a:p>
            <a:r>
              <a:rPr lang="en-US" altLang="en-US" sz="4000" b="1" dirty="0" smtClean="0">
                <a:solidFill>
                  <a:srgbClr val="FF0000"/>
                </a:solidFill>
              </a:rPr>
              <a:t>Recommendations</a:t>
            </a:r>
            <a:endParaRPr lang="en-US" altLang="en-US" sz="4000" b="1" dirty="0">
              <a:solidFill>
                <a:srgbClr val="FF0000"/>
              </a:solidFill>
            </a:endParaRPr>
          </a:p>
        </p:txBody>
      </p:sp>
      <p:sp>
        <p:nvSpPr>
          <p:cNvPr id="41987" name="Rectangle 3"/>
          <p:cNvSpPr>
            <a:spLocks noGrp="1" noChangeArrowheads="1"/>
          </p:cNvSpPr>
          <p:nvPr>
            <p:ph type="body" idx="1"/>
          </p:nvPr>
        </p:nvSpPr>
        <p:spPr>
          <a:xfrm>
            <a:off x="395536" y="2996952"/>
            <a:ext cx="8569325" cy="4953000"/>
          </a:xfrm>
        </p:spPr>
        <p:txBody>
          <a:bodyPr/>
          <a:lstStyle/>
          <a:p>
            <a:pPr marL="609600" indent="-609600">
              <a:buClr>
                <a:srgbClr val="FF0000"/>
              </a:buClr>
              <a:buSzTx/>
              <a:buFontTx/>
              <a:buAutoNum type="arabicPeriod"/>
            </a:pPr>
            <a:r>
              <a:rPr lang="en-US" altLang="en-US" sz="2800" dirty="0"/>
              <a:t>DSM </a:t>
            </a:r>
            <a:r>
              <a:rPr lang="en-US" altLang="en-US" sz="2800" dirty="0" smtClean="0"/>
              <a:t>5 </a:t>
            </a:r>
            <a:r>
              <a:rPr lang="en-US" altLang="en-US" sz="2800" dirty="0"/>
              <a:t>should adopt an unambiguous and internationally harmonious </a:t>
            </a:r>
            <a:r>
              <a:rPr lang="en-US" altLang="en-US" sz="2800" b="1" dirty="0"/>
              <a:t>terminology</a:t>
            </a:r>
            <a:r>
              <a:rPr lang="en-US" altLang="en-US" sz="2800" dirty="0"/>
              <a:t> and </a:t>
            </a:r>
            <a:r>
              <a:rPr lang="en-US" altLang="en-US" sz="2800" b="1" dirty="0"/>
              <a:t>conceptual approach </a:t>
            </a:r>
            <a:r>
              <a:rPr lang="en-US" altLang="en-US" sz="2800" dirty="0"/>
              <a:t>for functioning and disability.</a:t>
            </a:r>
          </a:p>
          <a:p>
            <a:pPr marL="990600" lvl="1" indent="-533400">
              <a:buClr>
                <a:srgbClr val="FF0000"/>
              </a:buClr>
              <a:buFontTx/>
              <a:buChar char="•"/>
            </a:pPr>
            <a:r>
              <a:rPr lang="en-US" altLang="en-US" sz="2400" b="1" dirty="0" smtClean="0"/>
              <a:t>Use </a:t>
            </a:r>
            <a:r>
              <a:rPr lang="en-US" altLang="en-US" sz="2400" b="1" dirty="0">
                <a:solidFill>
                  <a:srgbClr val="FF0000"/>
                </a:solidFill>
              </a:rPr>
              <a:t>ICF compatible </a:t>
            </a:r>
            <a:r>
              <a:rPr lang="en-US" altLang="en-US" sz="2400" b="1" dirty="0"/>
              <a:t>terminology and definitions.</a:t>
            </a:r>
          </a:p>
          <a:p>
            <a:pPr marL="990600" lvl="1" indent="-533400">
              <a:buClr>
                <a:srgbClr val="FF0000"/>
              </a:buClr>
              <a:buFontTx/>
              <a:buNone/>
            </a:pPr>
            <a:endParaRPr lang="en-US" altLang="en-US" sz="1000" b="1" dirty="0"/>
          </a:p>
          <a:p>
            <a:pPr marL="990600" lvl="1" indent="-533400">
              <a:buClr>
                <a:srgbClr val="FF0000"/>
              </a:buClr>
              <a:buFontTx/>
              <a:buChar char="•"/>
            </a:pPr>
            <a:r>
              <a:rPr lang="en-US" altLang="en-US" sz="2400" b="1" dirty="0"/>
              <a:t>Operationalize </a:t>
            </a:r>
            <a:r>
              <a:rPr lang="en-US" altLang="en-US" sz="2400" b="1" dirty="0">
                <a:solidFill>
                  <a:srgbClr val="FF0000"/>
                </a:solidFill>
              </a:rPr>
              <a:t>separate assessments </a:t>
            </a:r>
            <a:r>
              <a:rPr lang="en-US" altLang="en-US" sz="2400" b="1" dirty="0"/>
              <a:t>of symptoms, severity and </a:t>
            </a:r>
            <a:r>
              <a:rPr lang="en-US" altLang="en-US" sz="2400" b="1" dirty="0">
                <a:solidFill>
                  <a:srgbClr val="FF0000"/>
                </a:solidFill>
              </a:rPr>
              <a:t>disability</a:t>
            </a:r>
            <a:r>
              <a:rPr lang="en-US" altLang="en-US" sz="2400" b="1" dirty="0"/>
              <a: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4401121" cy="2745254"/>
          </a:xfrm>
          <a:prstGeom prst="rect">
            <a:avLst/>
          </a:prstGeom>
        </p:spPr>
      </p:pic>
    </p:spTree>
    <p:extLst>
      <p:ext uri="{BB962C8B-B14F-4D97-AF65-F5344CB8AC3E}">
        <p14:creationId xmlns:p14="http://schemas.microsoft.com/office/powerpoint/2010/main" val="1775519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6807" name="Group 263"/>
          <p:cNvGraphicFramePr>
            <a:graphicFrameLocks noGrp="1"/>
          </p:cNvGraphicFramePr>
          <p:nvPr>
            <p:ph idx="1"/>
            <p:extLst>
              <p:ext uri="{D42A27DB-BD31-4B8C-83A1-F6EECF244321}">
                <p14:modId xmlns:p14="http://schemas.microsoft.com/office/powerpoint/2010/main" val="885001192"/>
              </p:ext>
            </p:extLst>
          </p:nvPr>
        </p:nvGraphicFramePr>
        <p:xfrm>
          <a:off x="107504" y="-157474"/>
          <a:ext cx="9036495" cy="7015484"/>
        </p:xfrm>
        <a:graphic>
          <a:graphicData uri="http://schemas.openxmlformats.org/drawingml/2006/table">
            <a:tbl>
              <a:tblPr/>
              <a:tblGrid>
                <a:gridCol w="1684770"/>
                <a:gridCol w="4674246"/>
                <a:gridCol w="2677479"/>
              </a:tblGrid>
              <a:tr h="292594">
                <a:tc>
                  <a:txBody>
                    <a:bodyPr/>
                    <a:lstStyle/>
                    <a:p>
                      <a:pPr marL="0" marR="0" lvl="0" indent="0" algn="ctr"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Region</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Country</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Status</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AFRO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ts val="6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South Africa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EURO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France</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Italy</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Germany</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Netherlands</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United Kingdom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Spain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1" i="0" u="none" strike="noStrike" cap="none" normalizeH="0" baseline="0" dirty="0" smtClean="0">
                          <a:ln>
                            <a:noFill/>
                          </a:ln>
                          <a:solidFill>
                            <a:srgbClr val="000066"/>
                          </a:solidFill>
                          <a:effectLst/>
                          <a:latin typeface="Arial" charset="0"/>
                          <a:cs typeface="Arial" charset="0"/>
                        </a:rPr>
                        <a:t>in designation process</a:t>
                      </a:r>
                      <a:endParaRPr kumimoji="0" lang="en-US" sz="11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99"/>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Norway ( Nordic Center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defRPr/>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Russian Federation</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EMRO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Kuwait</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PAHO/AMRO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Brazil</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North American (US &amp; Canada) </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Mexico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Argentina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defRPr/>
                      </a:pPr>
                      <a:r>
                        <a:rPr kumimoji="0" lang="en-GB" sz="1100" b="1" i="0" u="none" strike="noStrike" cap="none" normalizeH="0" baseline="0" dirty="0" smtClean="0">
                          <a:ln>
                            <a:noFill/>
                          </a:ln>
                          <a:solidFill>
                            <a:srgbClr val="000066"/>
                          </a:solidFill>
                          <a:effectLst/>
                          <a:latin typeface="Arial" charset="0"/>
                          <a:cs typeface="Arial" charset="0"/>
                        </a:rPr>
                        <a:t>in designation process</a:t>
                      </a:r>
                      <a:endParaRPr kumimoji="0" lang="en-US" sz="11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99"/>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Cuba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defRPr/>
                      </a:pPr>
                      <a:r>
                        <a:rPr kumimoji="0" lang="en-GB" sz="1100" b="1" i="0" u="none" strike="noStrike" cap="none" normalizeH="0" baseline="0" dirty="0" smtClean="0">
                          <a:ln>
                            <a:noFill/>
                          </a:ln>
                          <a:solidFill>
                            <a:srgbClr val="000066"/>
                          </a:solidFill>
                          <a:effectLst/>
                          <a:latin typeface="Arial" charset="0"/>
                          <a:cs typeface="Arial" charset="0"/>
                        </a:rPr>
                        <a:t>in designation process</a:t>
                      </a:r>
                      <a:endParaRPr kumimoji="0" lang="en-US" sz="11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99"/>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Venezuela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SEARO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India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Thailand</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WPRO</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Australia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China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US" sz="1200" b="1" i="0" u="none" strike="noStrike" cap="none" normalizeH="0" baseline="0" dirty="0" smtClean="0">
                          <a:ln>
                            <a:noFill/>
                          </a:ln>
                          <a:solidFill>
                            <a:srgbClr val="000066"/>
                          </a:solidFill>
                          <a:effectLst/>
                          <a:latin typeface="Arial" charset="0"/>
                          <a:cs typeface="Arial" charset="0"/>
                        </a:rPr>
                        <a:t>China NHSRC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defRPr/>
                      </a:pPr>
                      <a:r>
                        <a:rPr kumimoji="0" lang="en-GB" sz="1100" b="1" i="0" u="none" strike="noStrike" cap="none" normalizeH="0" baseline="0" dirty="0" smtClean="0">
                          <a:ln>
                            <a:noFill/>
                          </a:ln>
                          <a:solidFill>
                            <a:srgbClr val="000066"/>
                          </a:solidFill>
                          <a:effectLst/>
                          <a:latin typeface="Arial" charset="0"/>
                          <a:cs typeface="Arial" charset="0"/>
                        </a:rPr>
                        <a:t>in designation process</a:t>
                      </a:r>
                      <a:endParaRPr kumimoji="0" lang="en-US" sz="11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99"/>
                    </a:solidFill>
                  </a:tcPr>
                </a:tc>
              </a:tr>
              <a:tr h="292594">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Japan</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r h="285822">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200" b="1" i="0" u="none" strike="noStrike" cap="none" normalizeH="0" baseline="0" dirty="0" smtClean="0">
                          <a:ln>
                            <a:noFill/>
                          </a:ln>
                          <a:solidFill>
                            <a:srgbClr val="000066"/>
                          </a:solidFill>
                          <a:effectLst/>
                          <a:latin typeface="Arial" charset="0"/>
                          <a:cs typeface="Arial" charset="0"/>
                        </a:rPr>
                        <a:t>Korea</a:t>
                      </a:r>
                      <a:endParaRPr kumimoji="0" lang="en-US" sz="1200" b="1"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80000"/>
                        </a:spcBef>
                        <a:spcAft>
                          <a:spcPct val="0"/>
                        </a:spcAft>
                        <a:buClr>
                          <a:srgbClr val="1E7FB8"/>
                        </a:buClr>
                        <a:buSzTx/>
                        <a:buFont typeface="Wingdings" pitchFamily="2" charset="2"/>
                        <a:buNone/>
                        <a:tabLst/>
                      </a:pPr>
                      <a:r>
                        <a:rPr kumimoji="0" lang="en-GB" sz="1100" b="0" i="0" u="none" strike="noStrike" cap="none" normalizeH="0" baseline="0" dirty="0" smtClean="0">
                          <a:ln>
                            <a:noFill/>
                          </a:ln>
                          <a:solidFill>
                            <a:srgbClr val="000066"/>
                          </a:solidFill>
                          <a:effectLst/>
                          <a:latin typeface="Arial" charset="0"/>
                          <a:cs typeface="Arial" charset="0"/>
                        </a:rPr>
                        <a:t>Designated</a:t>
                      </a:r>
                      <a:endParaRPr kumimoji="0" lang="en-US" sz="1100" b="0" i="0" u="none" strike="noStrike" cap="none" normalizeH="0" baseline="0" dirty="0" smtClean="0">
                        <a:ln>
                          <a:noFill/>
                        </a:ln>
                        <a:solidFill>
                          <a:srgbClr val="000066"/>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75000"/>
                      </a:schemeClr>
                    </a:solidFill>
                  </a:tcPr>
                </a:tc>
              </a:tr>
            </a:tbl>
          </a:graphicData>
        </a:graphic>
      </p:graphicFrame>
    </p:spTree>
    <p:extLst>
      <p:ext uri="{BB962C8B-B14F-4D97-AF65-F5344CB8AC3E}">
        <p14:creationId xmlns:p14="http://schemas.microsoft.com/office/powerpoint/2010/main" val="5752708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ICHI </a:t>
            </a:r>
            <a:endParaRPr lang="en-GB" dirty="0"/>
          </a:p>
        </p:txBody>
      </p:sp>
      <p:sp>
        <p:nvSpPr>
          <p:cNvPr id="3" name="Content Placeholder 2"/>
          <p:cNvSpPr>
            <a:spLocks noGrp="1"/>
          </p:cNvSpPr>
          <p:nvPr>
            <p:ph idx="1"/>
          </p:nvPr>
        </p:nvSpPr>
        <p:spPr>
          <a:xfrm>
            <a:off x="4843462" y="1600200"/>
            <a:ext cx="3843337" cy="5057775"/>
          </a:xfrm>
        </p:spPr>
        <p:txBody>
          <a:bodyPr/>
          <a:lstStyle/>
          <a:p>
            <a:r>
              <a:rPr lang="en-GB" dirty="0" smtClean="0"/>
              <a:t>ICHI Alpha 2 update</a:t>
            </a:r>
          </a:p>
          <a:p>
            <a:r>
              <a:rPr lang="en-GB" dirty="0" smtClean="0"/>
              <a:t>Collaboration Arrangement with AMA</a:t>
            </a:r>
          </a:p>
          <a:p>
            <a:r>
              <a:rPr lang="en-GB" dirty="0" smtClean="0"/>
              <a:t>Content Model Prototype</a:t>
            </a:r>
            <a:endParaRPr lang="en-GB" dirty="0"/>
          </a:p>
        </p:txBody>
      </p:sp>
      <p:pic>
        <p:nvPicPr>
          <p:cNvPr id="7" name="Picture 6"/>
          <p:cNvPicPr>
            <a:picLocks noChangeAspect="1"/>
          </p:cNvPicPr>
          <p:nvPr/>
        </p:nvPicPr>
        <p:blipFill>
          <a:blip r:embed="rId2"/>
          <a:stretch>
            <a:fillRect/>
          </a:stretch>
        </p:blipFill>
        <p:spPr>
          <a:xfrm>
            <a:off x="457200" y="1600200"/>
            <a:ext cx="3593405" cy="5202248"/>
          </a:xfrm>
          <a:prstGeom prst="rect">
            <a:avLst/>
          </a:prstGeom>
        </p:spPr>
      </p:pic>
    </p:spTree>
    <p:extLst>
      <p:ext uri="{BB962C8B-B14F-4D97-AF65-F5344CB8AC3E}">
        <p14:creationId xmlns:p14="http://schemas.microsoft.com/office/powerpoint/2010/main" val="28677114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0013" y="-3015"/>
            <a:ext cx="8801100" cy="6977298"/>
          </a:xfrm>
          <a:prstGeom prst="rect">
            <a:avLst/>
          </a:prstGeom>
        </p:spPr>
      </p:pic>
    </p:spTree>
    <p:extLst>
      <p:ext uri="{BB962C8B-B14F-4D97-AF65-F5344CB8AC3E}">
        <p14:creationId xmlns:p14="http://schemas.microsoft.com/office/powerpoint/2010/main" val="9788610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Unpacking the </a:t>
            </a:r>
            <a:r>
              <a:rPr lang="en-US" b="1" dirty="0" smtClean="0">
                <a:solidFill>
                  <a:schemeClr val="tx2">
                    <a:lumMod val="40000"/>
                    <a:lumOff val="60000"/>
                  </a:schemeClr>
                </a:solidFill>
              </a:rPr>
              <a:t>Future Classification </a:t>
            </a:r>
            <a:endParaRPr lang="en-US" b="1" dirty="0">
              <a:solidFill>
                <a:schemeClr val="tx2">
                  <a:lumMod val="40000"/>
                  <a:lumOff val="60000"/>
                </a:schemeClr>
              </a:solidFill>
            </a:endParaRPr>
          </a:p>
        </p:txBody>
      </p:sp>
      <p:sp>
        <p:nvSpPr>
          <p:cNvPr id="3" name="Content Placeholder 2"/>
          <p:cNvSpPr>
            <a:spLocks noGrp="1"/>
          </p:cNvSpPr>
          <p:nvPr>
            <p:ph idx="4294967295"/>
          </p:nvPr>
        </p:nvSpPr>
        <p:spPr>
          <a:xfrm>
            <a:off x="6923088" y="2263776"/>
            <a:ext cx="2220912" cy="1165225"/>
          </a:xfrm>
        </p:spPr>
        <p:txBody>
          <a:bodyPr>
            <a:noAutofit/>
          </a:bodyPr>
          <a:lstStyle/>
          <a:p>
            <a:pPr marL="385763" indent="-385763">
              <a:buFont typeface="+mj-lt"/>
              <a:buAutoNum type="arabicPeriod"/>
            </a:pPr>
            <a:r>
              <a:rPr lang="en-US" sz="2700" dirty="0">
                <a:solidFill>
                  <a:srgbClr val="FF0000"/>
                </a:solidFill>
              </a:rPr>
              <a:t>Ontology </a:t>
            </a:r>
            <a:r>
              <a:rPr lang="en-US" sz="2700" b="1" dirty="0">
                <a:solidFill>
                  <a:srgbClr val="FF0000"/>
                </a:solidFill>
                <a:effectLst>
                  <a:outerShdw blurRad="38100" dist="38100" dir="2700000" algn="tl">
                    <a:srgbClr val="000000">
                      <a:alpha val="43137"/>
                    </a:srgbClr>
                  </a:outerShdw>
                </a:effectLst>
              </a:rPr>
              <a:t>Structure</a:t>
            </a:r>
          </a:p>
          <a:p>
            <a:pPr marL="385763" indent="-385763">
              <a:buFont typeface="+mj-lt"/>
              <a:buAutoNum type="arabicPeriod"/>
            </a:pPr>
            <a:endParaRPr lang="en-US" sz="2700" dirty="0"/>
          </a:p>
          <a:p>
            <a:pPr marL="0" indent="0">
              <a:buNone/>
            </a:pPr>
            <a:r>
              <a:rPr lang="en-US" sz="2700" dirty="0"/>
              <a:t> </a:t>
            </a:r>
          </a:p>
          <a:p>
            <a:pPr marL="300038" lvl="1" indent="0">
              <a:buNone/>
            </a:pPr>
            <a:endParaRPr lang="en-US" sz="2700" dirty="0"/>
          </a:p>
          <a:p>
            <a:pPr marL="0" indent="0">
              <a:buNone/>
            </a:pPr>
            <a:endParaRPr lang="en-US" sz="2700" dirty="0"/>
          </a:p>
        </p:txBody>
      </p:sp>
      <p:pic>
        <p:nvPicPr>
          <p:cNvPr id="3076" name="Picture 4"/>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276708" y="2325946"/>
            <a:ext cx="980984" cy="1103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301972" y="4887162"/>
            <a:ext cx="1001465" cy="910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301970" y="3753037"/>
            <a:ext cx="1001466" cy="972108"/>
          </a:xfrm>
          <a:prstGeom prst="rect">
            <a:avLst/>
          </a:prstGeom>
          <a:ln>
            <a:solidFill>
              <a:schemeClr val="tx1"/>
            </a:solidFill>
          </a:ln>
        </p:spPr>
      </p:pic>
      <p:grpSp>
        <p:nvGrpSpPr>
          <p:cNvPr id="10" name="Group 9"/>
          <p:cNvGrpSpPr/>
          <p:nvPr/>
        </p:nvGrpSpPr>
        <p:grpSpPr>
          <a:xfrm>
            <a:off x="1331640" y="2208340"/>
            <a:ext cx="2430270" cy="3380900"/>
            <a:chOff x="4716016" y="1417638"/>
            <a:chExt cx="3240360" cy="4507866"/>
          </a:xfrm>
        </p:grpSpPr>
        <p:graphicFrame>
          <p:nvGraphicFramePr>
            <p:cNvPr id="11" name="Object 10"/>
            <p:cNvGraphicFramePr>
              <a:graphicFrameLocks/>
            </p:cNvGraphicFramePr>
            <p:nvPr>
              <p:extLst/>
            </p:nvPr>
          </p:nvGraphicFramePr>
          <p:xfrm>
            <a:off x="4716016" y="1417638"/>
            <a:ext cx="3240360" cy="4507866"/>
          </p:xfrm>
          <a:graphic>
            <a:graphicData uri="http://schemas.openxmlformats.org/presentationml/2006/ole">
              <mc:AlternateContent xmlns:mc="http://schemas.openxmlformats.org/markup-compatibility/2006">
                <mc:Choice xmlns:v="urn:schemas-microsoft-com:vml" Requires="v">
                  <p:oleObj spid="_x0000_s1044" name="Image" r:id="rId7" imgW="5231746" imgH="7517460" progId="Photoshop.Image.9">
                    <p:embed/>
                  </p:oleObj>
                </mc:Choice>
                <mc:Fallback>
                  <p:oleObj name="Image" r:id="rId7" imgW="5231746" imgH="7517460" progId="Photoshop.Image.9">
                    <p:embed/>
                    <p:pic>
                      <p:nvPicPr>
                        <p:cNvPr id="0" name=""/>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6016" y="1417638"/>
                          <a:ext cx="3240360" cy="4507866"/>
                        </a:xfrm>
                        <a:prstGeom prst="rect">
                          <a:avLst/>
                        </a:prstGeom>
                        <a:noFill/>
                        <a:ln>
                          <a:noFill/>
                        </a:ln>
                        <a:effectLst/>
                      </p:spPr>
                    </p:pic>
                  </p:oleObj>
                </mc:Fallback>
              </mc:AlternateContent>
            </a:graphicData>
          </a:graphic>
        </p:graphicFrame>
        <p:sp>
          <p:nvSpPr>
            <p:cNvPr id="12" name="Rectangle 11"/>
            <p:cNvSpPr/>
            <p:nvPr/>
          </p:nvSpPr>
          <p:spPr>
            <a:xfrm>
              <a:off x="5220072" y="4020428"/>
              <a:ext cx="648072" cy="1568811"/>
            </a:xfrm>
            <a:prstGeom prst="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4050" dirty="0">
                  <a:latin typeface="Times New Roman" panose="02020603050405020304" pitchFamily="18" charset="0"/>
                  <a:cs typeface="Times New Roman" panose="02020603050405020304" pitchFamily="18" charset="0"/>
                </a:rPr>
                <a:t>2018</a:t>
              </a:r>
              <a:endParaRPr lang="en-GB" dirty="0">
                <a:latin typeface="Times New Roman" panose="02020603050405020304" pitchFamily="18" charset="0"/>
                <a:cs typeface="Times New Roman" panose="02020603050405020304" pitchFamily="18" charset="0"/>
              </a:endParaRPr>
            </a:p>
          </p:txBody>
        </p:sp>
      </p:grpSp>
      <p:sp>
        <p:nvSpPr>
          <p:cNvPr id="5" name="TextBox 4"/>
          <p:cNvSpPr txBox="1"/>
          <p:nvPr/>
        </p:nvSpPr>
        <p:spPr>
          <a:xfrm>
            <a:off x="5544108" y="3771745"/>
            <a:ext cx="3661676" cy="2169825"/>
          </a:xfrm>
          <a:prstGeom prst="rect">
            <a:avLst/>
          </a:prstGeom>
          <a:noFill/>
        </p:spPr>
        <p:txBody>
          <a:bodyPr wrap="square" rtlCol="0">
            <a:spAutoFit/>
          </a:bodyPr>
          <a:lstStyle/>
          <a:p>
            <a:pPr marL="385763" indent="-385763">
              <a:buFont typeface="+mj-lt"/>
              <a:buAutoNum type="arabicPeriod" startAt="2"/>
            </a:pPr>
            <a:r>
              <a:rPr lang="en-US" sz="2700" dirty="0">
                <a:solidFill>
                  <a:schemeClr val="tx2">
                    <a:lumMod val="75000"/>
                  </a:schemeClr>
                </a:solidFill>
              </a:rPr>
              <a:t>Ontology </a:t>
            </a:r>
          </a:p>
          <a:p>
            <a:r>
              <a:rPr lang="en-US" sz="2700" b="1" dirty="0">
                <a:solidFill>
                  <a:schemeClr val="tx2">
                    <a:lumMod val="75000"/>
                  </a:schemeClr>
                </a:solidFill>
                <a:effectLst>
                  <a:outerShdw blurRad="38100" dist="38100" dir="2700000" algn="tl">
                    <a:srgbClr val="000000">
                      <a:alpha val="43137"/>
                    </a:srgbClr>
                  </a:outerShdw>
                </a:effectLst>
              </a:rPr>
              <a:t>      Content</a:t>
            </a:r>
          </a:p>
          <a:p>
            <a:pPr marL="685800" lvl="1" indent="-385763">
              <a:buFont typeface="+mj-lt"/>
              <a:buAutoNum type="alphaLcParenR"/>
            </a:pPr>
            <a:r>
              <a:rPr lang="en-US" sz="2700" dirty="0">
                <a:solidFill>
                  <a:schemeClr val="tx2">
                    <a:lumMod val="75000"/>
                  </a:schemeClr>
                </a:solidFill>
              </a:rPr>
              <a:t>CPT</a:t>
            </a:r>
          </a:p>
          <a:p>
            <a:pPr marL="685800" lvl="1" indent="-385763">
              <a:buFont typeface="+mj-lt"/>
              <a:buAutoNum type="alphaLcParenR"/>
            </a:pPr>
            <a:r>
              <a:rPr lang="en-US" sz="2700" dirty="0">
                <a:solidFill>
                  <a:schemeClr val="tx2">
                    <a:lumMod val="75000"/>
                  </a:schemeClr>
                </a:solidFill>
              </a:rPr>
              <a:t>ICHI </a:t>
            </a:r>
            <a:r>
              <a:rPr lang="el-GR" sz="2700" dirty="0">
                <a:solidFill>
                  <a:schemeClr val="tx2">
                    <a:lumMod val="75000"/>
                  </a:schemeClr>
                </a:solidFill>
              </a:rPr>
              <a:t>α</a:t>
            </a:r>
            <a:r>
              <a:rPr lang="en-GB" sz="2700" dirty="0">
                <a:solidFill>
                  <a:schemeClr val="tx2">
                    <a:lumMod val="75000"/>
                  </a:schemeClr>
                </a:solidFill>
              </a:rPr>
              <a:t>, </a:t>
            </a:r>
            <a:r>
              <a:rPr lang="el-GR" sz="2700" dirty="0">
                <a:solidFill>
                  <a:schemeClr val="tx2">
                    <a:lumMod val="75000"/>
                  </a:schemeClr>
                </a:solidFill>
              </a:rPr>
              <a:t>β</a:t>
            </a:r>
            <a:r>
              <a:rPr lang="en-GB" sz="2700" dirty="0">
                <a:solidFill>
                  <a:schemeClr val="tx2">
                    <a:lumMod val="75000"/>
                  </a:schemeClr>
                </a:solidFill>
              </a:rPr>
              <a:t>, 2018</a:t>
            </a:r>
            <a:endParaRPr lang="en-US" sz="2700" dirty="0">
              <a:solidFill>
                <a:schemeClr val="tx2">
                  <a:lumMod val="75000"/>
                </a:schemeClr>
              </a:solidFill>
            </a:endParaRPr>
          </a:p>
          <a:p>
            <a:endParaRPr lang="en-GB" sz="2700" dirty="0"/>
          </a:p>
        </p:txBody>
      </p:sp>
    </p:spTree>
    <p:extLst>
      <p:ext uri="{BB962C8B-B14F-4D97-AF65-F5344CB8AC3E}">
        <p14:creationId xmlns:p14="http://schemas.microsoft.com/office/powerpoint/2010/main" val="374517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a:solidFill>
                  <a:srgbClr val="FF0000"/>
                </a:solidFill>
              </a:rPr>
              <a:t>The </a:t>
            </a:r>
            <a:r>
              <a:rPr lang="it-IT" b="1" dirty="0" smtClean="0">
                <a:solidFill>
                  <a:srgbClr val="FF0000"/>
                </a:solidFill>
              </a:rPr>
              <a:t>«Common Ontology» </a:t>
            </a:r>
            <a:br>
              <a:rPr lang="it-IT" b="1" dirty="0" smtClean="0">
                <a:solidFill>
                  <a:srgbClr val="FF0000"/>
                </a:solidFill>
              </a:rPr>
            </a:br>
            <a:r>
              <a:rPr lang="it-IT" b="1" dirty="0" smtClean="0">
                <a:solidFill>
                  <a:srgbClr val="FF0000"/>
                </a:solidFill>
              </a:rPr>
              <a:t>Purpose</a:t>
            </a:r>
            <a:endParaRPr lang="it-IT" b="1" dirty="0">
              <a:solidFill>
                <a:srgbClr val="FF0000"/>
              </a:solidFill>
            </a:endParaRPr>
          </a:p>
        </p:txBody>
      </p:sp>
      <p:sp>
        <p:nvSpPr>
          <p:cNvPr id="3" name="Segnaposto contenuto 2"/>
          <p:cNvSpPr>
            <a:spLocks noGrp="1"/>
          </p:cNvSpPr>
          <p:nvPr>
            <p:ph idx="1"/>
          </p:nvPr>
        </p:nvSpPr>
        <p:spPr>
          <a:xfrm>
            <a:off x="500060" y="1600198"/>
            <a:ext cx="8229600" cy="4525963"/>
          </a:xfrm>
        </p:spPr>
        <p:txBody>
          <a:bodyPr>
            <a:noAutofit/>
          </a:bodyPr>
          <a:lstStyle/>
          <a:p>
            <a:pPr marL="0" indent="0" algn="ctr">
              <a:buNone/>
            </a:pPr>
            <a:r>
              <a:rPr lang="it-IT" sz="3600" dirty="0" smtClean="0"/>
              <a:t>To </a:t>
            </a:r>
            <a:r>
              <a:rPr lang="it-IT" sz="3600" dirty="0"/>
              <a:t>provide </a:t>
            </a:r>
            <a:endParaRPr lang="it-IT" sz="3600" dirty="0" smtClean="0"/>
          </a:p>
          <a:p>
            <a:pPr marL="0" indent="0" algn="ctr">
              <a:buNone/>
            </a:pPr>
            <a:r>
              <a:rPr lang="it-IT" sz="3600" b="1" dirty="0" smtClean="0"/>
              <a:t>a </a:t>
            </a:r>
            <a:r>
              <a:rPr lang="it-IT" sz="3600" b="1" dirty="0"/>
              <a:t>common </a:t>
            </a:r>
            <a:endParaRPr lang="it-IT" sz="3600" b="1" dirty="0" smtClean="0"/>
          </a:p>
          <a:p>
            <a:pPr marL="0" indent="0" algn="ctr">
              <a:buNone/>
            </a:pPr>
            <a:r>
              <a:rPr lang="it-IT" sz="3600" b="1" dirty="0" smtClean="0"/>
              <a:t>formal knowledge representation structure </a:t>
            </a:r>
          </a:p>
          <a:p>
            <a:pPr marL="0" indent="0" algn="ctr">
              <a:buNone/>
            </a:pPr>
            <a:r>
              <a:rPr lang="it-IT" sz="3600" dirty="0" smtClean="0"/>
              <a:t>to enable </a:t>
            </a:r>
            <a:r>
              <a:rPr lang="it-IT" sz="3600" b="1" dirty="0" smtClean="0"/>
              <a:t>interoperability</a:t>
            </a:r>
            <a:r>
              <a:rPr lang="it-IT" sz="3600" dirty="0" smtClean="0"/>
              <a:t> between:</a:t>
            </a:r>
          </a:p>
          <a:p>
            <a:pPr marL="457200" lvl="1" indent="0">
              <a:buNone/>
            </a:pPr>
            <a:r>
              <a:rPr lang="it-IT" sz="3200" dirty="0" smtClean="0"/>
              <a:t>		</a:t>
            </a:r>
            <a:r>
              <a:rPr lang="it-IT" sz="3200" b="1" dirty="0" smtClean="0">
                <a:solidFill>
                  <a:srgbClr val="FF9900"/>
                </a:solidFill>
              </a:rPr>
              <a:t> ICD-11 </a:t>
            </a:r>
            <a:r>
              <a:rPr lang="it-IT" sz="3200" dirty="0" smtClean="0"/>
              <a:t>and  </a:t>
            </a:r>
            <a:r>
              <a:rPr lang="it-IT" sz="3200" b="1" dirty="0">
                <a:solidFill>
                  <a:schemeClr val="tx2">
                    <a:lumMod val="40000"/>
                    <a:lumOff val="60000"/>
                  </a:schemeClr>
                </a:solidFill>
                <a:effectLst>
                  <a:outerShdw blurRad="38100" dist="38100" dir="2700000" algn="tl">
                    <a:srgbClr val="000000">
                      <a:alpha val="43137"/>
                    </a:srgbClr>
                  </a:outerShdw>
                </a:effectLst>
              </a:rPr>
              <a:t>SNOMED CT. </a:t>
            </a:r>
            <a:endParaRPr lang="it-IT" sz="3200" b="1" dirty="0" smtClean="0">
              <a:solidFill>
                <a:schemeClr val="tx2">
                  <a:lumMod val="40000"/>
                  <a:lumOff val="60000"/>
                </a:schemeClr>
              </a:solidFill>
              <a:effectLst>
                <a:outerShdw blurRad="38100" dist="38100" dir="2700000" algn="tl">
                  <a:srgbClr val="000000">
                    <a:alpha val="43137"/>
                  </a:srgbClr>
                </a:outerShdw>
              </a:effectLst>
            </a:endParaRPr>
          </a:p>
          <a:p>
            <a:pPr marL="2743200" lvl="6" indent="0">
              <a:buNone/>
            </a:pPr>
            <a:endParaRPr lang="it-IT" sz="2400" dirty="0"/>
          </a:p>
          <a:p>
            <a:pPr marL="2286000" lvl="5" indent="0">
              <a:buNone/>
            </a:pPr>
            <a:r>
              <a:rPr lang="it-IT" sz="3600" dirty="0" smtClean="0">
                <a:solidFill>
                  <a:srgbClr val="FF0000"/>
                </a:solidFill>
              </a:rPr>
              <a:t>«a </a:t>
            </a:r>
            <a:r>
              <a:rPr lang="it-IT" sz="3600" b="1" dirty="0">
                <a:solidFill>
                  <a:srgbClr val="FF0000"/>
                </a:solidFill>
              </a:rPr>
              <a:t>shared </a:t>
            </a:r>
            <a:r>
              <a:rPr lang="it-IT" sz="3600" b="1" dirty="0" smtClean="0">
                <a:solidFill>
                  <a:srgbClr val="FF0000"/>
                </a:solidFill>
              </a:rPr>
              <a:t>semantics»</a:t>
            </a:r>
            <a:r>
              <a:rPr lang="it-IT" sz="3600" dirty="0" smtClean="0">
                <a:solidFill>
                  <a:srgbClr val="FF0000"/>
                </a:solidFill>
              </a:rPr>
              <a:t> </a:t>
            </a:r>
            <a:endParaRPr lang="it-IT" sz="3600" dirty="0">
              <a:solidFill>
                <a:srgbClr val="FF0000"/>
              </a:solidFill>
            </a:endParaRPr>
          </a:p>
          <a:p>
            <a:pPr marL="0" indent="0">
              <a:buNone/>
            </a:pPr>
            <a:endParaRPr lang="it-IT" sz="3600" dirty="0"/>
          </a:p>
        </p:txBody>
      </p:sp>
    </p:spTree>
    <p:extLst>
      <p:ext uri="{BB962C8B-B14F-4D97-AF65-F5344CB8AC3E}">
        <p14:creationId xmlns:p14="http://schemas.microsoft.com/office/powerpoint/2010/main" val="41063684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Callout 11"/>
          <p:cNvSpPr/>
          <p:nvPr/>
        </p:nvSpPr>
        <p:spPr>
          <a:xfrm>
            <a:off x="1475656" y="1052735"/>
            <a:ext cx="7416824" cy="2875169"/>
          </a:xfrm>
          <a:prstGeom prst="cloudCallout">
            <a:avLst/>
          </a:prstGeom>
          <a:noFill/>
          <a:ln w="41275">
            <a:solidFill>
              <a:schemeClr val="tx2">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603028" y="-10652"/>
            <a:ext cx="8229600" cy="1143000"/>
          </a:xfrm>
        </p:spPr>
        <p:txBody>
          <a:bodyPr/>
          <a:lstStyle/>
          <a:p>
            <a:r>
              <a:rPr lang="en-GB" dirty="0" smtClean="0">
                <a:solidFill>
                  <a:srgbClr val="FF0000"/>
                </a:solidFill>
                <a:effectLst>
                  <a:outerShdw blurRad="38100" dist="38100" dir="2700000" algn="tl">
                    <a:srgbClr val="000000">
                      <a:alpha val="43137"/>
                    </a:srgbClr>
                  </a:outerShdw>
                </a:effectLst>
              </a:rPr>
              <a:t>Ultimate “Turing-like” Test</a:t>
            </a:r>
            <a:endParaRPr lang="en-GB" dirty="0">
              <a:solidFill>
                <a:srgbClr val="FF0000"/>
              </a:solidFill>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5292" y="4149824"/>
            <a:ext cx="2708920" cy="2708920"/>
          </a:xfrm>
          <a:prstGeom prst="rect">
            <a:avLst/>
          </a:prstGeom>
        </p:spPr>
      </p:pic>
      <p:grpSp>
        <p:nvGrpSpPr>
          <p:cNvPr id="14" name="Group 13"/>
          <p:cNvGrpSpPr/>
          <p:nvPr/>
        </p:nvGrpSpPr>
        <p:grpSpPr>
          <a:xfrm>
            <a:off x="2483768" y="1628800"/>
            <a:ext cx="4824536" cy="1699842"/>
            <a:chOff x="2483768" y="1574316"/>
            <a:chExt cx="5465818" cy="1754326"/>
          </a:xfrm>
        </p:grpSpPr>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83768" y="1603660"/>
              <a:ext cx="1841058" cy="1663788"/>
            </a:xfrm>
            <a:prstGeom prst="rect">
              <a:avLst/>
            </a:prstGeom>
          </p:spPr>
        </p:pic>
        <p:grpSp>
          <p:nvGrpSpPr>
            <p:cNvPr id="10" name="Group 9"/>
            <p:cNvGrpSpPr/>
            <p:nvPr/>
          </p:nvGrpSpPr>
          <p:grpSpPr>
            <a:xfrm>
              <a:off x="6084168" y="1574316"/>
              <a:ext cx="1865418" cy="1733247"/>
              <a:chOff x="4845661" y="1626858"/>
              <a:chExt cx="1865418" cy="1733247"/>
            </a:xfrm>
          </p:grpSpPr>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t="-1" b="-4139"/>
              <a:stretch/>
            </p:blipFill>
            <p:spPr>
              <a:xfrm>
                <a:off x="5004048" y="1626858"/>
                <a:ext cx="1707031" cy="1733247"/>
              </a:xfrm>
              <a:prstGeom prst="rect">
                <a:avLst/>
              </a:prstGeom>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845661" y="3049202"/>
                <a:ext cx="1865418" cy="310903"/>
              </a:xfrm>
              <a:prstGeom prst="rect">
                <a:avLst/>
              </a:prstGeom>
            </p:spPr>
          </p:pic>
        </p:grpSp>
        <p:sp>
          <p:nvSpPr>
            <p:cNvPr id="11" name="Rectangle 10"/>
            <p:cNvSpPr/>
            <p:nvPr/>
          </p:nvSpPr>
          <p:spPr>
            <a:xfrm>
              <a:off x="5014781" y="1574316"/>
              <a:ext cx="607859" cy="1754326"/>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a:t>
              </a:r>
            </a:p>
            <a:p>
              <a:pPr algn="ctr"/>
              <a:r>
                <a:rPr lang="en-US" sz="5400" b="1" dirty="0">
                  <a:ln w="22225">
                    <a:solidFill>
                      <a:schemeClr val="accent2"/>
                    </a:solidFill>
                    <a:prstDash val="solid"/>
                  </a:ln>
                  <a:solidFill>
                    <a:schemeClr val="accent2">
                      <a:lumMod val="40000"/>
                      <a:lumOff val="60000"/>
                    </a:schemeClr>
                  </a:solidFill>
                </a:rPr>
                <a:t>≡</a:t>
              </a:r>
              <a:endParaRPr lang="en-US" sz="5400" b="1" cap="none" spc="0" dirty="0">
                <a:ln w="22225">
                  <a:solidFill>
                    <a:schemeClr val="accent2"/>
                  </a:solidFill>
                  <a:prstDash val="solid"/>
                </a:ln>
                <a:solidFill>
                  <a:schemeClr val="accent2">
                    <a:lumMod val="40000"/>
                    <a:lumOff val="60000"/>
                  </a:schemeClr>
                </a:solidFill>
                <a:effectLst/>
              </a:endParaRPr>
            </a:p>
          </p:txBody>
        </p:sp>
      </p:grpSp>
      <p:sp>
        <p:nvSpPr>
          <p:cNvPr id="15" name="TextBox 14"/>
          <p:cNvSpPr txBox="1"/>
          <p:nvPr/>
        </p:nvSpPr>
        <p:spPr>
          <a:xfrm>
            <a:off x="5012774" y="5504284"/>
            <a:ext cx="4079963" cy="1815882"/>
          </a:xfrm>
          <a:prstGeom prst="rect">
            <a:avLst/>
          </a:prstGeom>
          <a:noFill/>
        </p:spPr>
        <p:txBody>
          <a:bodyPr wrap="none" rtlCol="0">
            <a:spAutoFit/>
          </a:bodyPr>
          <a:lstStyle/>
          <a:p>
            <a:pPr marL="285750" indent="-285750">
              <a:buClr>
                <a:srgbClr val="00B050"/>
              </a:buClr>
              <a:buSzPct val="233000"/>
              <a:buFont typeface="Wingdings" panose="05000000000000000000" pitchFamily="2" charset="2"/>
              <a:buChar char="ü"/>
            </a:pPr>
            <a:r>
              <a:rPr lang="en-GB" sz="2800" dirty="0" smtClean="0"/>
              <a:t>If common ontology </a:t>
            </a:r>
          </a:p>
          <a:p>
            <a:pPr algn="r">
              <a:buClr>
                <a:srgbClr val="00B050"/>
              </a:buClr>
              <a:buSzPct val="233000"/>
            </a:pPr>
            <a:r>
              <a:rPr lang="en-GB" sz="2800" dirty="0" smtClean="0"/>
              <a:t>achieved</a:t>
            </a:r>
          </a:p>
          <a:p>
            <a:endParaRPr lang="en-GB" sz="2800" dirty="0"/>
          </a:p>
          <a:p>
            <a:endParaRPr lang="en-GB" sz="2800" dirty="0"/>
          </a:p>
        </p:txBody>
      </p:sp>
    </p:spTree>
    <p:extLst>
      <p:ext uri="{BB962C8B-B14F-4D97-AF65-F5344CB8AC3E}">
        <p14:creationId xmlns:p14="http://schemas.microsoft.com/office/powerpoint/2010/main" val="13669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endParaRPr lang="es-ES"/>
          </a:p>
        </p:txBody>
      </p:sp>
      <p:pic>
        <p:nvPicPr>
          <p:cNvPr id="24579" name="5 Marcador de contenido"/>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44" y="27384"/>
            <a:ext cx="9200444" cy="6858000"/>
          </a:xfrm>
          <a:prstGeom prst="rect">
            <a:avLst/>
          </a:prstGeom>
          <a:noFill/>
          <a:ln w="9525">
            <a:noFill/>
            <a:miter lim="800000"/>
            <a:headEnd/>
            <a:tailEnd/>
          </a:ln>
        </p:spPr>
      </p:pic>
      <p:sp>
        <p:nvSpPr>
          <p:cNvPr id="5" name="4 CuadroTexto"/>
          <p:cNvSpPr txBox="1"/>
          <p:nvPr/>
        </p:nvSpPr>
        <p:spPr>
          <a:xfrm>
            <a:off x="667566" y="188641"/>
            <a:ext cx="3776420" cy="369332"/>
          </a:xfrm>
          <a:prstGeom prst="rect">
            <a:avLst/>
          </a:prstGeom>
          <a:solidFill>
            <a:schemeClr val="tx1"/>
          </a:solidFill>
        </p:spPr>
        <p:txBody>
          <a:bodyPr wrap="square" rtlCol="0">
            <a:spAutoFit/>
          </a:bodyPr>
          <a:lstStyle/>
          <a:p>
            <a:r>
              <a:rPr lang="es-ES" i="0" u="none" dirty="0" err="1" smtClean="0">
                <a:solidFill>
                  <a:schemeClr val="bg1"/>
                </a:solidFill>
              </a:rPr>
              <a:t>Technical</a:t>
            </a:r>
            <a:r>
              <a:rPr lang="es-ES" i="0" u="none" dirty="0">
                <a:solidFill>
                  <a:schemeClr val="bg1"/>
                </a:solidFill>
              </a:rPr>
              <a:t> </a:t>
            </a:r>
            <a:r>
              <a:rPr lang="es-ES" i="0" u="none" dirty="0" err="1" smtClean="0">
                <a:solidFill>
                  <a:schemeClr val="bg1"/>
                </a:solidFill>
              </a:rPr>
              <a:t>Efficiency</a:t>
            </a:r>
            <a:endParaRPr lang="es-ES" i="0" u="none" dirty="0">
              <a:solidFill>
                <a:schemeClr val="bg1"/>
              </a:solidFill>
            </a:endParaRPr>
          </a:p>
        </p:txBody>
      </p:sp>
      <p:sp>
        <p:nvSpPr>
          <p:cNvPr id="6" name="5 CuadroTexto"/>
          <p:cNvSpPr txBox="1"/>
          <p:nvPr/>
        </p:nvSpPr>
        <p:spPr>
          <a:xfrm>
            <a:off x="1883701" y="4509120"/>
            <a:ext cx="2624292" cy="553998"/>
          </a:xfrm>
          <a:prstGeom prst="rect">
            <a:avLst/>
          </a:prstGeom>
          <a:solidFill>
            <a:schemeClr val="tx1"/>
          </a:solidFill>
        </p:spPr>
        <p:txBody>
          <a:bodyPr wrap="square" rtlCol="0">
            <a:spAutoFit/>
          </a:bodyPr>
          <a:lstStyle/>
          <a:p>
            <a:pPr>
              <a:lnSpc>
                <a:spcPct val="150000"/>
              </a:lnSpc>
            </a:pPr>
            <a:r>
              <a:rPr lang="es-ES" sz="2000" b="0" u="none" dirty="0" smtClean="0">
                <a:solidFill>
                  <a:schemeClr val="bg1"/>
                </a:solidFill>
              </a:rPr>
              <a:t>Small </a:t>
            </a:r>
            <a:r>
              <a:rPr lang="es-ES" sz="2000" b="0" u="none" dirty="0" err="1" smtClean="0">
                <a:solidFill>
                  <a:schemeClr val="bg1"/>
                </a:solidFill>
              </a:rPr>
              <a:t>Health</a:t>
            </a:r>
            <a:r>
              <a:rPr lang="es-ES" sz="2000" b="0" u="none" dirty="0" smtClean="0">
                <a:solidFill>
                  <a:schemeClr val="bg1"/>
                </a:solidFill>
              </a:rPr>
              <a:t> </a:t>
            </a:r>
            <a:r>
              <a:rPr lang="es-ES" sz="2000" b="0" u="none" dirty="0" err="1" smtClean="0">
                <a:solidFill>
                  <a:schemeClr val="bg1"/>
                </a:solidFill>
              </a:rPr>
              <a:t>Areas</a:t>
            </a:r>
            <a:endParaRPr lang="es-ES" sz="2000" b="0" u="none" dirty="0">
              <a:solidFill>
                <a:schemeClr val="bg1"/>
              </a:solidFill>
            </a:endParaRPr>
          </a:p>
        </p:txBody>
      </p:sp>
    </p:spTree>
    <p:extLst>
      <p:ext uri="{BB962C8B-B14F-4D97-AF65-F5344CB8AC3E}">
        <p14:creationId xmlns:p14="http://schemas.microsoft.com/office/powerpoint/2010/main" val="2749034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cstate="email">
            <a:extLst>
              <a:ext uri="{28A0092B-C50C-407E-A947-70E740481C1C}">
                <a14:useLocalDpi xmlns:a14="http://schemas.microsoft.com/office/drawing/2010/main"/>
              </a:ext>
            </a:extLst>
          </a:blip>
          <a:srcRect/>
          <a:stretch/>
        </p:blipFill>
        <p:spPr>
          <a:xfrm>
            <a:off x="1" y="0"/>
            <a:ext cx="4629149" cy="6858000"/>
          </a:xfrm>
          <a:prstGeom prst="rect">
            <a:avLst/>
          </a:prstGeom>
        </p:spPr>
      </p:pic>
      <p:pic>
        <p:nvPicPr>
          <p:cNvPr id="4" name="Picture 3"/>
          <p:cNvPicPr>
            <a:picLocks noChangeAspect="1"/>
          </p:cNvPicPr>
          <p:nvPr/>
        </p:nvPicPr>
        <p:blipFill>
          <a:blip r:embed="rId4"/>
          <a:stretch>
            <a:fillRect/>
          </a:stretch>
        </p:blipFill>
        <p:spPr>
          <a:xfrm>
            <a:off x="4886325" y="0"/>
            <a:ext cx="5034740" cy="6858000"/>
          </a:xfrm>
          <a:prstGeom prst="rect">
            <a:avLst/>
          </a:prstGeom>
        </p:spPr>
      </p:pic>
    </p:spTree>
    <p:extLst>
      <p:ext uri="{BB962C8B-B14F-4D97-AF65-F5344CB8AC3E}">
        <p14:creationId xmlns:p14="http://schemas.microsoft.com/office/powerpoint/2010/main" val="272374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rgbClr val="FF0000"/>
                </a:solidFill>
              </a:rPr>
              <a:t>WHOFIC Network - growth</a:t>
            </a:r>
            <a:endParaRPr lang="en-US" b="1" dirty="0">
              <a:solidFill>
                <a:srgbClr val="FF0000"/>
              </a:solidFill>
            </a:endParaRPr>
          </a:p>
        </p:txBody>
      </p:sp>
      <p:sp>
        <p:nvSpPr>
          <p:cNvPr id="5" name="Content Placeholder 4"/>
          <p:cNvSpPr>
            <a:spLocks noGrp="1"/>
          </p:cNvSpPr>
          <p:nvPr>
            <p:ph sz="half" idx="1"/>
          </p:nvPr>
        </p:nvSpPr>
        <p:spPr>
          <a:xfrm>
            <a:off x="169858" y="1685925"/>
            <a:ext cx="4497387" cy="4114800"/>
          </a:xfrm>
        </p:spPr>
        <p:txBody>
          <a:bodyPr>
            <a:noAutofit/>
          </a:bodyPr>
          <a:lstStyle/>
          <a:p>
            <a:r>
              <a:rPr lang="en-US" b="1" dirty="0" smtClean="0"/>
              <a:t>NGOS, Partners</a:t>
            </a:r>
          </a:p>
          <a:p>
            <a:pPr marL="0" indent="0">
              <a:buNone/>
            </a:pPr>
            <a:r>
              <a:rPr lang="en-US" dirty="0"/>
              <a:t>	</a:t>
            </a:r>
            <a:r>
              <a:rPr lang="en-US" dirty="0" smtClean="0"/>
              <a:t>- IFHIMA</a:t>
            </a:r>
          </a:p>
          <a:p>
            <a:pPr marL="0" indent="0">
              <a:buNone/>
            </a:pPr>
            <a:r>
              <a:rPr lang="en-US" dirty="0"/>
              <a:t>	</a:t>
            </a:r>
            <a:r>
              <a:rPr lang="en-US" dirty="0" smtClean="0"/>
              <a:t>- WCPT</a:t>
            </a:r>
          </a:p>
          <a:p>
            <a:pPr marL="0" indent="0">
              <a:buNone/>
            </a:pPr>
            <a:r>
              <a:rPr lang="en-US" dirty="0"/>
              <a:t>	</a:t>
            </a:r>
            <a:r>
              <a:rPr lang="en-US" dirty="0" smtClean="0"/>
              <a:t>- ICN</a:t>
            </a:r>
          </a:p>
          <a:p>
            <a:pPr marL="0" indent="0">
              <a:buNone/>
            </a:pPr>
            <a:r>
              <a:rPr lang="en-US" dirty="0" smtClean="0"/>
              <a:t>	- WONCA</a:t>
            </a:r>
          </a:p>
          <a:p>
            <a:pPr marL="0" indent="0">
              <a:buNone/>
            </a:pPr>
            <a:r>
              <a:rPr lang="en-US" dirty="0" smtClean="0"/>
              <a:t>	- IHTSDO</a:t>
            </a:r>
          </a:p>
          <a:p>
            <a:pPr marL="0" indent="0">
              <a:buNone/>
            </a:pPr>
            <a:r>
              <a:rPr lang="en-US" dirty="0"/>
              <a:t>	</a:t>
            </a:r>
            <a:r>
              <a:rPr lang="en-US" dirty="0" smtClean="0"/>
              <a:t>- JHA</a:t>
            </a:r>
          </a:p>
          <a:p>
            <a:pPr marL="0" indent="0">
              <a:buNone/>
            </a:pPr>
            <a:r>
              <a:rPr lang="en-US" dirty="0"/>
              <a:t>	</a:t>
            </a:r>
            <a:r>
              <a:rPr lang="en-US" dirty="0" smtClean="0"/>
              <a:t>- AMA</a:t>
            </a:r>
          </a:p>
          <a:p>
            <a:pPr marL="0" indent="0">
              <a:buNone/>
            </a:pPr>
            <a:r>
              <a:rPr lang="en-US" dirty="0"/>
              <a:t>	</a:t>
            </a:r>
            <a:endParaRPr lang="en-US" dirty="0" smtClean="0"/>
          </a:p>
        </p:txBody>
      </p:sp>
      <p:sp>
        <p:nvSpPr>
          <p:cNvPr id="2" name="Content Placeholder 1"/>
          <p:cNvSpPr>
            <a:spLocks noGrp="1"/>
          </p:cNvSpPr>
          <p:nvPr>
            <p:ph sz="half" idx="2"/>
          </p:nvPr>
        </p:nvSpPr>
        <p:spPr>
          <a:xfrm>
            <a:off x="4100514" y="1700213"/>
            <a:ext cx="5043486" cy="4114800"/>
          </a:xfrm>
        </p:spPr>
        <p:txBody>
          <a:bodyPr>
            <a:noAutofit/>
          </a:bodyPr>
          <a:lstStyle/>
          <a:p>
            <a:r>
              <a:rPr lang="en-US" b="1" dirty="0"/>
              <a:t>Academic Research Centers</a:t>
            </a:r>
            <a:endParaRPr lang="en-US" dirty="0"/>
          </a:p>
          <a:p>
            <a:pPr lvl="1"/>
            <a:r>
              <a:rPr lang="en-US" sz="2800" dirty="0"/>
              <a:t>Stanford University</a:t>
            </a:r>
          </a:p>
          <a:p>
            <a:pPr lvl="1"/>
            <a:r>
              <a:rPr lang="en-US" sz="2800" dirty="0"/>
              <a:t>Mayo Clinic</a:t>
            </a:r>
          </a:p>
          <a:p>
            <a:pPr lvl="1"/>
            <a:r>
              <a:rPr lang="en-US" sz="2800" dirty="0"/>
              <a:t>Calgary  </a:t>
            </a:r>
            <a:r>
              <a:rPr lang="en-US" i="1" dirty="0" smtClean="0"/>
              <a:t>(under </a:t>
            </a:r>
            <a:r>
              <a:rPr lang="en-US" i="1" dirty="0"/>
              <a:t>designation</a:t>
            </a:r>
            <a:r>
              <a:rPr lang="en-US" i="1" dirty="0" smtClean="0"/>
              <a:t>)</a:t>
            </a:r>
          </a:p>
          <a:p>
            <a:pPr lvl="1"/>
            <a:endParaRPr lang="en-US" i="1" dirty="0"/>
          </a:p>
          <a:p>
            <a:r>
              <a:rPr lang="en-US" b="1" dirty="0"/>
              <a:t>Regional Networks</a:t>
            </a:r>
          </a:p>
          <a:p>
            <a:pPr lvl="1"/>
            <a:r>
              <a:rPr lang="en-US" sz="2800" b="1" dirty="0"/>
              <a:t>Asia Pacific Network</a:t>
            </a:r>
          </a:p>
          <a:p>
            <a:pPr lvl="1"/>
            <a:r>
              <a:rPr lang="en-US" sz="2800" dirty="0"/>
              <a:t>Others …</a:t>
            </a:r>
          </a:p>
          <a:p>
            <a:endParaRPr lang="en-GB" sz="4000" dirty="0"/>
          </a:p>
        </p:txBody>
      </p:sp>
    </p:spTree>
    <p:extLst>
      <p:ext uri="{BB962C8B-B14F-4D97-AF65-F5344CB8AC3E}">
        <p14:creationId xmlns:p14="http://schemas.microsoft.com/office/powerpoint/2010/main" val="296075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5" name="Rectangle 3"/>
          <p:cNvSpPr>
            <a:spLocks noGrp="1" noChangeArrowheads="1"/>
          </p:cNvSpPr>
          <p:nvPr>
            <p:ph type="title"/>
          </p:nvPr>
        </p:nvSpPr>
        <p:spPr>
          <a:xfrm>
            <a:off x="544513" y="44450"/>
            <a:ext cx="7772400" cy="1143000"/>
          </a:xfrm>
        </p:spPr>
        <p:txBody>
          <a:bodyPr/>
          <a:lstStyle/>
          <a:p>
            <a:r>
              <a:rPr lang="en-US"/>
              <a:t>WHO FIC Network</a:t>
            </a:r>
          </a:p>
        </p:txBody>
      </p:sp>
      <p:pic>
        <p:nvPicPr>
          <p:cNvPr id="58675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l="14671" t="18558" r="4189" b="12854"/>
          <a:stretch>
            <a:fillRect/>
          </a:stretch>
        </p:blipFill>
        <p:spPr bwMode="auto">
          <a:xfrm>
            <a:off x="0" y="1052736"/>
            <a:ext cx="9001125" cy="5083175"/>
          </a:xfrm>
          <a:prstGeom prst="rect">
            <a:avLst/>
          </a:prstGeom>
          <a:noFill/>
        </p:spPr>
      </p:pic>
      <p:cxnSp>
        <p:nvCxnSpPr>
          <p:cNvPr id="586756" name="AutoShape 4"/>
          <p:cNvCxnSpPr>
            <a:cxnSpLocks noChangeShapeType="1"/>
          </p:cNvCxnSpPr>
          <p:nvPr/>
        </p:nvCxnSpPr>
        <p:spPr bwMode="auto">
          <a:xfrm rot="10800000" flipH="1" flipV="1">
            <a:off x="34925" y="3667125"/>
            <a:ext cx="1588" cy="1588"/>
          </a:xfrm>
          <a:prstGeom prst="curvedConnector3">
            <a:avLst>
              <a:gd name="adj1" fmla="val -14400000"/>
            </a:avLst>
          </a:prstGeom>
          <a:noFill/>
          <a:ln w="9525">
            <a:noFill/>
            <a:round/>
            <a:headEnd/>
            <a:tailEnd/>
          </a:ln>
          <a:effectLst/>
        </p:spPr>
      </p:cxnSp>
      <p:sp>
        <p:nvSpPr>
          <p:cNvPr id="586757" name="Oval 5"/>
          <p:cNvSpPr>
            <a:spLocks noChangeArrowheads="1"/>
          </p:cNvSpPr>
          <p:nvPr/>
        </p:nvSpPr>
        <p:spPr bwMode="auto">
          <a:xfrm>
            <a:off x="1979613" y="3716338"/>
            <a:ext cx="144462" cy="144462"/>
          </a:xfrm>
          <a:prstGeom prst="ellipse">
            <a:avLst/>
          </a:prstGeom>
          <a:noFill/>
          <a:ln w="9525" algn="ctr">
            <a:noFill/>
            <a:round/>
            <a:headEnd/>
            <a:tailEnd/>
          </a:ln>
          <a:effectLst/>
        </p:spPr>
        <p:txBody>
          <a:bodyPr wrap="none" anchor="ctr"/>
          <a:lstStyle/>
          <a:p>
            <a:endParaRPr lang="en-US"/>
          </a:p>
        </p:txBody>
      </p:sp>
      <p:sp>
        <p:nvSpPr>
          <p:cNvPr id="586758" name="Oval 6"/>
          <p:cNvSpPr>
            <a:spLocks noChangeArrowheads="1"/>
          </p:cNvSpPr>
          <p:nvPr/>
        </p:nvSpPr>
        <p:spPr bwMode="auto">
          <a:xfrm>
            <a:off x="2266950" y="4076700"/>
            <a:ext cx="144463" cy="144463"/>
          </a:xfrm>
          <a:prstGeom prst="ellipse">
            <a:avLst/>
          </a:prstGeom>
          <a:noFill/>
          <a:ln w="9525" algn="ctr">
            <a:noFill/>
            <a:round/>
            <a:headEnd/>
            <a:tailEnd/>
          </a:ln>
          <a:effectLst/>
        </p:spPr>
        <p:txBody>
          <a:bodyPr wrap="none" anchor="ctr"/>
          <a:lstStyle/>
          <a:p>
            <a:endParaRPr lang="en-US"/>
          </a:p>
        </p:txBody>
      </p:sp>
      <p:sp>
        <p:nvSpPr>
          <p:cNvPr id="586759" name="Oval 7"/>
          <p:cNvSpPr>
            <a:spLocks noChangeArrowheads="1"/>
          </p:cNvSpPr>
          <p:nvPr/>
        </p:nvSpPr>
        <p:spPr bwMode="auto">
          <a:xfrm>
            <a:off x="4572000" y="5013325"/>
            <a:ext cx="144463" cy="144463"/>
          </a:xfrm>
          <a:prstGeom prst="ellipse">
            <a:avLst/>
          </a:prstGeom>
          <a:noFill/>
          <a:ln w="9525" algn="ctr">
            <a:noFill/>
            <a:round/>
            <a:headEnd/>
            <a:tailEnd/>
          </a:ln>
          <a:effectLst/>
        </p:spPr>
        <p:txBody>
          <a:bodyPr wrap="none" anchor="ctr"/>
          <a:lstStyle/>
          <a:p>
            <a:endParaRPr lang="en-US"/>
          </a:p>
        </p:txBody>
      </p:sp>
      <p:sp>
        <p:nvSpPr>
          <p:cNvPr id="586760" name="Oval 8"/>
          <p:cNvSpPr>
            <a:spLocks noChangeArrowheads="1"/>
          </p:cNvSpPr>
          <p:nvPr/>
        </p:nvSpPr>
        <p:spPr bwMode="auto">
          <a:xfrm>
            <a:off x="7812088" y="5156200"/>
            <a:ext cx="144462" cy="144463"/>
          </a:xfrm>
          <a:prstGeom prst="ellipse">
            <a:avLst/>
          </a:prstGeom>
          <a:noFill/>
          <a:ln w="9525" algn="ctr">
            <a:noFill/>
            <a:round/>
            <a:headEnd/>
            <a:tailEnd/>
          </a:ln>
          <a:effectLst/>
        </p:spPr>
        <p:txBody>
          <a:bodyPr wrap="none" anchor="ctr"/>
          <a:lstStyle/>
          <a:p>
            <a:endParaRPr lang="en-US"/>
          </a:p>
        </p:txBody>
      </p:sp>
      <p:sp>
        <p:nvSpPr>
          <p:cNvPr id="586761" name="Oval 9"/>
          <p:cNvSpPr>
            <a:spLocks noChangeArrowheads="1"/>
          </p:cNvSpPr>
          <p:nvPr/>
        </p:nvSpPr>
        <p:spPr bwMode="auto">
          <a:xfrm>
            <a:off x="4067175" y="3716338"/>
            <a:ext cx="144463" cy="144462"/>
          </a:xfrm>
          <a:prstGeom prst="ellipse">
            <a:avLst/>
          </a:prstGeom>
          <a:noFill/>
          <a:ln w="9525" algn="ctr">
            <a:noFill/>
            <a:round/>
            <a:headEnd/>
            <a:tailEnd/>
          </a:ln>
          <a:effectLst/>
        </p:spPr>
        <p:txBody>
          <a:bodyPr wrap="none" anchor="ctr"/>
          <a:lstStyle/>
          <a:p>
            <a:endParaRPr lang="en-US"/>
          </a:p>
        </p:txBody>
      </p:sp>
      <p:sp>
        <p:nvSpPr>
          <p:cNvPr id="586762" name="Oval 10"/>
          <p:cNvSpPr>
            <a:spLocks noChangeArrowheads="1"/>
          </p:cNvSpPr>
          <p:nvPr/>
        </p:nvSpPr>
        <p:spPr bwMode="auto">
          <a:xfrm>
            <a:off x="1619250" y="2852738"/>
            <a:ext cx="144463" cy="144462"/>
          </a:xfrm>
          <a:prstGeom prst="ellipse">
            <a:avLst/>
          </a:prstGeom>
          <a:noFill/>
          <a:ln w="9525" algn="ctr">
            <a:noFill/>
            <a:round/>
            <a:headEnd/>
            <a:tailEnd/>
          </a:ln>
          <a:effectLst/>
        </p:spPr>
        <p:txBody>
          <a:bodyPr wrap="none" anchor="ctr"/>
          <a:lstStyle/>
          <a:p>
            <a:endParaRPr lang="en-US"/>
          </a:p>
        </p:txBody>
      </p:sp>
      <p:sp>
        <p:nvSpPr>
          <p:cNvPr id="586763" name="Oval 11"/>
          <p:cNvSpPr>
            <a:spLocks noChangeArrowheads="1"/>
          </p:cNvSpPr>
          <p:nvPr/>
        </p:nvSpPr>
        <p:spPr bwMode="auto">
          <a:xfrm>
            <a:off x="971550" y="3284538"/>
            <a:ext cx="144463" cy="144462"/>
          </a:xfrm>
          <a:prstGeom prst="ellipse">
            <a:avLst/>
          </a:prstGeom>
          <a:noFill/>
          <a:ln w="9525" algn="ctr">
            <a:noFill/>
            <a:round/>
            <a:headEnd/>
            <a:tailEnd/>
          </a:ln>
          <a:effectLst/>
        </p:spPr>
        <p:txBody>
          <a:bodyPr wrap="none" anchor="ctr"/>
          <a:lstStyle/>
          <a:p>
            <a:endParaRPr lang="en-US"/>
          </a:p>
        </p:txBody>
      </p:sp>
      <p:sp>
        <p:nvSpPr>
          <p:cNvPr id="586764" name="Oval 12"/>
          <p:cNvSpPr>
            <a:spLocks noChangeArrowheads="1"/>
          </p:cNvSpPr>
          <p:nvPr/>
        </p:nvSpPr>
        <p:spPr bwMode="auto">
          <a:xfrm>
            <a:off x="3779838" y="2276475"/>
            <a:ext cx="144462" cy="144463"/>
          </a:xfrm>
          <a:prstGeom prst="ellipse">
            <a:avLst/>
          </a:prstGeom>
          <a:noFill/>
          <a:ln w="9525" algn="ctr">
            <a:noFill/>
            <a:round/>
            <a:headEnd/>
            <a:tailEnd/>
          </a:ln>
          <a:effectLst/>
        </p:spPr>
        <p:txBody>
          <a:bodyPr wrap="none" anchor="ctr"/>
          <a:lstStyle/>
          <a:p>
            <a:endParaRPr lang="en-US"/>
          </a:p>
        </p:txBody>
      </p:sp>
      <p:sp>
        <p:nvSpPr>
          <p:cNvPr id="586765" name="Oval 13"/>
          <p:cNvSpPr>
            <a:spLocks noChangeArrowheads="1"/>
          </p:cNvSpPr>
          <p:nvPr/>
        </p:nvSpPr>
        <p:spPr bwMode="auto">
          <a:xfrm>
            <a:off x="3922713" y="2420938"/>
            <a:ext cx="144462" cy="144462"/>
          </a:xfrm>
          <a:prstGeom prst="ellipse">
            <a:avLst/>
          </a:prstGeom>
          <a:noFill/>
          <a:ln w="9525" algn="ctr">
            <a:noFill/>
            <a:round/>
            <a:headEnd/>
            <a:tailEnd/>
          </a:ln>
          <a:effectLst/>
        </p:spPr>
        <p:txBody>
          <a:bodyPr wrap="none" anchor="ctr"/>
          <a:lstStyle/>
          <a:p>
            <a:endParaRPr lang="en-US"/>
          </a:p>
        </p:txBody>
      </p:sp>
      <p:sp>
        <p:nvSpPr>
          <p:cNvPr id="586766" name="Oval 14"/>
          <p:cNvSpPr>
            <a:spLocks noChangeArrowheads="1"/>
          </p:cNvSpPr>
          <p:nvPr/>
        </p:nvSpPr>
        <p:spPr bwMode="auto">
          <a:xfrm>
            <a:off x="3995738" y="2349500"/>
            <a:ext cx="144462" cy="144463"/>
          </a:xfrm>
          <a:prstGeom prst="ellipse">
            <a:avLst/>
          </a:prstGeom>
          <a:noFill/>
          <a:ln w="9525" algn="ctr">
            <a:noFill/>
            <a:round/>
            <a:headEnd/>
            <a:tailEnd/>
          </a:ln>
          <a:effectLst/>
        </p:spPr>
        <p:txBody>
          <a:bodyPr wrap="none" anchor="ctr"/>
          <a:lstStyle/>
          <a:p>
            <a:endParaRPr lang="en-US"/>
          </a:p>
        </p:txBody>
      </p:sp>
      <p:sp>
        <p:nvSpPr>
          <p:cNvPr id="586767" name="Oval 15"/>
          <p:cNvSpPr>
            <a:spLocks noChangeArrowheads="1"/>
          </p:cNvSpPr>
          <p:nvPr/>
        </p:nvSpPr>
        <p:spPr bwMode="auto">
          <a:xfrm>
            <a:off x="4140200" y="2347913"/>
            <a:ext cx="144463" cy="144462"/>
          </a:xfrm>
          <a:prstGeom prst="ellipse">
            <a:avLst/>
          </a:prstGeom>
          <a:noFill/>
          <a:ln w="9525" algn="ctr">
            <a:noFill/>
            <a:round/>
            <a:headEnd/>
            <a:tailEnd/>
          </a:ln>
          <a:effectLst/>
        </p:spPr>
        <p:txBody>
          <a:bodyPr wrap="none" anchor="ctr"/>
          <a:lstStyle/>
          <a:p>
            <a:endParaRPr lang="en-US"/>
          </a:p>
        </p:txBody>
      </p:sp>
      <p:sp>
        <p:nvSpPr>
          <p:cNvPr id="586768" name="Oval 16"/>
          <p:cNvSpPr>
            <a:spLocks noChangeArrowheads="1"/>
          </p:cNvSpPr>
          <p:nvPr/>
        </p:nvSpPr>
        <p:spPr bwMode="auto">
          <a:xfrm>
            <a:off x="4211638" y="2060575"/>
            <a:ext cx="144462" cy="144463"/>
          </a:xfrm>
          <a:prstGeom prst="ellipse">
            <a:avLst/>
          </a:prstGeom>
          <a:noFill/>
          <a:ln w="9525" algn="ctr">
            <a:noFill/>
            <a:round/>
            <a:headEnd/>
            <a:tailEnd/>
          </a:ln>
          <a:effectLst/>
        </p:spPr>
        <p:txBody>
          <a:bodyPr wrap="none" anchor="ctr"/>
          <a:lstStyle/>
          <a:p>
            <a:endParaRPr lang="en-US"/>
          </a:p>
        </p:txBody>
      </p:sp>
      <p:sp>
        <p:nvSpPr>
          <p:cNvPr id="586769" name="Oval 17"/>
          <p:cNvSpPr>
            <a:spLocks noChangeArrowheads="1"/>
          </p:cNvSpPr>
          <p:nvPr/>
        </p:nvSpPr>
        <p:spPr bwMode="auto">
          <a:xfrm>
            <a:off x="4859338" y="2133600"/>
            <a:ext cx="144462" cy="144463"/>
          </a:xfrm>
          <a:prstGeom prst="ellipse">
            <a:avLst/>
          </a:prstGeom>
          <a:noFill/>
          <a:ln w="9525" algn="ctr">
            <a:noFill/>
            <a:round/>
            <a:headEnd/>
            <a:tailEnd/>
          </a:ln>
          <a:effectLst/>
        </p:spPr>
        <p:txBody>
          <a:bodyPr wrap="none" anchor="ctr"/>
          <a:lstStyle/>
          <a:p>
            <a:endParaRPr lang="en-US"/>
          </a:p>
        </p:txBody>
      </p:sp>
      <p:sp>
        <p:nvSpPr>
          <p:cNvPr id="586770" name="Oval 18"/>
          <p:cNvSpPr>
            <a:spLocks noChangeArrowheads="1"/>
          </p:cNvSpPr>
          <p:nvPr/>
        </p:nvSpPr>
        <p:spPr bwMode="auto">
          <a:xfrm>
            <a:off x="6659563" y="3644900"/>
            <a:ext cx="144462" cy="144463"/>
          </a:xfrm>
          <a:prstGeom prst="ellipse">
            <a:avLst/>
          </a:prstGeom>
          <a:solidFill>
            <a:srgbClr val="99FF99"/>
          </a:solidFill>
          <a:ln w="9525" algn="ctr">
            <a:noFill/>
            <a:round/>
            <a:headEnd/>
            <a:tailEnd/>
          </a:ln>
          <a:effectLst/>
        </p:spPr>
        <p:txBody>
          <a:bodyPr wrap="none" anchor="ctr"/>
          <a:lstStyle/>
          <a:p>
            <a:endParaRPr lang="en-US"/>
          </a:p>
        </p:txBody>
      </p:sp>
      <p:sp>
        <p:nvSpPr>
          <p:cNvPr id="586771" name="Oval 19"/>
          <p:cNvSpPr>
            <a:spLocks noChangeArrowheads="1"/>
          </p:cNvSpPr>
          <p:nvPr/>
        </p:nvSpPr>
        <p:spPr bwMode="auto">
          <a:xfrm>
            <a:off x="7019925" y="2924175"/>
            <a:ext cx="144463" cy="144463"/>
          </a:xfrm>
          <a:prstGeom prst="ellipse">
            <a:avLst/>
          </a:prstGeom>
          <a:noFill/>
          <a:ln w="9525" algn="ctr">
            <a:noFill/>
            <a:round/>
            <a:headEnd/>
            <a:tailEnd/>
          </a:ln>
          <a:effectLst/>
        </p:spPr>
        <p:txBody>
          <a:bodyPr wrap="none" anchor="ctr"/>
          <a:lstStyle/>
          <a:p>
            <a:endParaRPr lang="en-US"/>
          </a:p>
        </p:txBody>
      </p:sp>
      <p:sp>
        <p:nvSpPr>
          <p:cNvPr id="586772" name="Oval 20"/>
          <p:cNvSpPr>
            <a:spLocks noChangeArrowheads="1"/>
          </p:cNvSpPr>
          <p:nvPr/>
        </p:nvSpPr>
        <p:spPr bwMode="auto">
          <a:xfrm>
            <a:off x="7596188" y="2781300"/>
            <a:ext cx="144462" cy="144463"/>
          </a:xfrm>
          <a:prstGeom prst="ellipse">
            <a:avLst/>
          </a:prstGeom>
          <a:noFill/>
          <a:ln w="9525" algn="ctr">
            <a:noFill/>
            <a:round/>
            <a:headEnd/>
            <a:tailEnd/>
          </a:ln>
          <a:effectLst/>
        </p:spPr>
        <p:txBody>
          <a:bodyPr wrap="none" anchor="ctr"/>
          <a:lstStyle/>
          <a:p>
            <a:endParaRPr lang="en-US"/>
          </a:p>
        </p:txBody>
      </p:sp>
      <p:cxnSp>
        <p:nvCxnSpPr>
          <p:cNvPr id="586773" name="AutoShape 21"/>
          <p:cNvCxnSpPr>
            <a:cxnSpLocks noChangeShapeType="1"/>
            <a:stCxn id="586763" idx="2"/>
            <a:endCxn id="586757" idx="3"/>
          </p:cNvCxnSpPr>
          <p:nvPr/>
        </p:nvCxnSpPr>
        <p:spPr bwMode="auto">
          <a:xfrm rot="10800000" flipH="1" flipV="1">
            <a:off x="971550" y="3357563"/>
            <a:ext cx="1028700" cy="482600"/>
          </a:xfrm>
          <a:prstGeom prst="curvedConnector4">
            <a:avLst>
              <a:gd name="adj1" fmla="val -22222"/>
              <a:gd name="adj2" fmla="val 151315"/>
            </a:avLst>
          </a:prstGeom>
          <a:noFill/>
          <a:ln w="28575">
            <a:solidFill>
              <a:srgbClr val="FFFF00"/>
            </a:solidFill>
            <a:prstDash val="dashDot"/>
            <a:round/>
            <a:headEnd/>
            <a:tailEnd/>
          </a:ln>
          <a:effectLst/>
        </p:spPr>
      </p:cxnSp>
      <p:cxnSp>
        <p:nvCxnSpPr>
          <p:cNvPr id="586774" name="AutoShape 22"/>
          <p:cNvCxnSpPr>
            <a:cxnSpLocks noChangeShapeType="1"/>
            <a:stCxn id="586763" idx="5"/>
          </p:cNvCxnSpPr>
          <p:nvPr/>
        </p:nvCxnSpPr>
        <p:spPr bwMode="auto">
          <a:xfrm rot="16200000" flipH="1">
            <a:off x="1321594" y="3182144"/>
            <a:ext cx="812800" cy="1265238"/>
          </a:xfrm>
          <a:prstGeom prst="curvedConnector2">
            <a:avLst/>
          </a:prstGeom>
          <a:noFill/>
          <a:ln w="28575">
            <a:solidFill>
              <a:srgbClr val="FFFF00"/>
            </a:solidFill>
            <a:prstDash val="dashDot"/>
            <a:round/>
            <a:headEnd/>
            <a:tailEnd/>
          </a:ln>
          <a:effectLst/>
        </p:spPr>
      </p:cxnSp>
      <p:sp>
        <p:nvSpPr>
          <p:cNvPr id="586775" name="Oval 23"/>
          <p:cNvSpPr>
            <a:spLocks noChangeArrowheads="1"/>
          </p:cNvSpPr>
          <p:nvPr/>
        </p:nvSpPr>
        <p:spPr bwMode="auto">
          <a:xfrm>
            <a:off x="4140200" y="2347913"/>
            <a:ext cx="144463" cy="144462"/>
          </a:xfrm>
          <a:prstGeom prst="ellipse">
            <a:avLst/>
          </a:prstGeom>
          <a:solidFill>
            <a:srgbClr val="FF0000"/>
          </a:solidFill>
          <a:ln w="9525" algn="ctr">
            <a:noFill/>
            <a:round/>
            <a:headEnd/>
            <a:tailEnd/>
          </a:ln>
          <a:effectLst/>
        </p:spPr>
        <p:txBody>
          <a:bodyPr wrap="none" anchor="ctr"/>
          <a:lstStyle/>
          <a:p>
            <a:endParaRPr lang="en-US"/>
          </a:p>
        </p:txBody>
      </p:sp>
      <p:cxnSp>
        <p:nvCxnSpPr>
          <p:cNvPr id="586776" name="AutoShape 24"/>
          <p:cNvCxnSpPr>
            <a:cxnSpLocks noChangeShapeType="1"/>
            <a:stCxn id="586763" idx="0"/>
            <a:endCxn id="586762" idx="0"/>
          </p:cNvCxnSpPr>
          <p:nvPr/>
        </p:nvCxnSpPr>
        <p:spPr bwMode="auto">
          <a:xfrm rot="16200000">
            <a:off x="1152525" y="2744788"/>
            <a:ext cx="431800" cy="647700"/>
          </a:xfrm>
          <a:prstGeom prst="curvedConnector3">
            <a:avLst>
              <a:gd name="adj1" fmla="val 152940"/>
            </a:avLst>
          </a:prstGeom>
          <a:noFill/>
          <a:ln w="28575">
            <a:solidFill>
              <a:srgbClr val="FFFF00"/>
            </a:solidFill>
            <a:prstDash val="dashDot"/>
            <a:round/>
            <a:headEnd/>
            <a:tailEnd/>
          </a:ln>
          <a:effectLst/>
        </p:spPr>
      </p:cxnSp>
      <p:cxnSp>
        <p:nvCxnSpPr>
          <p:cNvPr id="586777" name="AutoShape 25"/>
          <p:cNvCxnSpPr>
            <a:cxnSpLocks noChangeShapeType="1"/>
            <a:stCxn id="586762" idx="5"/>
            <a:endCxn id="586758" idx="7"/>
          </p:cNvCxnSpPr>
          <p:nvPr/>
        </p:nvCxnSpPr>
        <p:spPr bwMode="auto">
          <a:xfrm rot="16200000" flipH="1">
            <a:off x="1506537" y="3213101"/>
            <a:ext cx="1120775" cy="647700"/>
          </a:xfrm>
          <a:prstGeom prst="curvedConnector3">
            <a:avLst>
              <a:gd name="adj1" fmla="val 49856"/>
            </a:avLst>
          </a:prstGeom>
          <a:noFill/>
          <a:ln w="28575">
            <a:solidFill>
              <a:srgbClr val="FFFF00"/>
            </a:solidFill>
            <a:prstDash val="dashDot"/>
            <a:round/>
            <a:headEnd/>
            <a:tailEnd/>
          </a:ln>
          <a:effectLst/>
        </p:spPr>
      </p:cxnSp>
      <p:cxnSp>
        <p:nvCxnSpPr>
          <p:cNvPr id="586778" name="AutoShape 26"/>
          <p:cNvCxnSpPr>
            <a:cxnSpLocks noChangeShapeType="1"/>
            <a:stCxn id="586772" idx="3"/>
            <a:endCxn id="586760" idx="3"/>
          </p:cNvCxnSpPr>
          <p:nvPr/>
        </p:nvCxnSpPr>
        <p:spPr bwMode="auto">
          <a:xfrm rot="16200000" flipH="1">
            <a:off x="6537325" y="3984625"/>
            <a:ext cx="2374900" cy="215900"/>
          </a:xfrm>
          <a:prstGeom prst="curvedConnector3">
            <a:avLst>
              <a:gd name="adj1" fmla="val 1870"/>
            </a:avLst>
          </a:prstGeom>
          <a:noFill/>
          <a:ln w="38100">
            <a:solidFill>
              <a:schemeClr val="folHlink"/>
            </a:solidFill>
            <a:prstDash val="dashDot"/>
            <a:round/>
            <a:headEnd/>
            <a:tailEnd/>
          </a:ln>
          <a:effectLst/>
        </p:spPr>
      </p:cxnSp>
      <p:cxnSp>
        <p:nvCxnSpPr>
          <p:cNvPr id="586779" name="AutoShape 27"/>
          <p:cNvCxnSpPr>
            <a:cxnSpLocks noChangeShapeType="1"/>
          </p:cNvCxnSpPr>
          <p:nvPr/>
        </p:nvCxnSpPr>
        <p:spPr bwMode="auto">
          <a:xfrm rot="10800000" flipH="1" flipV="1">
            <a:off x="1187450" y="3573463"/>
            <a:ext cx="1028700" cy="482600"/>
          </a:xfrm>
          <a:prstGeom prst="curvedConnector4">
            <a:avLst>
              <a:gd name="adj1" fmla="val -22222"/>
              <a:gd name="adj2" fmla="val 151315"/>
            </a:avLst>
          </a:prstGeom>
          <a:noFill/>
          <a:ln w="28575">
            <a:solidFill>
              <a:srgbClr val="FFFF00"/>
            </a:solidFill>
            <a:prstDash val="dashDot"/>
            <a:round/>
            <a:headEnd/>
            <a:tailEnd/>
          </a:ln>
          <a:effectLst/>
        </p:spPr>
      </p:cxnSp>
      <p:cxnSp>
        <p:nvCxnSpPr>
          <p:cNvPr id="586780" name="AutoShape 28"/>
          <p:cNvCxnSpPr>
            <a:cxnSpLocks noChangeShapeType="1"/>
            <a:endCxn id="586760" idx="3"/>
          </p:cNvCxnSpPr>
          <p:nvPr/>
        </p:nvCxnSpPr>
        <p:spPr bwMode="auto">
          <a:xfrm rot="16200000" flipH="1">
            <a:off x="6346825" y="3794125"/>
            <a:ext cx="2159000" cy="812800"/>
          </a:xfrm>
          <a:prstGeom prst="curvedConnector3">
            <a:avLst>
              <a:gd name="adj1" fmla="val 111472"/>
            </a:avLst>
          </a:prstGeom>
          <a:noFill/>
          <a:ln w="38100">
            <a:solidFill>
              <a:schemeClr val="folHlink"/>
            </a:solidFill>
            <a:prstDash val="dashDot"/>
            <a:round/>
            <a:headEnd/>
            <a:tailEnd/>
          </a:ln>
          <a:effectLst/>
        </p:spPr>
      </p:cxnSp>
      <p:cxnSp>
        <p:nvCxnSpPr>
          <p:cNvPr id="586781" name="AutoShape 29"/>
          <p:cNvCxnSpPr>
            <a:cxnSpLocks noChangeShapeType="1"/>
            <a:endCxn id="586760" idx="3"/>
          </p:cNvCxnSpPr>
          <p:nvPr/>
        </p:nvCxnSpPr>
        <p:spPr bwMode="auto">
          <a:xfrm rot="16200000" flipH="1">
            <a:off x="6033294" y="3480594"/>
            <a:ext cx="1851025" cy="1747837"/>
          </a:xfrm>
          <a:prstGeom prst="curvedConnector3">
            <a:avLst>
              <a:gd name="adj1" fmla="val 113380"/>
            </a:avLst>
          </a:prstGeom>
          <a:noFill/>
          <a:ln w="38100">
            <a:solidFill>
              <a:schemeClr val="folHlink"/>
            </a:solidFill>
            <a:prstDash val="dashDot"/>
            <a:round/>
            <a:headEnd/>
            <a:tailEnd/>
          </a:ln>
          <a:effectLst/>
        </p:spPr>
      </p:cxnSp>
      <p:cxnSp>
        <p:nvCxnSpPr>
          <p:cNvPr id="586782" name="AutoShape 30"/>
          <p:cNvCxnSpPr>
            <a:cxnSpLocks noChangeShapeType="1"/>
            <a:stCxn id="586783" idx="4"/>
          </p:cNvCxnSpPr>
          <p:nvPr/>
        </p:nvCxnSpPr>
        <p:spPr bwMode="auto">
          <a:xfrm rot="5400000" flipH="1" flipV="1">
            <a:off x="6793707" y="2863056"/>
            <a:ext cx="865188" cy="987425"/>
          </a:xfrm>
          <a:prstGeom prst="curvedConnector4">
            <a:avLst>
              <a:gd name="adj1" fmla="val -26241"/>
              <a:gd name="adj2" fmla="val 53537"/>
            </a:avLst>
          </a:prstGeom>
          <a:noFill/>
          <a:ln w="38100">
            <a:solidFill>
              <a:schemeClr val="folHlink"/>
            </a:solidFill>
            <a:prstDash val="dashDot"/>
            <a:round/>
            <a:headEnd/>
            <a:tailEnd/>
          </a:ln>
          <a:effectLst/>
        </p:spPr>
      </p:cxnSp>
      <p:sp>
        <p:nvSpPr>
          <p:cNvPr id="586783" name="Oval 31"/>
          <p:cNvSpPr>
            <a:spLocks noChangeArrowheads="1"/>
          </p:cNvSpPr>
          <p:nvPr/>
        </p:nvSpPr>
        <p:spPr bwMode="auto">
          <a:xfrm>
            <a:off x="6659563" y="3644900"/>
            <a:ext cx="144462" cy="144463"/>
          </a:xfrm>
          <a:prstGeom prst="ellipse">
            <a:avLst/>
          </a:prstGeom>
          <a:noFill/>
          <a:ln w="9525" algn="ctr">
            <a:noFill/>
            <a:round/>
            <a:headEnd/>
            <a:tailEnd/>
          </a:ln>
          <a:effectLst/>
        </p:spPr>
        <p:txBody>
          <a:bodyPr wrap="none" anchor="ctr"/>
          <a:lstStyle/>
          <a:p>
            <a:endParaRPr lang="en-US"/>
          </a:p>
        </p:txBody>
      </p:sp>
      <p:sp>
        <p:nvSpPr>
          <p:cNvPr id="586784" name="Oval 32"/>
          <p:cNvSpPr>
            <a:spLocks noChangeArrowheads="1"/>
          </p:cNvSpPr>
          <p:nvPr/>
        </p:nvSpPr>
        <p:spPr bwMode="auto">
          <a:xfrm>
            <a:off x="6011863" y="3284538"/>
            <a:ext cx="144462" cy="144462"/>
          </a:xfrm>
          <a:prstGeom prst="ellipse">
            <a:avLst/>
          </a:prstGeom>
          <a:noFill/>
          <a:ln w="9525" algn="ctr">
            <a:noFill/>
            <a:round/>
            <a:headEnd/>
            <a:tailEnd/>
          </a:ln>
          <a:effectLst/>
        </p:spPr>
        <p:txBody>
          <a:bodyPr wrap="none" anchor="ctr"/>
          <a:lstStyle/>
          <a:p>
            <a:endParaRPr lang="en-US"/>
          </a:p>
        </p:txBody>
      </p:sp>
      <p:cxnSp>
        <p:nvCxnSpPr>
          <p:cNvPr id="586785" name="AutoShape 33"/>
          <p:cNvCxnSpPr>
            <a:cxnSpLocks noChangeShapeType="1"/>
            <a:stCxn id="586784" idx="3"/>
            <a:endCxn id="586772" idx="3"/>
          </p:cNvCxnSpPr>
          <p:nvPr/>
        </p:nvCxnSpPr>
        <p:spPr bwMode="auto">
          <a:xfrm rot="5400000" flipH="1" flipV="1">
            <a:off x="6573044" y="2364581"/>
            <a:ext cx="503238" cy="1584325"/>
          </a:xfrm>
          <a:prstGeom prst="curvedConnector3">
            <a:avLst>
              <a:gd name="adj1" fmla="val -49213"/>
            </a:avLst>
          </a:prstGeom>
          <a:noFill/>
          <a:ln w="38100">
            <a:solidFill>
              <a:schemeClr val="folHlink"/>
            </a:solidFill>
            <a:prstDash val="dashDot"/>
            <a:round/>
            <a:headEnd/>
            <a:tailEnd/>
          </a:ln>
          <a:effectLst/>
        </p:spPr>
      </p:cxnSp>
    </p:spTree>
    <p:extLst>
      <p:ext uri="{BB962C8B-B14F-4D97-AF65-F5344CB8AC3E}">
        <p14:creationId xmlns:p14="http://schemas.microsoft.com/office/powerpoint/2010/main" val="40388451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title"/>
          </p:nvPr>
        </p:nvSpPr>
        <p:spPr>
          <a:xfrm>
            <a:off x="107504" y="269776"/>
            <a:ext cx="8229600" cy="1143000"/>
          </a:xfrm>
        </p:spPr>
        <p:txBody>
          <a:bodyPr>
            <a:normAutofit fontScale="90000"/>
          </a:bodyPr>
          <a:lstStyle/>
          <a:p>
            <a:r>
              <a:rPr lang="en-US" sz="6000" dirty="0" smtClean="0">
                <a:solidFill>
                  <a:srgbClr val="FA6306"/>
                </a:solidFill>
                <a:effectLst>
                  <a:outerShdw blurRad="38100" dist="38100" dir="2700000" algn="tl">
                    <a:srgbClr val="000000">
                      <a:alpha val="43137"/>
                    </a:srgbClr>
                  </a:outerShdw>
                </a:effectLst>
                <a:latin typeface="Times New Roman" pitchFamily="18" charset="0"/>
                <a:cs typeface="Times New Roman" pitchFamily="18" charset="0"/>
              </a:rPr>
              <a:t>ICD11 </a:t>
            </a:r>
            <a:r>
              <a:rPr lang="el-GR" sz="6000" dirty="0" smtClean="0">
                <a:solidFill>
                  <a:srgbClr val="FA6306"/>
                </a:solidFill>
                <a:effectLst>
                  <a:outerShdw blurRad="38100" dist="38100" dir="2700000" algn="tl">
                    <a:srgbClr val="000000">
                      <a:alpha val="43137"/>
                    </a:srgbClr>
                  </a:outerShdw>
                </a:effectLst>
                <a:latin typeface="Times New Roman" pitchFamily="18" charset="0"/>
                <a:cs typeface="Times New Roman" pitchFamily="18" charset="0"/>
              </a:rPr>
              <a:t>β</a:t>
            </a:r>
            <a:r>
              <a:rPr lang="en-US" sz="6000" dirty="0" smtClean="0">
                <a:solidFill>
                  <a:srgbClr val="FA6306"/>
                </a:solidFill>
                <a:effectLst>
                  <a:outerShdw blurRad="38100" dist="38100" dir="2700000" algn="tl">
                    <a:srgbClr val="000000">
                      <a:alpha val="43137"/>
                    </a:srgbClr>
                  </a:outerShdw>
                </a:effectLst>
                <a:latin typeface="Times New Roman" pitchFamily="18" charset="0"/>
                <a:cs typeface="Times New Roman" pitchFamily="18" charset="0"/>
              </a:rPr>
              <a:t>eta</a:t>
            </a:r>
            <a:br>
              <a:rPr lang="en-US" sz="6000" dirty="0" smtClean="0">
                <a:solidFill>
                  <a:srgbClr val="FA6306"/>
                </a:solidFill>
                <a:effectLst>
                  <a:outerShdw blurRad="38100" dist="38100" dir="2700000" algn="tl">
                    <a:srgbClr val="000000">
                      <a:alpha val="43137"/>
                    </a:srgbClr>
                  </a:outerShdw>
                </a:effectLst>
                <a:latin typeface="Times New Roman" pitchFamily="18" charset="0"/>
                <a:cs typeface="Times New Roman" pitchFamily="18" charset="0"/>
              </a:rPr>
            </a:br>
            <a:r>
              <a:rPr lang="en-US" sz="2700" b="0" dirty="0">
                <a:solidFill>
                  <a:srgbClr val="0070C0"/>
                </a:solidFill>
                <a:effectLst/>
              </a:rPr>
              <a:t>http://www.who.int</a:t>
            </a:r>
            <a:r>
              <a:rPr lang="en-US" sz="2700" dirty="0">
                <a:solidFill>
                  <a:srgbClr val="0070C0"/>
                </a:solidFill>
                <a:effectLst/>
              </a:rPr>
              <a:t>/classifications/icd/revision</a:t>
            </a:r>
            <a:br>
              <a:rPr lang="en-US" sz="2700" dirty="0">
                <a:solidFill>
                  <a:srgbClr val="0070C0"/>
                </a:solidFill>
                <a:effectLst/>
              </a:rPr>
            </a:br>
            <a:endParaRPr lang="en-US" sz="3200" dirty="0">
              <a:effectLst/>
              <a:latin typeface="Times New Roman" pitchFamily="18" charset="0"/>
              <a:cs typeface="Times New Roman" pitchFamily="18" charset="0"/>
            </a:endParaRPr>
          </a:p>
        </p:txBody>
      </p:sp>
      <p:sp>
        <p:nvSpPr>
          <p:cNvPr id="12" name="Content Placeholder 11"/>
          <p:cNvSpPr>
            <a:spLocks noGrp="1"/>
          </p:cNvSpPr>
          <p:nvPr>
            <p:ph sz="quarter" idx="4294967295"/>
          </p:nvPr>
        </p:nvSpPr>
        <p:spPr>
          <a:xfrm>
            <a:off x="3664788" y="1350641"/>
            <a:ext cx="5479212" cy="2438399"/>
          </a:xfrm>
        </p:spPr>
        <p:txBody>
          <a:bodyPr>
            <a:noAutofit/>
          </a:bodyPr>
          <a:lstStyle/>
          <a:p>
            <a:pPr marL="0" indent="0">
              <a:buNone/>
            </a:pPr>
            <a:r>
              <a:rPr lang="en-US" sz="3600" b="1" dirty="0" smtClean="0"/>
              <a:t>Beta – </a:t>
            </a:r>
            <a:r>
              <a:rPr lang="en-US" sz="3600" b="1" dirty="0" smtClean="0">
                <a:solidFill>
                  <a:srgbClr val="FF9900"/>
                </a:solidFill>
                <a:effectLst>
                  <a:outerShdw blurRad="38100" dist="38100" dir="2700000" algn="tl">
                    <a:srgbClr val="000000">
                      <a:alpha val="43137"/>
                    </a:srgbClr>
                  </a:outerShdw>
                </a:effectLst>
              </a:rPr>
              <a:t>Browser</a:t>
            </a:r>
            <a:r>
              <a:rPr lang="en-US" sz="3600" b="1" dirty="0" smtClean="0"/>
              <a:t> &amp; Print</a:t>
            </a:r>
            <a:r>
              <a:rPr lang="en-US" sz="4800" b="1" dirty="0" smtClean="0"/>
              <a:t> </a:t>
            </a:r>
            <a:endParaRPr lang="en-US" sz="3600" b="1" dirty="0" smtClean="0"/>
          </a:p>
          <a:p>
            <a:pPr marL="457200" lvl="1" indent="0">
              <a:buNone/>
            </a:pPr>
            <a:r>
              <a:rPr lang="en-US" sz="2400" dirty="0" smtClean="0"/>
              <a:t>10 look &amp; feel </a:t>
            </a:r>
          </a:p>
          <a:p>
            <a:pPr marL="457200" lvl="1" indent="0">
              <a:buNone/>
            </a:pPr>
            <a:r>
              <a:rPr lang="en-US" sz="2400" dirty="0" smtClean="0"/>
              <a:t> </a:t>
            </a:r>
            <a:r>
              <a:rPr lang="en-US" sz="2400" b="1" dirty="0" smtClean="0">
                <a:solidFill>
                  <a:srgbClr val="FF0000"/>
                </a:solidFill>
              </a:rPr>
              <a:t>+ descriptions – code structure </a:t>
            </a:r>
            <a:r>
              <a:rPr lang="en-US" sz="2400" b="1" dirty="0" smtClean="0"/>
              <a:t>!</a:t>
            </a:r>
          </a:p>
          <a:p>
            <a:pPr marL="0" indent="0">
              <a:buNone/>
            </a:pPr>
            <a:endParaRPr lang="en-US" sz="4400" b="1" dirty="0" smtClean="0"/>
          </a:p>
          <a:p>
            <a:pPr marL="0" indent="0">
              <a:buNone/>
            </a:pPr>
            <a:endParaRPr lang="en-US" sz="4400" b="1" dirty="0" smtClean="0"/>
          </a:p>
          <a:p>
            <a:pPr marL="0" indent="0">
              <a:buNone/>
            </a:pPr>
            <a:endParaRPr lang="en-US" sz="2800" dirty="0"/>
          </a:p>
          <a:p>
            <a:pPr marL="0" indent="0">
              <a:buNone/>
            </a:pPr>
            <a:endParaRPr lang="en-US" sz="2800" dirty="0" smtClean="0"/>
          </a:p>
          <a:p>
            <a:pPr marL="0" indent="0">
              <a:buNone/>
            </a:pPr>
            <a:endParaRPr lang="en-US" sz="2800" dirty="0"/>
          </a:p>
        </p:txBody>
      </p:sp>
      <p:pic>
        <p:nvPicPr>
          <p:cNvPr id="17417" name="Picture 9" descr="C:\MY\AKTARIM\! ! TO DO\TAGHIM_F2f\iCAMP  logo 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99460" y="188640"/>
            <a:ext cx="1009044" cy="956148"/>
          </a:xfrm>
          <a:prstGeom prst="rect">
            <a:avLst/>
          </a:prstGeom>
          <a:noFill/>
        </p:spPr>
      </p:pic>
      <p:pic>
        <p:nvPicPr>
          <p:cNvPr id="9" name="Picture 4" descr="Potential Covers 23 March 20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5788" y="1298915"/>
            <a:ext cx="3429000" cy="5222181"/>
          </a:xfrm>
          <a:prstGeom prst="rect">
            <a:avLst/>
          </a:prstGeom>
          <a:solidFill>
            <a:schemeClr val="accent1"/>
          </a:solidFill>
          <a:ln w="9525">
            <a:noFill/>
            <a:miter lim="800000"/>
            <a:headEnd/>
            <a:tailEnd/>
          </a:ln>
        </p:spPr>
      </p:pic>
      <p:pic>
        <p:nvPicPr>
          <p:cNvPr id="416770" name="Picture 2" descr="http://www.who.int/entity/classifications/icd/revision/rsz_warning1.jpg"/>
          <p:cNvPicPr>
            <a:picLocks noChangeAspect="1" noChangeArrowheads="1"/>
          </p:cNvPicPr>
          <p:nvPr/>
        </p:nvPicPr>
        <p:blipFill>
          <a:blip r:embed="rId4" cstate="print"/>
          <a:srcRect/>
          <a:stretch>
            <a:fillRect/>
          </a:stretch>
        </p:blipFill>
        <p:spPr bwMode="auto">
          <a:xfrm>
            <a:off x="4139952" y="3965153"/>
            <a:ext cx="1542639" cy="1192039"/>
          </a:xfrm>
          <a:prstGeom prst="rect">
            <a:avLst/>
          </a:prstGeom>
          <a:noFill/>
        </p:spPr>
      </p:pic>
      <p:sp>
        <p:nvSpPr>
          <p:cNvPr id="10" name="Rectangle 9"/>
          <p:cNvSpPr/>
          <p:nvPr/>
        </p:nvSpPr>
        <p:spPr>
          <a:xfrm>
            <a:off x="4716016" y="5321240"/>
            <a:ext cx="3816424" cy="1708160"/>
          </a:xfrm>
          <a:prstGeom prst="rect">
            <a:avLst/>
          </a:prstGeom>
        </p:spPr>
        <p:txBody>
          <a:bodyPr wrap="square">
            <a:spAutoFit/>
          </a:bodyPr>
          <a:lstStyle/>
          <a:p>
            <a:pPr fontAlgn="auto">
              <a:lnSpc>
                <a:spcPct val="100000"/>
              </a:lnSpc>
              <a:spcBef>
                <a:spcPts val="600"/>
              </a:spcBef>
              <a:spcAft>
                <a:spcPts val="0"/>
              </a:spcAft>
              <a:buFont typeface="Arial" pitchFamily="34" charset="0"/>
              <a:buChar char="•"/>
            </a:pPr>
            <a:r>
              <a:rPr lang="en-US" sz="1800" i="1" dirty="0" smtClean="0">
                <a:solidFill>
                  <a:srgbClr val="FF0000"/>
                </a:solidFill>
                <a:effectLst/>
                <a:latin typeface="Arial"/>
                <a:cs typeface="Arial"/>
              </a:rPr>
              <a:t> ICD-11 Beta draft is NOT FINAL  </a:t>
            </a:r>
            <a:endParaRPr lang="en-US" sz="1800" b="0" i="1" dirty="0" smtClean="0">
              <a:solidFill>
                <a:srgbClr val="FF0000"/>
              </a:solidFill>
              <a:effectLst/>
              <a:latin typeface="Arial"/>
              <a:cs typeface="Arial"/>
            </a:endParaRPr>
          </a:p>
          <a:p>
            <a:pPr fontAlgn="auto">
              <a:lnSpc>
                <a:spcPct val="100000"/>
              </a:lnSpc>
              <a:spcBef>
                <a:spcPts val="600"/>
              </a:spcBef>
              <a:spcAft>
                <a:spcPts val="0"/>
              </a:spcAft>
              <a:buFont typeface="Arial" pitchFamily="34" charset="0"/>
              <a:buChar char="•"/>
            </a:pPr>
            <a:r>
              <a:rPr lang="en-US" sz="1800" b="0" i="1" dirty="0" smtClean="0">
                <a:solidFill>
                  <a:srgbClr val="FF0000"/>
                </a:solidFill>
                <a:effectLst/>
                <a:latin typeface="Arial"/>
                <a:cs typeface="Arial"/>
              </a:rPr>
              <a:t> updated on a </a:t>
            </a:r>
            <a:r>
              <a:rPr lang="en-US" sz="1800" i="1" dirty="0" smtClean="0">
                <a:solidFill>
                  <a:srgbClr val="FF0000"/>
                </a:solidFill>
                <a:effectLst/>
                <a:latin typeface="Arial"/>
                <a:cs typeface="Arial"/>
              </a:rPr>
              <a:t>daily</a:t>
            </a:r>
            <a:r>
              <a:rPr lang="en-US" sz="1800" b="0" i="1" dirty="0" smtClean="0">
                <a:solidFill>
                  <a:srgbClr val="FF0000"/>
                </a:solidFill>
                <a:effectLst/>
                <a:latin typeface="Arial"/>
                <a:cs typeface="Arial"/>
              </a:rPr>
              <a:t> basis</a:t>
            </a:r>
          </a:p>
          <a:p>
            <a:pPr fontAlgn="auto">
              <a:lnSpc>
                <a:spcPct val="100000"/>
              </a:lnSpc>
              <a:spcBef>
                <a:spcPts val="600"/>
              </a:spcBef>
              <a:spcAft>
                <a:spcPts val="0"/>
              </a:spcAft>
              <a:buFont typeface="Arial" pitchFamily="34" charset="0"/>
              <a:buChar char="•"/>
            </a:pPr>
            <a:r>
              <a:rPr lang="en-US" sz="1800" i="1" dirty="0">
                <a:solidFill>
                  <a:srgbClr val="FF0000"/>
                </a:solidFill>
                <a:effectLst/>
                <a:latin typeface="Arial"/>
                <a:cs typeface="Arial"/>
              </a:rPr>
              <a:t>NOT TO BE USED</a:t>
            </a:r>
            <a:r>
              <a:rPr lang="en-US" sz="1800" b="0" i="1" dirty="0">
                <a:solidFill>
                  <a:srgbClr val="FF0000"/>
                </a:solidFill>
                <a:effectLst/>
                <a:latin typeface="Arial"/>
                <a:cs typeface="Arial"/>
              </a:rPr>
              <a:t> for CODING </a:t>
            </a:r>
            <a:r>
              <a:rPr lang="en-US" sz="1800" b="0" i="1" dirty="0" smtClean="0">
                <a:solidFill>
                  <a:srgbClr val="FF0000"/>
                </a:solidFill>
                <a:effectLst/>
                <a:latin typeface="Arial"/>
                <a:cs typeface="Arial"/>
              </a:rPr>
              <a:t>except for</a:t>
            </a:r>
            <a:r>
              <a:rPr lang="en-US" sz="1800" i="1" dirty="0" smtClean="0">
                <a:solidFill>
                  <a:srgbClr val="FF0000"/>
                </a:solidFill>
                <a:effectLst/>
                <a:latin typeface="Arial"/>
                <a:cs typeface="Arial"/>
              </a:rPr>
              <a:t> agreed FIELD TRIALS</a:t>
            </a:r>
          </a:p>
          <a:p>
            <a:pPr fontAlgn="auto">
              <a:lnSpc>
                <a:spcPct val="100000"/>
              </a:lnSpc>
              <a:spcBef>
                <a:spcPts val="600"/>
              </a:spcBef>
              <a:spcAft>
                <a:spcPts val="0"/>
              </a:spcAft>
              <a:buFont typeface="Arial" pitchFamily="34" charset="0"/>
              <a:buChar char="•"/>
            </a:pPr>
            <a:endParaRPr lang="en-US" sz="1800" b="0" i="1" dirty="0">
              <a:solidFill>
                <a:srgbClr val="FF0000"/>
              </a:solidFill>
              <a:effectLst/>
              <a:latin typeface="Arial"/>
              <a:cs typeface="Arial"/>
            </a:endParaRPr>
          </a:p>
        </p:txBody>
      </p:sp>
      <p:sp>
        <p:nvSpPr>
          <p:cNvPr id="2" name="TextBox 1"/>
          <p:cNvSpPr txBox="1"/>
          <p:nvPr/>
        </p:nvSpPr>
        <p:spPr>
          <a:xfrm rot="5400000">
            <a:off x="304655" y="4988067"/>
            <a:ext cx="1260140" cy="646331"/>
          </a:xfrm>
          <a:prstGeom prst="rect">
            <a:avLst/>
          </a:prstGeom>
          <a:solidFill>
            <a:srgbClr val="FF66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fontAlgn="auto">
              <a:lnSpc>
                <a:spcPct val="100000"/>
              </a:lnSpc>
              <a:spcBef>
                <a:spcPts val="0"/>
              </a:spcBef>
              <a:spcAft>
                <a:spcPts val="0"/>
              </a:spcAft>
              <a:buFontTx/>
              <a:buNone/>
            </a:pPr>
            <a:r>
              <a:rPr lang="en-US" sz="3600" b="0" dirty="0">
                <a:solidFill>
                  <a:srgbClr val="FFFFFF"/>
                </a:solidFill>
                <a:effectLst/>
              </a:rPr>
              <a:t>β</a:t>
            </a:r>
            <a:r>
              <a:rPr lang="en-US" sz="3600" b="0" dirty="0" smtClean="0">
                <a:solidFill>
                  <a:srgbClr val="FFFFFF"/>
                </a:solidFill>
                <a:effectLst/>
              </a:rPr>
              <a:t>eta</a:t>
            </a:r>
            <a:endParaRPr lang="en-US" sz="3600" b="0" dirty="0">
              <a:solidFill>
                <a:srgbClr val="FFFFFF"/>
              </a:solidFill>
              <a:effectLst/>
            </a:endParaRPr>
          </a:p>
        </p:txBody>
      </p:sp>
    </p:spTree>
    <p:extLst>
      <p:ext uri="{BB962C8B-B14F-4D97-AF65-F5344CB8AC3E}">
        <p14:creationId xmlns:p14="http://schemas.microsoft.com/office/powerpoint/2010/main" val="2192642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2000" fill="hold"/>
                                        <p:tgtEl>
                                          <p:spTgt spid="10"/>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823664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28150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1</a:t>
            </a:r>
            <a:r>
              <a:rPr lang="en-US" baseline="30000" smtClean="0"/>
              <a:t>st</a:t>
            </a:r>
            <a:r>
              <a:rPr lang="en-US" smtClean="0"/>
              <a:t>             2</a:t>
            </a:r>
            <a:r>
              <a:rPr lang="en-US" baseline="30000" smtClean="0"/>
              <a:t>nd</a:t>
            </a:r>
            <a:r>
              <a:rPr lang="en-US" smtClean="0"/>
              <a:t>              3</a:t>
            </a:r>
            <a:r>
              <a:rPr lang="en-US" baseline="30000" smtClean="0"/>
              <a:t>rd</a:t>
            </a:r>
            <a:r>
              <a:rPr lang="en-US" smtClean="0"/>
              <a:t> </a:t>
            </a:r>
            <a:endParaRPr lang="en-US" dirty="0"/>
          </a:p>
        </p:txBody>
      </p:sp>
      <p:pic>
        <p:nvPicPr>
          <p:cNvPr id="3" name="Picture 2"/>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440372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96925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TotalTime>
  <Words>602</Words>
  <Application>Microsoft Office PowerPoint</Application>
  <PresentationFormat>On-screen Show (4:3)</PresentationFormat>
  <Paragraphs>213</Paragraphs>
  <Slides>26</Slides>
  <Notes>11</Notes>
  <HiddenSlides>1</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4" baseType="lpstr">
      <vt:lpstr>Arial</vt:lpstr>
      <vt:lpstr>Berlin Sans FB Demi</vt:lpstr>
      <vt:lpstr>Calibri</vt:lpstr>
      <vt:lpstr>Lithograph</vt:lpstr>
      <vt:lpstr>Times New Roman</vt:lpstr>
      <vt:lpstr>Wingdings</vt:lpstr>
      <vt:lpstr>Office Theme</vt:lpstr>
      <vt:lpstr>Image</vt:lpstr>
      <vt:lpstr>State of the WHO FIC</vt:lpstr>
      <vt:lpstr>PowerPoint Presentation</vt:lpstr>
      <vt:lpstr>WHOFIC Network - growth</vt:lpstr>
      <vt:lpstr>WHO FIC Network</vt:lpstr>
      <vt:lpstr>ICD11 βeta http://www.who.int/classifications/icd/revision </vt:lpstr>
      <vt:lpstr>PowerPoint Presentation</vt:lpstr>
      <vt:lpstr>PowerPoint Presentation</vt:lpstr>
      <vt:lpstr>1st             2nd              3rd </vt:lpstr>
      <vt:lpstr>PowerPoint Presentation</vt:lpstr>
      <vt:lpstr>PowerPoint Presentation</vt:lpstr>
      <vt:lpstr>ICD Revision Current Status </vt:lpstr>
      <vt:lpstr>Transcoding tables ICD-10 to ICD-11  in excel</vt:lpstr>
      <vt:lpstr>PowerPoint Presentation</vt:lpstr>
      <vt:lpstr>Beta Phase</vt:lpstr>
      <vt:lpstr>PowerPoint Presentation</vt:lpstr>
      <vt:lpstr>PowerPoint Presentation</vt:lpstr>
      <vt:lpstr>Distinct Classification of  Disease and Disability</vt:lpstr>
      <vt:lpstr>Operationalization of Diagnosis</vt:lpstr>
      <vt:lpstr>Recommendations</vt:lpstr>
      <vt:lpstr>ICHI </vt:lpstr>
      <vt:lpstr>PowerPoint Presentation</vt:lpstr>
      <vt:lpstr>Unpacking the Future Classification </vt:lpstr>
      <vt:lpstr>The «Common Ontology»  Purpose</vt:lpstr>
      <vt:lpstr>Ultimate “Turing-like” Test</vt:lpstr>
      <vt:lpstr>PowerPoint Presentation</vt:lpstr>
      <vt:lpstr>PowerPoint Presentation</vt:lpstr>
    </vt:vector>
  </TitlesOfParts>
  <Company>WHO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  Classifications  Terminologies and  Standards  Dr. T. Bedirhan Üstün</dc:title>
  <dc:creator>USTUN, Tevfik Bedirhan</dc:creator>
  <cp:lastModifiedBy>Bedirhan Ustun</cp:lastModifiedBy>
  <cp:revision>26</cp:revision>
  <dcterms:created xsi:type="dcterms:W3CDTF">2012-06-04T14:47:39Z</dcterms:created>
  <dcterms:modified xsi:type="dcterms:W3CDTF">2014-10-16T14:39:51Z</dcterms:modified>
</cp:coreProperties>
</file>