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234" autoAdjust="0"/>
    <p:restoredTop sz="94660"/>
  </p:normalViewPr>
  <p:slideViewPr>
    <p:cSldViewPr>
      <p:cViewPr>
        <p:scale>
          <a:sx n="20" d="100"/>
          <a:sy n="20" d="100"/>
        </p:scale>
        <p:origin x="-1890" y="-72"/>
      </p:cViewPr>
      <p:guideLst>
        <p:guide orient="horz" pos="6900"/>
        <p:guide pos="7782"/>
        <p:guide pos="3609"/>
        <p:guide pos="7385"/>
        <p:guide pos="11159"/>
        <p:guide pos="14935"/>
        <p:guide pos="15343"/>
        <p:guide pos="4007"/>
        <p:guide pos="2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82800" y="744538"/>
            <a:ext cx="26320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fld id="{6A251257-3FC6-48A9-83B3-80809BA590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440028-C0E6-42FF-940F-D9EDEDA24596}" type="slidenum">
              <a:rPr lang="en-GB" smtClean="0">
                <a:latin typeface="Times" pitchFamily="18" charset="0"/>
                <a:cs typeface="Arial" charset="0"/>
              </a:rPr>
              <a:pPr/>
              <a:t>1</a:t>
            </a:fld>
            <a:endParaRPr lang="en-GB" smtClean="0">
              <a:latin typeface="Times" pitchFamily="18" charset="0"/>
              <a:cs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1713" y="13298488"/>
            <a:ext cx="25736550" cy="9175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1838" y="24258588"/>
            <a:ext cx="21196300" cy="10939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922A9-32A5-4094-B0E0-1301AA3BD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CB4FC-58BB-4F54-96CB-0DFB84542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74125" y="3806825"/>
            <a:ext cx="6434138" cy="34245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1713" y="3806825"/>
            <a:ext cx="19150012" cy="34245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06877-EA45-4F06-B5C1-4C4AA944D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95C9D-4C1F-492E-8CBE-7D25222C14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2363" y="27508200"/>
            <a:ext cx="25738137" cy="85026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63" y="18143538"/>
            <a:ext cx="25738137" cy="93646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AA2F8-2EE2-4DB2-8F16-C676D2685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1713" y="12366625"/>
            <a:ext cx="12792075" cy="2568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16188" y="12366625"/>
            <a:ext cx="12792075" cy="2568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8A361-051B-40E3-90D3-808F9125A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475" y="1714500"/>
            <a:ext cx="27251025" cy="71342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4475" y="9582150"/>
            <a:ext cx="13377863" cy="39941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4475" y="13576300"/>
            <a:ext cx="13377863" cy="2466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81288" y="9582150"/>
            <a:ext cx="13384212" cy="39941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81288" y="13576300"/>
            <a:ext cx="13384212" cy="2466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FF624-DFC2-43B3-BD84-10C9A4EAD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B637C-E63C-46DA-8DAB-965D91228A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9F43F-6B8E-49B9-9636-D9B184018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475" y="1704975"/>
            <a:ext cx="9961563" cy="72532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7988" y="1704975"/>
            <a:ext cx="16927512" cy="365347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4475" y="8958263"/>
            <a:ext cx="9961563" cy="292814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DCE39-FFBF-4801-B604-60048D1580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5663" y="29965650"/>
            <a:ext cx="18167350" cy="3538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35663" y="3824288"/>
            <a:ext cx="18167350" cy="256857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5663" y="33504188"/>
            <a:ext cx="18167350" cy="5022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098B8-5521-4742-BA97-40D4BF03A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71713" y="3806825"/>
            <a:ext cx="25736550" cy="71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71713" y="12366625"/>
            <a:ext cx="25736550" cy="256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71713" y="39001700"/>
            <a:ext cx="63087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345738" y="39001700"/>
            <a:ext cx="9588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699538" y="39001700"/>
            <a:ext cx="63087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fld id="{1E27CD38-1B40-49D0-B373-BBC893321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3" descr="methods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5575" y="9018588"/>
            <a:ext cx="9432925" cy="857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5" descr="Picture3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96200" y="8947150"/>
            <a:ext cx="8721725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722313" y="7999413"/>
            <a:ext cx="9367837" cy="10810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defTabSz="915988" eaLnBrk="0" hangingPunct="0"/>
            <a:endParaRPr lang="en-GB" sz="2400"/>
          </a:p>
        </p:txBody>
      </p:sp>
      <p:sp>
        <p:nvSpPr>
          <p:cNvPr id="14341" name="Rectangle 15"/>
          <p:cNvSpPr>
            <a:spLocks noChangeArrowheads="1"/>
          </p:cNvSpPr>
          <p:nvPr/>
        </p:nvSpPr>
        <p:spPr bwMode="auto">
          <a:xfrm>
            <a:off x="3605213" y="8215313"/>
            <a:ext cx="40370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10453688" y="7999413"/>
            <a:ext cx="9367837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43" name="Rectangle 16"/>
          <p:cNvSpPr>
            <a:spLocks noChangeArrowheads="1"/>
          </p:cNvSpPr>
          <p:nvPr/>
        </p:nvSpPr>
        <p:spPr bwMode="auto">
          <a:xfrm>
            <a:off x="12617450" y="8215313"/>
            <a:ext cx="52435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Methods &amp; Materials</a:t>
            </a:r>
          </a:p>
        </p:txBody>
      </p:sp>
      <p:sp>
        <p:nvSpPr>
          <p:cNvPr id="14344" name="Rectangle 12"/>
          <p:cNvSpPr>
            <a:spLocks noChangeArrowheads="1"/>
          </p:cNvSpPr>
          <p:nvPr/>
        </p:nvSpPr>
        <p:spPr bwMode="auto">
          <a:xfrm>
            <a:off x="20113625" y="7999413"/>
            <a:ext cx="9367838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45" name="Rectangle 17"/>
          <p:cNvSpPr>
            <a:spLocks noChangeArrowheads="1"/>
          </p:cNvSpPr>
          <p:nvPr/>
        </p:nvSpPr>
        <p:spPr bwMode="auto">
          <a:xfrm>
            <a:off x="24079200" y="8215313"/>
            <a:ext cx="1892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Results</a:t>
            </a:r>
            <a:endParaRPr lang="en-GB" sz="2400"/>
          </a:p>
        </p:txBody>
      </p:sp>
      <p:sp>
        <p:nvSpPr>
          <p:cNvPr id="14346" name="Rectangle 13"/>
          <p:cNvSpPr>
            <a:spLocks noChangeArrowheads="1"/>
          </p:cNvSpPr>
          <p:nvPr/>
        </p:nvSpPr>
        <p:spPr bwMode="auto">
          <a:xfrm>
            <a:off x="20108863" y="21836063"/>
            <a:ext cx="9367837" cy="10810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47" name="Rectangle 18"/>
          <p:cNvSpPr>
            <a:spLocks noChangeArrowheads="1"/>
          </p:cNvSpPr>
          <p:nvPr/>
        </p:nvSpPr>
        <p:spPr bwMode="auto">
          <a:xfrm>
            <a:off x="23277513" y="22051963"/>
            <a:ext cx="305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14348" name="Text Box 31"/>
          <p:cNvSpPr txBox="1">
            <a:spLocks noChangeArrowheads="1"/>
          </p:cNvSpPr>
          <p:nvPr/>
        </p:nvSpPr>
        <p:spPr bwMode="auto">
          <a:xfrm>
            <a:off x="722313" y="9224963"/>
            <a:ext cx="9367837" cy="1053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marL="360363" indent="-360363" eaLnBrk="0" hangingPunct="0">
              <a:buFont typeface="Wingdings" pitchFamily="2" charset="2"/>
              <a:buChar char="v"/>
            </a:pPr>
            <a:r>
              <a:rPr lang="en-GB"/>
              <a:t>Hypertension, known as </a:t>
            </a:r>
            <a:r>
              <a:rPr lang="en-US"/>
              <a:t>high blood pressure, complicates up to 10% of all pregnancies and is associated with increased risk of adverse fetal, neonatal and maternal outcomes including:</a:t>
            </a:r>
          </a:p>
          <a:p>
            <a:pPr marL="360363" indent="-360363" eaLnBrk="0" hangingPunct="0"/>
            <a:endParaRPr lang="en-US"/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Preterm birth</a:t>
            </a:r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Intrauterine growth restriction</a:t>
            </a:r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Acute renal and/or hepatic failure</a:t>
            </a:r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Hemorrhage</a:t>
            </a:r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Perinatal death</a:t>
            </a:r>
          </a:p>
          <a:p>
            <a:pPr lvl="1" eaLnBrk="0" hangingPunct="0">
              <a:buFont typeface="Wingdings" pitchFamily="2" charset="2"/>
              <a:buChar char="ü"/>
            </a:pPr>
            <a:r>
              <a:rPr lang="en-US"/>
              <a:t>Maternal death</a:t>
            </a:r>
          </a:p>
          <a:p>
            <a:pPr lvl="1" eaLnBrk="0" hangingPunct="0"/>
            <a:endParaRPr lang="en-US"/>
          </a:p>
          <a:p>
            <a:pPr lvl="1" eaLnBrk="0" hangingPunct="0"/>
            <a:endParaRPr lang="en-US"/>
          </a:p>
          <a:p>
            <a:pPr lvl="1" eaLnBrk="0" hangingPunct="0"/>
            <a:endParaRPr lang="en-US"/>
          </a:p>
          <a:p>
            <a:pPr lvl="1" eaLnBrk="0" hangingPunct="0"/>
            <a:endParaRPr lang="en-US"/>
          </a:p>
          <a:p>
            <a:pPr marL="360363" indent="-360363" eaLnBrk="0" hangingPunct="0"/>
            <a:endParaRPr lang="en-GB"/>
          </a:p>
          <a:p>
            <a:pPr marL="360363" indent="-360363" eaLnBrk="0" hangingPunct="0"/>
            <a:endParaRPr lang="en-GB"/>
          </a:p>
        </p:txBody>
      </p:sp>
      <p:sp>
        <p:nvSpPr>
          <p:cNvPr id="14349" name="Text Box 33"/>
          <p:cNvSpPr txBox="1">
            <a:spLocks noChangeArrowheads="1"/>
          </p:cNvSpPr>
          <p:nvPr/>
        </p:nvSpPr>
        <p:spPr bwMode="auto">
          <a:xfrm>
            <a:off x="20113625" y="9224963"/>
            <a:ext cx="9367838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marL="457200" indent="-457200" defTabSz="915988" eaLnBrk="0" hangingPunct="0">
              <a:lnSpc>
                <a:spcPct val="95000"/>
              </a:lnSpc>
              <a:spcBef>
                <a:spcPct val="25000"/>
              </a:spcBef>
              <a:spcAft>
                <a:spcPct val="25000"/>
              </a:spcAft>
            </a:pPr>
            <a:endParaRPr lang="en-GB"/>
          </a:p>
        </p:txBody>
      </p:sp>
      <p:sp>
        <p:nvSpPr>
          <p:cNvPr id="14350" name="Text Box 36"/>
          <p:cNvSpPr txBox="1">
            <a:spLocks noChangeArrowheads="1"/>
          </p:cNvSpPr>
          <p:nvPr/>
        </p:nvSpPr>
        <p:spPr bwMode="auto">
          <a:xfrm>
            <a:off x="20113625" y="24430038"/>
            <a:ext cx="9367838" cy="1081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marL="288925" indent="-288925" defTabSz="915988" eaLnBrk="0" hangingPunct="0">
              <a:spcBef>
                <a:spcPct val="50000"/>
              </a:spcBef>
              <a:buFont typeface="Wingdings" pitchFamily="2" charset="2"/>
              <a:buChar char="v"/>
            </a:pPr>
            <a:endParaRPr lang="en-GB"/>
          </a:p>
        </p:txBody>
      </p:sp>
      <p:grpSp>
        <p:nvGrpSpPr>
          <p:cNvPr id="14351" name="Group 61"/>
          <p:cNvGrpSpPr>
            <a:grpSpLocks/>
          </p:cNvGrpSpPr>
          <p:nvPr/>
        </p:nvGrpSpPr>
        <p:grpSpPr bwMode="auto">
          <a:xfrm>
            <a:off x="306388" y="1098550"/>
            <a:ext cx="23690262" cy="3832225"/>
            <a:chOff x="5001" y="692"/>
            <a:chExt cx="9159" cy="2414"/>
          </a:xfrm>
        </p:grpSpPr>
        <p:sp>
          <p:nvSpPr>
            <p:cNvPr id="14386" name="Text Box 5"/>
            <p:cNvSpPr txBox="1">
              <a:spLocks noChangeArrowheads="1"/>
            </p:cNvSpPr>
            <p:nvPr/>
          </p:nvSpPr>
          <p:spPr bwMode="auto">
            <a:xfrm>
              <a:off x="5001" y="692"/>
              <a:ext cx="9159" cy="1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eaLnBrk="0" hangingPunct="0"/>
              <a:r>
                <a:rPr lang="en-US" sz="7200"/>
                <a:t>Canadian and Australian population-based trends in pregnancy hypertension and preeclampsia</a:t>
              </a:r>
              <a:endParaRPr lang="en-CA" sz="7200"/>
            </a:p>
            <a:p>
              <a:pPr algn="ctr" eaLnBrk="0" hangingPunct="0">
                <a:lnSpc>
                  <a:spcPct val="90000"/>
                </a:lnSpc>
              </a:pPr>
              <a:endParaRPr lang="en-GB" sz="6000" b="1"/>
            </a:p>
          </p:txBody>
        </p:sp>
        <p:sp>
          <p:nvSpPr>
            <p:cNvPr id="14387" name="Text Box 6"/>
            <p:cNvSpPr txBox="1">
              <a:spLocks noChangeArrowheads="1"/>
            </p:cNvSpPr>
            <p:nvPr/>
          </p:nvSpPr>
          <p:spPr bwMode="auto">
            <a:xfrm>
              <a:off x="5001" y="2098"/>
              <a:ext cx="8825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algn="ctr" defTabSz="915988" eaLnBrk="0" hangingPunct="0"/>
              <a:r>
                <a:rPr lang="en-GB" sz="5400"/>
                <a:t>R Walker*, H Quan*, C Roberts</a:t>
              </a:r>
              <a:r>
                <a:rPr lang="en-GB" sz="5400" baseline="30000"/>
                <a:t>#</a:t>
              </a:r>
              <a:r>
                <a:rPr lang="en-GB" sz="5400"/>
                <a:t>, J Ford</a:t>
              </a:r>
              <a:r>
                <a:rPr lang="en-GB" sz="5400" baseline="30000"/>
                <a:t>#</a:t>
              </a:r>
            </a:p>
            <a:p>
              <a:pPr algn="ctr" defTabSz="915988" eaLnBrk="0" hangingPunct="0"/>
              <a:r>
                <a:rPr lang="en-GB" sz="4400"/>
                <a:t>*University of Calgary, Canada   </a:t>
              </a:r>
              <a:r>
                <a:rPr lang="en-GB" sz="4400" baseline="30000"/>
                <a:t>#</a:t>
              </a:r>
              <a:r>
                <a:rPr lang="en-GB" sz="4400"/>
                <a:t>University of Sydney, Australia</a:t>
              </a:r>
            </a:p>
          </p:txBody>
        </p:sp>
      </p:grpSp>
      <p:grpSp>
        <p:nvGrpSpPr>
          <p:cNvPr id="14352" name="Group 56"/>
          <p:cNvGrpSpPr>
            <a:grpSpLocks/>
          </p:cNvGrpSpPr>
          <p:nvPr/>
        </p:nvGrpSpPr>
        <p:grpSpPr bwMode="auto">
          <a:xfrm>
            <a:off x="722313" y="5262563"/>
            <a:ext cx="28779787" cy="2320925"/>
            <a:chOff x="455" y="3315"/>
            <a:chExt cx="18129" cy="1462"/>
          </a:xfrm>
        </p:grpSpPr>
        <p:sp>
          <p:nvSpPr>
            <p:cNvPr id="14384" name="Rectangle 9"/>
            <p:cNvSpPr>
              <a:spLocks noChangeArrowheads="1"/>
            </p:cNvSpPr>
            <p:nvPr/>
          </p:nvSpPr>
          <p:spPr bwMode="auto">
            <a:xfrm>
              <a:off x="455" y="3315"/>
              <a:ext cx="1543" cy="38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385" name="Text Box 35"/>
            <p:cNvSpPr txBox="1">
              <a:spLocks noChangeArrowheads="1"/>
            </p:cNvSpPr>
            <p:nvPr/>
          </p:nvSpPr>
          <p:spPr bwMode="auto">
            <a:xfrm>
              <a:off x="465" y="3323"/>
              <a:ext cx="18119" cy="1454"/>
            </a:xfrm>
            <a:prstGeom prst="rect">
              <a:avLst/>
            </a:prstGeom>
            <a:noFill/>
            <a:ln w="15875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defTabSz="915988" eaLnBrk="0" hangingPunct="0">
                <a:spcBef>
                  <a:spcPct val="50000"/>
                </a:spcBef>
              </a:pPr>
              <a:r>
                <a:rPr lang="en-GB" b="1">
                  <a:solidFill>
                    <a:srgbClr val="FFFFFF"/>
                  </a:solidFill>
                </a:rPr>
                <a:t>Abstract</a:t>
              </a:r>
              <a:r>
                <a:rPr lang="en-GB"/>
                <a:t>  </a:t>
              </a:r>
              <a:r>
                <a:rPr lang="en-AU"/>
                <a:t>The objective of this study was to compare Canadian and Australia trends in overall pregnancy hypertension (including gestational hypertension, preeclampsia and eclampsia) rates and in pre-eclampsia alone. The rate of pregnancy hypertension and preeclampsia decreased in Australia. There was no</a:t>
              </a:r>
              <a:r>
                <a:rPr lang="en-US"/>
                <a:t> significant change in rate of pregnancy hypertension in Alberta, and an increase was seen in preeclampsia. </a:t>
              </a:r>
              <a:endParaRPr lang="en-GB"/>
            </a:p>
          </p:txBody>
        </p:sp>
      </p:grpSp>
      <p:sp>
        <p:nvSpPr>
          <p:cNvPr id="14353" name="Text Box 54"/>
          <p:cNvSpPr txBox="1">
            <a:spLocks noChangeArrowheads="1"/>
          </p:cNvSpPr>
          <p:nvPr/>
        </p:nvSpPr>
        <p:spPr bwMode="auto">
          <a:xfrm>
            <a:off x="22988588" y="1314450"/>
            <a:ext cx="6702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b="1">
                <a:solidFill>
                  <a:schemeClr val="accent2"/>
                </a:solidFill>
              </a:rPr>
              <a:t>29 Oct – 6 Nov 2011</a:t>
            </a:r>
            <a:br>
              <a:rPr lang="en-GB" b="1">
                <a:solidFill>
                  <a:schemeClr val="accent2"/>
                </a:solidFill>
              </a:rPr>
            </a:br>
            <a:r>
              <a:rPr lang="en-GB" b="1">
                <a:solidFill>
                  <a:schemeClr val="accent2"/>
                </a:solidFill>
              </a:rPr>
              <a:t>Cape Town, South Africa</a:t>
            </a:r>
          </a:p>
        </p:txBody>
      </p:sp>
      <p:sp>
        <p:nvSpPr>
          <p:cNvPr id="14354" name="Text Box 55"/>
          <p:cNvSpPr txBox="1">
            <a:spLocks noChangeArrowheads="1"/>
          </p:cNvSpPr>
          <p:nvPr/>
        </p:nvSpPr>
        <p:spPr bwMode="auto">
          <a:xfrm>
            <a:off x="25436513" y="2970213"/>
            <a:ext cx="4175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3400" b="1"/>
              <a:t>D044p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66750" y="16651288"/>
            <a:ext cx="9359900" cy="255762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Risk factors for pregnancy hypertension and preeclampsia have been well-documented</a:t>
            </a:r>
          </a:p>
          <a:p>
            <a:pPr lvl="1" eaLnBrk="0" hangingPunct="0">
              <a:defRPr/>
            </a:pPr>
            <a:endParaRPr lang="en-US" u="sng" dirty="0">
              <a:cs typeface="+mn-cs"/>
            </a:endParaRPr>
          </a:p>
          <a:p>
            <a:pPr lvl="1" eaLnBrk="0" hangingPunct="0">
              <a:defRPr/>
            </a:pPr>
            <a:r>
              <a:rPr lang="en-US" u="sng" dirty="0">
                <a:cs typeface="+mn-cs"/>
              </a:rPr>
              <a:t>Increase Risk</a:t>
            </a:r>
            <a:r>
              <a:rPr lang="en-US" dirty="0">
                <a:cs typeface="+mn-cs"/>
              </a:rPr>
              <a:t>: </a:t>
            </a:r>
            <a:r>
              <a:rPr lang="en-US" dirty="0" err="1">
                <a:cs typeface="+mn-cs"/>
              </a:rPr>
              <a:t>nulliparity</a:t>
            </a:r>
            <a:r>
              <a:rPr lang="en-US" dirty="0">
                <a:cs typeface="+mn-cs"/>
              </a:rPr>
              <a:t>, older maternal age, multiple births, diabetes, chronic hypertension, obesity, etc.</a:t>
            </a:r>
          </a:p>
          <a:p>
            <a:pPr lvl="1" eaLnBrk="0" hangingPunct="0">
              <a:defRPr/>
            </a:pPr>
            <a:endParaRPr lang="en-US" u="sng" dirty="0">
              <a:cs typeface="+mn-cs"/>
            </a:endParaRPr>
          </a:p>
          <a:p>
            <a:pPr lvl="1" eaLnBrk="0" hangingPunct="0">
              <a:defRPr/>
            </a:pPr>
            <a:r>
              <a:rPr lang="en-US" u="sng" dirty="0">
                <a:cs typeface="+mn-cs"/>
              </a:rPr>
              <a:t>Decrease Risk</a:t>
            </a:r>
            <a:r>
              <a:rPr lang="en-US" dirty="0">
                <a:cs typeface="+mn-cs"/>
              </a:rPr>
              <a:t>: placenta </a:t>
            </a:r>
            <a:r>
              <a:rPr lang="en-US" dirty="0" err="1">
                <a:cs typeface="+mn-cs"/>
              </a:rPr>
              <a:t>preaevia</a:t>
            </a:r>
            <a:r>
              <a:rPr lang="en-US" dirty="0">
                <a:cs typeface="+mn-cs"/>
              </a:rPr>
              <a:t>, summer births, low-dose aspirin, calcium supplementation, treatment of gestational diabetes, etc.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Population prevalence of these risk factors have changed overtime, but the impact of these changes are unknown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AU" dirty="0">
                <a:cs typeface="+mn-cs"/>
              </a:rPr>
              <a:t>International comparisons of </a:t>
            </a:r>
            <a:r>
              <a:rPr lang="en-AU" i="1" dirty="0">
                <a:cs typeface="+mn-cs"/>
              </a:rPr>
              <a:t>absolute population rates</a:t>
            </a:r>
            <a:r>
              <a:rPr lang="en-AU" dirty="0">
                <a:cs typeface="+mn-cs"/>
              </a:rPr>
              <a:t> of pregnancy hypertension and preeclampsia are hindered by different diagnostic criteria and methods of data collection.</a:t>
            </a:r>
          </a:p>
          <a:p>
            <a:pPr eaLnBrk="0" hangingPunct="0">
              <a:defRPr/>
            </a:pPr>
            <a:endParaRPr lang="en-CA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AU" dirty="0">
                <a:cs typeface="+mn-cs"/>
              </a:rPr>
              <a:t>Comparing </a:t>
            </a:r>
            <a:r>
              <a:rPr lang="en-AU" i="1" dirty="0">
                <a:cs typeface="+mn-cs"/>
              </a:rPr>
              <a:t>trends</a:t>
            </a:r>
            <a:r>
              <a:rPr lang="en-AU" dirty="0">
                <a:cs typeface="+mn-cs"/>
              </a:rPr>
              <a:t> between countries overcomes the difficulties in comparing absolute rates.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AU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AU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AU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AU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AU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To compare Canadian and Australian trends in 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971550" lvl="1" indent="-514350" eaLnBrk="0" hangingPunct="0">
              <a:buFont typeface="+mj-lt"/>
              <a:buAutoNum type="alphaLcParenR"/>
              <a:defRPr/>
            </a:pPr>
            <a:r>
              <a:rPr lang="en-US" dirty="0">
                <a:cs typeface="+mn-cs"/>
              </a:rPr>
              <a:t>Overall Pregnancy Hypertension Rates </a:t>
            </a:r>
          </a:p>
          <a:p>
            <a:pPr marL="1731963" lvl="1" indent="-504825" eaLnBrk="0" hangingPunct="0">
              <a:defRPr/>
            </a:pPr>
            <a:r>
              <a:rPr lang="en-US" dirty="0">
                <a:cs typeface="+mn-cs"/>
              </a:rPr>
              <a:t>		- Gestational hypertension 		 	- Preeclampsia </a:t>
            </a:r>
          </a:p>
          <a:p>
            <a:pPr marL="1731963" lvl="1" indent="-504825" eaLnBrk="0" hangingPunct="0">
              <a:defRPr/>
            </a:pPr>
            <a:r>
              <a:rPr lang="en-US" dirty="0">
                <a:cs typeface="+mn-cs"/>
              </a:rPr>
              <a:t>		- </a:t>
            </a:r>
            <a:r>
              <a:rPr lang="en-US" dirty="0" err="1">
                <a:cs typeface="+mn-cs"/>
              </a:rPr>
              <a:t>Eclampsia</a:t>
            </a:r>
            <a:endParaRPr lang="en-US" dirty="0">
              <a:cs typeface="+mn-cs"/>
            </a:endParaRPr>
          </a:p>
          <a:p>
            <a:pPr marL="971550" lvl="1" indent="-514350" eaLnBrk="0" hangingPunct="0">
              <a:defRPr/>
            </a:pPr>
            <a:endParaRPr lang="en-US" dirty="0">
              <a:cs typeface="+mn-cs"/>
            </a:endParaRPr>
          </a:p>
          <a:p>
            <a:pPr marL="971550" lvl="1" indent="-514350" eaLnBrk="0" hangingPunct="0">
              <a:buFontTx/>
              <a:buAutoNum type="alphaLcParenR" startAt="2"/>
              <a:defRPr/>
            </a:pPr>
            <a:r>
              <a:rPr lang="en-US" dirty="0">
                <a:cs typeface="+mn-cs"/>
              </a:rPr>
              <a:t>Preeclampsia Rates Alone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CA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</p:txBody>
      </p:sp>
      <p:sp>
        <p:nvSpPr>
          <p:cNvPr id="14357" name="Rectangle 10"/>
          <p:cNvSpPr>
            <a:spLocks noChangeArrowheads="1"/>
          </p:cNvSpPr>
          <p:nvPr/>
        </p:nvSpPr>
        <p:spPr bwMode="auto">
          <a:xfrm>
            <a:off x="738188" y="33645475"/>
            <a:ext cx="9367837" cy="10810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defTabSz="915988" eaLnBrk="0" hangingPunct="0"/>
            <a:endParaRPr lang="en-GB" sz="2400"/>
          </a:p>
        </p:txBody>
      </p:sp>
      <p:sp>
        <p:nvSpPr>
          <p:cNvPr id="14358" name="Rectangle 15"/>
          <p:cNvSpPr>
            <a:spLocks noChangeArrowheads="1"/>
          </p:cNvSpPr>
          <p:nvPr/>
        </p:nvSpPr>
        <p:spPr bwMode="auto">
          <a:xfrm>
            <a:off x="4122738" y="33861375"/>
            <a:ext cx="40370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Objective</a:t>
            </a:r>
          </a:p>
        </p:txBody>
      </p:sp>
      <p:pic>
        <p:nvPicPr>
          <p:cNvPr id="14359" name="Picture 63" descr="Picture1.t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07738" y="27092275"/>
            <a:ext cx="8393112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Picture 64" descr="Picture2.t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07738" y="35085338"/>
            <a:ext cx="8424862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66" descr="Picture4.t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469225" y="15211425"/>
            <a:ext cx="8778875" cy="497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2" name="TextBox 67"/>
          <p:cNvSpPr txBox="1">
            <a:spLocks noChangeArrowheads="1"/>
          </p:cNvSpPr>
          <p:nvPr/>
        </p:nvSpPr>
        <p:spPr bwMode="auto">
          <a:xfrm>
            <a:off x="10460038" y="17587913"/>
            <a:ext cx="9363075" cy="729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73075" indent="-473075" eaLnBrk="0" hangingPunct="0">
              <a:buFont typeface="Wingdings" pitchFamily="2" charset="2"/>
              <a:buChar char="v"/>
            </a:pPr>
            <a:r>
              <a:rPr lang="en-US"/>
              <a:t>All analyses based on women who delivered babies in each study location.</a:t>
            </a:r>
          </a:p>
          <a:p>
            <a:pPr marL="473075" indent="-473075" eaLnBrk="0" hangingPunct="0"/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r>
              <a:rPr lang="en-US"/>
              <a:t>Used ICD10 coding system as pre-eclampsia coding is not comparable between ICD9 and 10.</a:t>
            </a:r>
          </a:p>
          <a:p>
            <a:pPr marL="473075" indent="-473075" eaLnBrk="0" hangingPunct="0">
              <a:buFont typeface="Wingdings" pitchFamily="2" charset="2"/>
              <a:buChar char="v"/>
            </a:pPr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r>
              <a:rPr lang="en-AU"/>
              <a:t>There were no major changes to the diagnostic criteria or methods of data collection in any country during the study period.</a:t>
            </a:r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endParaRPr lang="en-CA"/>
          </a:p>
        </p:txBody>
      </p:sp>
      <p:sp>
        <p:nvSpPr>
          <p:cNvPr id="69" name="Rectangle 68"/>
          <p:cNvSpPr/>
          <p:nvPr/>
        </p:nvSpPr>
        <p:spPr>
          <a:xfrm>
            <a:off x="20180300" y="23060025"/>
            <a:ext cx="9217025" cy="20591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Pregnancy hypertension and/or preeclampsia rates declined over time in New South Wales, Australia</a:t>
            </a:r>
          </a:p>
          <a:p>
            <a:pPr eaLnBrk="0" hangingPunct="0">
              <a:defRPr/>
            </a:pPr>
            <a:endParaRPr lang="en-US" dirty="0">
              <a:cs typeface="+mn-cs"/>
            </a:endParaRPr>
          </a:p>
          <a:p>
            <a:pPr marL="457200" indent="-457200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What is contributing to the decline?</a:t>
            </a:r>
          </a:p>
          <a:p>
            <a:pPr marL="890588" lvl="1" indent="-433388" eaLnBrk="0" hangingPunct="0">
              <a:buFont typeface="Wingdings" pitchFamily="2" charset="2"/>
              <a:buChar char="ü"/>
              <a:defRPr/>
            </a:pPr>
            <a:r>
              <a:rPr lang="en-US" dirty="0">
                <a:cs typeface="+mn-cs"/>
              </a:rPr>
              <a:t>Downward shift in gestational age with fewer pregnancies reaching term, the time when the pregnancy hypertension and preeclampsia are most likely to occur</a:t>
            </a:r>
          </a:p>
          <a:p>
            <a:pPr marL="890588" lvl="1" indent="-433388" eaLnBrk="0" hangingPunct="0">
              <a:buFont typeface="Wingdings" pitchFamily="2" charset="2"/>
              <a:buChar char="ü"/>
              <a:defRPr/>
            </a:pPr>
            <a:r>
              <a:rPr lang="en-US" dirty="0">
                <a:cs typeface="+mn-cs"/>
              </a:rPr>
              <a:t>Utilization of interventions to reduce risk of hypertension</a:t>
            </a:r>
          </a:p>
          <a:p>
            <a:pPr lvl="1" eaLnBrk="0" hangingPunct="0">
              <a:defRPr/>
            </a:pPr>
            <a:endParaRPr lang="en-US" dirty="0">
              <a:cs typeface="+mn-cs"/>
            </a:endParaRPr>
          </a:p>
          <a:p>
            <a:pPr lvl="1" indent="-457200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No significant change in rate of pregnancy hypertension in Alberta Canada and an increase was seen in preeclampsia (although from a very low rate)</a:t>
            </a:r>
          </a:p>
          <a:p>
            <a:pPr marL="0" lvl="1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Strength:</a:t>
            </a:r>
          </a:p>
          <a:p>
            <a:pPr marL="528638" eaLnBrk="0" hangingPunct="0">
              <a:buFont typeface="Wingdings" pitchFamily="2" charset="2"/>
              <a:buChar char="ü"/>
              <a:defRPr/>
            </a:pPr>
            <a:r>
              <a:rPr lang="en-US" dirty="0">
                <a:cs typeface="+mn-cs"/>
              </a:rPr>
              <a:t>Numerous Validation Studies</a:t>
            </a: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Limitations: </a:t>
            </a:r>
          </a:p>
          <a:p>
            <a:pPr marL="890588" indent="-361950" eaLnBrk="0" hangingPunct="0">
              <a:buFont typeface="Wingdings" pitchFamily="2" charset="2"/>
              <a:buChar char="ü"/>
              <a:defRPr/>
            </a:pPr>
            <a:r>
              <a:rPr lang="en-US" dirty="0">
                <a:cs typeface="+mn-cs"/>
              </a:rPr>
              <a:t>Lack of available information on clinical interventions</a:t>
            </a:r>
          </a:p>
          <a:p>
            <a:pPr marL="890588" indent="-361950" eaLnBrk="0" hangingPunct="0">
              <a:buFont typeface="Wingdings" pitchFamily="2" charset="2"/>
              <a:buChar char="ü"/>
              <a:defRPr/>
            </a:pPr>
            <a:r>
              <a:rPr lang="en-US" dirty="0">
                <a:cs typeface="+mn-cs"/>
              </a:rPr>
              <a:t>Not possible to link hospital and birth datasets in </a:t>
            </a:r>
            <a:r>
              <a:rPr lang="en-US">
                <a:cs typeface="+mn-cs"/>
              </a:rPr>
              <a:t>Alberta ,Canada</a:t>
            </a:r>
            <a:endParaRPr lang="en-US" dirty="0">
              <a:cs typeface="+mn-cs"/>
            </a:endParaRPr>
          </a:p>
          <a:p>
            <a:pPr marL="0" lvl="2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528638" indent="-52863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Next Steps: Limit analyses to first, singleton pregnancies to control for known high risk associated with multiple gestation births and second pregnancies. Adjust analyses for other maternal factors such as age.</a:t>
            </a:r>
          </a:p>
          <a:p>
            <a:pPr marL="0" lvl="2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</p:txBody>
      </p:sp>
      <p:sp>
        <p:nvSpPr>
          <p:cNvPr id="14364" name="Rectangle 12"/>
          <p:cNvSpPr>
            <a:spLocks noChangeArrowheads="1"/>
          </p:cNvSpPr>
          <p:nvPr/>
        </p:nvSpPr>
        <p:spPr bwMode="auto">
          <a:xfrm>
            <a:off x="10460038" y="24717375"/>
            <a:ext cx="9367837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65" name="Rectangle 17"/>
          <p:cNvSpPr>
            <a:spLocks noChangeArrowheads="1"/>
          </p:cNvSpPr>
          <p:nvPr/>
        </p:nvSpPr>
        <p:spPr bwMode="auto">
          <a:xfrm>
            <a:off x="14060488" y="24933275"/>
            <a:ext cx="1892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Results</a:t>
            </a:r>
            <a:endParaRPr lang="en-GB" sz="2400"/>
          </a:p>
        </p:txBody>
      </p:sp>
      <p:sp>
        <p:nvSpPr>
          <p:cNvPr id="37" name="Title 2"/>
          <p:cNvSpPr txBox="1">
            <a:spLocks/>
          </p:cNvSpPr>
          <p:nvPr/>
        </p:nvSpPr>
        <p:spPr>
          <a:xfrm>
            <a:off x="10531475" y="26012775"/>
            <a:ext cx="8785225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4365625" eaLnBrk="0" hangingPunct="0">
              <a:defRPr/>
            </a:pPr>
            <a:r>
              <a:rPr lang="en-US" b="1" kern="0" dirty="0">
                <a:solidFill>
                  <a:schemeClr val="tx2"/>
                </a:solidFill>
                <a:ea typeface="+mj-ea"/>
                <a:cs typeface="+mj-cs"/>
              </a:rPr>
              <a:t>Maternal and Pregnancy Factors</a:t>
            </a:r>
          </a:p>
        </p:txBody>
      </p:sp>
      <p:sp>
        <p:nvSpPr>
          <p:cNvPr id="14367" name="TextBox 37"/>
          <p:cNvSpPr txBox="1">
            <a:spLocks noChangeArrowheads="1"/>
          </p:cNvSpPr>
          <p:nvPr/>
        </p:nvSpPr>
        <p:spPr bwMode="auto">
          <a:xfrm>
            <a:off x="11684000" y="26660475"/>
            <a:ext cx="799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/>
              <a:t>AB:  n = 256,137   NSW  n = 732,288</a:t>
            </a:r>
          </a:p>
        </p:txBody>
      </p:sp>
      <p:sp>
        <p:nvSpPr>
          <p:cNvPr id="40" name="Oval 39"/>
          <p:cNvSpPr/>
          <p:nvPr/>
        </p:nvSpPr>
        <p:spPr>
          <a:xfrm>
            <a:off x="13484225" y="27452638"/>
            <a:ext cx="1295400" cy="10810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12115800" y="29829125"/>
            <a:ext cx="1295400" cy="1079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6579850" y="31053088"/>
            <a:ext cx="1296988" cy="10810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4371" name="TextBox 4"/>
          <p:cNvSpPr txBox="1">
            <a:spLocks noChangeArrowheads="1"/>
          </p:cNvSpPr>
          <p:nvPr/>
        </p:nvSpPr>
        <p:spPr bwMode="auto">
          <a:xfrm>
            <a:off x="13268325" y="32997775"/>
            <a:ext cx="6480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AU" sz="1600"/>
              <a:t>AB=Alberta Canada, NSW=New South Wales Australia</a:t>
            </a:r>
          </a:p>
          <a:p>
            <a:pPr algn="r" eaLnBrk="0" hangingPunct="0"/>
            <a:r>
              <a:rPr lang="en-AU" sz="1600"/>
              <a:t>* increasing and † decreasing over the study period</a:t>
            </a:r>
            <a:endParaRPr lang="en-US" sz="1600"/>
          </a:p>
        </p:txBody>
      </p:sp>
      <p:sp>
        <p:nvSpPr>
          <p:cNvPr id="14372" name="TextBox 43"/>
          <p:cNvSpPr txBox="1">
            <a:spLocks noChangeArrowheads="1"/>
          </p:cNvSpPr>
          <p:nvPr/>
        </p:nvSpPr>
        <p:spPr bwMode="auto">
          <a:xfrm rot="-5400000">
            <a:off x="8693944" y="28785344"/>
            <a:ext cx="42497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200" b="1"/>
              <a:t>% of maternities</a:t>
            </a:r>
          </a:p>
        </p:txBody>
      </p:sp>
      <p:sp>
        <p:nvSpPr>
          <p:cNvPr id="14373" name="TextBox 4"/>
          <p:cNvSpPr txBox="1">
            <a:spLocks noChangeArrowheads="1"/>
          </p:cNvSpPr>
          <p:nvPr/>
        </p:nvSpPr>
        <p:spPr bwMode="auto">
          <a:xfrm>
            <a:off x="13268325" y="40701913"/>
            <a:ext cx="64801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AU" sz="1600"/>
              <a:t>AB=Alberta Canada, NSW=New South Wales Australia</a:t>
            </a:r>
          </a:p>
          <a:p>
            <a:pPr algn="r" eaLnBrk="0" hangingPunct="0"/>
            <a:r>
              <a:rPr lang="en-AU" sz="1600"/>
              <a:t>* increasing and † decreasing over the study period</a:t>
            </a:r>
            <a:endParaRPr lang="en-US" sz="1600"/>
          </a:p>
        </p:txBody>
      </p:sp>
      <p:sp>
        <p:nvSpPr>
          <p:cNvPr id="14374" name="TextBox 45"/>
          <p:cNvSpPr txBox="1">
            <a:spLocks noChangeArrowheads="1"/>
          </p:cNvSpPr>
          <p:nvPr/>
        </p:nvSpPr>
        <p:spPr bwMode="auto">
          <a:xfrm rot="-5400000">
            <a:off x="8839200" y="37137975"/>
            <a:ext cx="4248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200" b="1"/>
              <a:t>% of maternities</a:t>
            </a:r>
          </a:p>
        </p:txBody>
      </p:sp>
      <p:sp>
        <p:nvSpPr>
          <p:cNvPr id="49" name="Oval 48"/>
          <p:cNvSpPr/>
          <p:nvPr/>
        </p:nvSpPr>
        <p:spPr>
          <a:xfrm>
            <a:off x="11971338" y="37461825"/>
            <a:ext cx="1296987" cy="1081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15716250" y="35661600"/>
            <a:ext cx="1368425" cy="15843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17587913" y="38614350"/>
            <a:ext cx="1296987" cy="1079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14378" name="TextBox 51"/>
          <p:cNvSpPr txBox="1">
            <a:spLocks noChangeArrowheads="1"/>
          </p:cNvSpPr>
          <p:nvPr/>
        </p:nvSpPr>
        <p:spPr bwMode="auto">
          <a:xfrm>
            <a:off x="20108863" y="13771563"/>
            <a:ext cx="950436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AU" sz="3000" u="sng"/>
              <a:t>Figure 3: Trends in Pregnancy Hypertension  using hospital data as the source of hypertension information</a:t>
            </a:r>
            <a:endParaRPr lang="en-US" sz="3000" u="sng"/>
          </a:p>
        </p:txBody>
      </p:sp>
      <p:sp>
        <p:nvSpPr>
          <p:cNvPr id="14379" name="TextBox 4"/>
          <p:cNvSpPr txBox="1">
            <a:spLocks noChangeArrowheads="1"/>
          </p:cNvSpPr>
          <p:nvPr/>
        </p:nvSpPr>
        <p:spPr bwMode="auto">
          <a:xfrm>
            <a:off x="22772688" y="20035838"/>
            <a:ext cx="64801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AU" sz="1600"/>
              <a:t>AB=Alberta Canada, NSW=New South Wales Australia</a:t>
            </a:r>
          </a:p>
        </p:txBody>
      </p:sp>
      <p:sp>
        <p:nvSpPr>
          <p:cNvPr id="14380" name="TextBox 53"/>
          <p:cNvSpPr txBox="1">
            <a:spLocks noChangeArrowheads="1"/>
          </p:cNvSpPr>
          <p:nvPr/>
        </p:nvSpPr>
        <p:spPr bwMode="auto">
          <a:xfrm>
            <a:off x="20108863" y="20540663"/>
            <a:ext cx="936148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AU" sz="3000" u="sng"/>
              <a:t>Figure 4: Trends in Pre-clampsia using hospital data as the source of hypertension information</a:t>
            </a:r>
            <a:endParaRPr lang="en-US" sz="3000" u="sng"/>
          </a:p>
        </p:txBody>
      </p:sp>
      <p:sp>
        <p:nvSpPr>
          <p:cNvPr id="14381" name="TextBox 54"/>
          <p:cNvSpPr txBox="1">
            <a:spLocks noChangeArrowheads="1"/>
          </p:cNvSpPr>
          <p:nvPr/>
        </p:nvSpPr>
        <p:spPr bwMode="auto">
          <a:xfrm>
            <a:off x="10891838" y="33789938"/>
            <a:ext cx="90011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000" u="sng"/>
              <a:t>Figure 1: Maternal and Pregnancy Factors</a:t>
            </a:r>
          </a:p>
        </p:txBody>
      </p:sp>
      <p:sp>
        <p:nvSpPr>
          <p:cNvPr id="14382" name="TextBox 55"/>
          <p:cNvSpPr txBox="1">
            <a:spLocks noChangeArrowheads="1"/>
          </p:cNvSpPr>
          <p:nvPr/>
        </p:nvSpPr>
        <p:spPr bwMode="auto">
          <a:xfrm>
            <a:off x="10963275" y="41494075"/>
            <a:ext cx="90011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000" u="sng"/>
              <a:t>Figure 2: Maternal and Pregnancy Factors</a:t>
            </a:r>
          </a:p>
        </p:txBody>
      </p:sp>
      <p:sp>
        <p:nvSpPr>
          <p:cNvPr id="14383" name="TextBox 4"/>
          <p:cNvSpPr txBox="1">
            <a:spLocks noChangeArrowheads="1"/>
          </p:cNvSpPr>
          <p:nvPr/>
        </p:nvSpPr>
        <p:spPr bwMode="auto">
          <a:xfrm>
            <a:off x="22628225" y="13482638"/>
            <a:ext cx="64817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AU" sz="1600"/>
              <a:t>AB=Alberta Canada, NSW=New South Wales Australia</a:t>
            </a:r>
          </a:p>
        </p:txBody>
      </p:sp>
      <p:sp>
        <p:nvSpPr>
          <p:cNvPr id="14388" name="Text Box 53"/>
          <p:cNvSpPr txBox="1">
            <a:spLocks noChangeArrowheads="1"/>
          </p:cNvSpPr>
          <p:nvPr/>
        </p:nvSpPr>
        <p:spPr bwMode="auto">
          <a:xfrm>
            <a:off x="360363" y="171450"/>
            <a:ext cx="2991961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altLang="zh-CN" b="1">
                <a:solidFill>
                  <a:schemeClr val="accent2"/>
                </a:solidFill>
                <a:ea typeface="MS PGothic" pitchFamily="34" charset="-128"/>
              </a:rPr>
              <a:t>WHO - FAMILY OF INTERNATIONAL CLASSIFICATIONS NETWORK MEETING 2011</a:t>
            </a:r>
            <a:endParaRPr lang="en-GB" altLang="ja-JP" b="1">
              <a:solidFill>
                <a:schemeClr val="accent2"/>
              </a:solidFill>
              <a:ea typeface="MS PGothic" pitchFamily="34" charset="-128"/>
            </a:endParaRPr>
          </a:p>
          <a:p>
            <a:pPr algn="ctr" defTabSz="915988" eaLnBrk="0" hangingPunct="0">
              <a:spcBef>
                <a:spcPct val="50000"/>
              </a:spcBef>
            </a:pPr>
            <a:r>
              <a:rPr lang="en-GB" altLang="zh-CN" sz="3800" b="1">
                <a:solidFill>
                  <a:schemeClr val="accent2"/>
                </a:solidFill>
                <a:ea typeface="宋体" pitchFamily="2" charset="-122"/>
              </a:rPr>
              <a:t> </a:t>
            </a:r>
            <a:endParaRPr lang="en-GB" sz="3800" b="1">
              <a:solidFill>
                <a:schemeClr val="accent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STORAGE:vas forms:POSTER Templates:ppt temps:3x4.pot</Template>
  <TotalTime>902</TotalTime>
  <Words>525</Words>
  <Application>Microsoft Office PowerPoint</Application>
  <PresentationFormat>Custom</PresentationFormat>
  <Paragraphs>85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Verdana</vt:lpstr>
      <vt:lpstr>Arial</vt:lpstr>
      <vt:lpstr>Times</vt:lpstr>
      <vt:lpstr>Wingdings</vt:lpstr>
      <vt:lpstr>MS PGothic</vt:lpstr>
      <vt:lpstr>宋体</vt:lpstr>
      <vt:lpstr>3x4</vt:lpstr>
      <vt:lpstr>Slide 1</vt:lpstr>
    </vt:vector>
  </TitlesOfParts>
  <Company>WHO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Nenad Kostanjsek</dc:creator>
  <cp:lastModifiedBy>LameyreA</cp:lastModifiedBy>
  <cp:revision>51</cp:revision>
  <dcterms:created xsi:type="dcterms:W3CDTF">2002-11-05T20:37:20Z</dcterms:created>
  <dcterms:modified xsi:type="dcterms:W3CDTF">2011-09-22T12:49:22Z</dcterms:modified>
</cp:coreProperties>
</file>