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handoutMasterIdLst>
    <p:handoutMasterId r:id="rId4"/>
  </p:handoutMasterIdLst>
  <p:sldIdLst>
    <p:sldId id="256" r:id="rId2"/>
  </p:sldIdLst>
  <p:sldSz cx="30279975" cy="42808525"/>
  <p:notesSz cx="6797675" cy="9926638"/>
  <p:defaultTextStyle>
    <a:defPPr>
      <a:defRPr lang="en-US"/>
    </a:defPPr>
    <a:lvl1pPr algn="l" rtl="0" fontAlgn="base">
      <a:spcBef>
        <a:spcPct val="0"/>
      </a:spcBef>
      <a:spcAft>
        <a:spcPct val="0"/>
      </a:spcAft>
      <a:defRPr sz="3600" kern="1200">
        <a:solidFill>
          <a:schemeClr val="tx1"/>
        </a:solidFill>
        <a:latin typeface="Verdana" pitchFamily="34" charset="0"/>
        <a:ea typeface="+mn-ea"/>
        <a:cs typeface="Arial" charset="0"/>
      </a:defRPr>
    </a:lvl1pPr>
    <a:lvl2pPr marL="457200" algn="l" rtl="0" fontAlgn="base">
      <a:spcBef>
        <a:spcPct val="0"/>
      </a:spcBef>
      <a:spcAft>
        <a:spcPct val="0"/>
      </a:spcAft>
      <a:defRPr sz="3600" kern="1200">
        <a:solidFill>
          <a:schemeClr val="tx1"/>
        </a:solidFill>
        <a:latin typeface="Verdana" pitchFamily="34" charset="0"/>
        <a:ea typeface="+mn-ea"/>
        <a:cs typeface="Arial" charset="0"/>
      </a:defRPr>
    </a:lvl2pPr>
    <a:lvl3pPr marL="914400" algn="l" rtl="0" fontAlgn="base">
      <a:spcBef>
        <a:spcPct val="0"/>
      </a:spcBef>
      <a:spcAft>
        <a:spcPct val="0"/>
      </a:spcAft>
      <a:defRPr sz="3600" kern="1200">
        <a:solidFill>
          <a:schemeClr val="tx1"/>
        </a:solidFill>
        <a:latin typeface="Verdana" pitchFamily="34" charset="0"/>
        <a:ea typeface="+mn-ea"/>
        <a:cs typeface="Arial" charset="0"/>
      </a:defRPr>
    </a:lvl3pPr>
    <a:lvl4pPr marL="1371600" algn="l" rtl="0" fontAlgn="base">
      <a:spcBef>
        <a:spcPct val="0"/>
      </a:spcBef>
      <a:spcAft>
        <a:spcPct val="0"/>
      </a:spcAft>
      <a:defRPr sz="3600" kern="1200">
        <a:solidFill>
          <a:schemeClr val="tx1"/>
        </a:solidFill>
        <a:latin typeface="Verdana" pitchFamily="34" charset="0"/>
        <a:ea typeface="+mn-ea"/>
        <a:cs typeface="Arial" charset="0"/>
      </a:defRPr>
    </a:lvl4pPr>
    <a:lvl5pPr marL="1828800" algn="l" rtl="0" fontAlgn="base">
      <a:spcBef>
        <a:spcPct val="0"/>
      </a:spcBef>
      <a:spcAft>
        <a:spcPct val="0"/>
      </a:spcAft>
      <a:defRPr sz="3600" kern="1200">
        <a:solidFill>
          <a:schemeClr val="tx1"/>
        </a:solidFill>
        <a:latin typeface="Verdana" pitchFamily="34" charset="0"/>
        <a:ea typeface="+mn-ea"/>
        <a:cs typeface="Arial" charset="0"/>
      </a:defRPr>
    </a:lvl5pPr>
    <a:lvl6pPr marL="2286000" algn="l" defTabSz="914400" rtl="0" eaLnBrk="1" latinLnBrk="0" hangingPunct="1">
      <a:defRPr sz="3600" kern="1200">
        <a:solidFill>
          <a:schemeClr val="tx1"/>
        </a:solidFill>
        <a:latin typeface="Verdana" pitchFamily="34" charset="0"/>
        <a:ea typeface="+mn-ea"/>
        <a:cs typeface="Arial" charset="0"/>
      </a:defRPr>
    </a:lvl6pPr>
    <a:lvl7pPr marL="2743200" algn="l" defTabSz="914400" rtl="0" eaLnBrk="1" latinLnBrk="0" hangingPunct="1">
      <a:defRPr sz="3600" kern="1200">
        <a:solidFill>
          <a:schemeClr val="tx1"/>
        </a:solidFill>
        <a:latin typeface="Verdana" pitchFamily="34" charset="0"/>
        <a:ea typeface="+mn-ea"/>
        <a:cs typeface="Arial" charset="0"/>
      </a:defRPr>
    </a:lvl7pPr>
    <a:lvl8pPr marL="3200400" algn="l" defTabSz="914400" rtl="0" eaLnBrk="1" latinLnBrk="0" hangingPunct="1">
      <a:defRPr sz="3600" kern="1200">
        <a:solidFill>
          <a:schemeClr val="tx1"/>
        </a:solidFill>
        <a:latin typeface="Verdana" pitchFamily="34" charset="0"/>
        <a:ea typeface="+mn-ea"/>
        <a:cs typeface="Arial" charset="0"/>
      </a:defRPr>
    </a:lvl8pPr>
    <a:lvl9pPr marL="3657600" algn="l" defTabSz="914400" rtl="0" eaLnBrk="1" latinLnBrk="0" hangingPunct="1">
      <a:defRPr sz="36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30" d="100"/>
          <a:sy n="30" d="100"/>
        </p:scale>
        <p:origin x="-624"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eaLnBrk="0" hangingPunct="0">
              <a:defRPr sz="1200">
                <a:cs typeface="+mn-cs"/>
              </a:defRPr>
            </a:lvl1pPr>
          </a:lstStyle>
          <a:p>
            <a:pPr>
              <a:defRPr/>
            </a:pPr>
            <a:endParaRPr lang="ko-KR" altLang="en-US"/>
          </a:p>
        </p:txBody>
      </p:sp>
      <p:sp>
        <p:nvSpPr>
          <p:cNvPr id="3" name="날짜 개체 틀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eaLnBrk="0" hangingPunct="0">
              <a:defRPr sz="1200">
                <a:cs typeface="+mn-cs"/>
              </a:defRPr>
            </a:lvl1pPr>
          </a:lstStyle>
          <a:p>
            <a:pPr>
              <a:defRPr/>
            </a:pPr>
            <a:fld id="{3427F5D4-63B2-4D77-81DF-F29C3F46B190}" type="datetimeFigureOut">
              <a:rPr lang="ko-KR" altLang="en-US"/>
              <a:pPr>
                <a:defRPr/>
              </a:pPr>
              <a:t>2011-10-10</a:t>
            </a:fld>
            <a:endParaRPr lang="ko-KR" altLang="en-US"/>
          </a:p>
        </p:txBody>
      </p:sp>
      <p:sp>
        <p:nvSpPr>
          <p:cNvPr id="4" name="바닥글 개체 틀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eaLnBrk="0" hangingPunct="0">
              <a:defRPr sz="1200">
                <a:cs typeface="+mn-cs"/>
              </a:defRPr>
            </a:lvl1pPr>
          </a:lstStyle>
          <a:p>
            <a:pPr>
              <a:defRPr/>
            </a:pPr>
            <a:endParaRPr lang="ko-KR" altLang="en-US"/>
          </a:p>
        </p:txBody>
      </p:sp>
      <p:sp>
        <p:nvSpPr>
          <p:cNvPr id="5" name="슬라이드 번호 개체 틀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eaLnBrk="0" hangingPunct="0">
              <a:defRPr sz="1200">
                <a:cs typeface="+mn-cs"/>
              </a:defRPr>
            </a:lvl1pPr>
          </a:lstStyle>
          <a:p>
            <a:pPr>
              <a:defRPr/>
            </a:pPr>
            <a:fld id="{EBE71798-5C04-4939-B2D1-B512F8D764D0}"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dirty="0">
                <a:latin typeface="Times" charset="0"/>
                <a:ea typeface="굴림" charset="-127"/>
                <a:cs typeface="+mn-cs"/>
              </a:defRPr>
            </a:lvl1pPr>
          </a:lstStyle>
          <a:p>
            <a:pPr>
              <a:defRPr/>
            </a:pPr>
            <a:endParaRPr lang="en-GB" altLang="ko-KR"/>
          </a:p>
        </p:txBody>
      </p:sp>
      <p:sp>
        <p:nvSpPr>
          <p:cNvPr id="4099" name="Rectangle 3"/>
          <p:cNvSpPr>
            <a:spLocks noGrp="1" noChangeArrowheads="1"/>
          </p:cNvSpPr>
          <p:nvPr>
            <p:ph type="dt" idx="1"/>
          </p:nvPr>
        </p:nvSpPr>
        <p:spPr bwMode="auto">
          <a:xfrm>
            <a:off x="3849688"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dirty="0">
                <a:latin typeface="Times" charset="0"/>
                <a:ea typeface="굴림" charset="-127"/>
                <a:cs typeface="+mn-cs"/>
              </a:defRPr>
            </a:lvl1pPr>
          </a:lstStyle>
          <a:p>
            <a:pPr>
              <a:defRPr/>
            </a:pPr>
            <a:endParaRPr lang="en-GB" altLang="ko-KR"/>
          </a:p>
        </p:txBody>
      </p:sp>
      <p:sp>
        <p:nvSpPr>
          <p:cNvPr id="13316" name="Rectangle 4"/>
          <p:cNvSpPr>
            <a:spLocks noGrp="1" noRot="1" noChangeAspect="1" noChangeArrowheads="1" noTextEdit="1"/>
          </p:cNvSpPr>
          <p:nvPr>
            <p:ph type="sldImg" idx="2"/>
          </p:nvPr>
        </p:nvSpPr>
        <p:spPr bwMode="auto">
          <a:xfrm>
            <a:off x="2082800" y="744538"/>
            <a:ext cx="2632075"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4875"/>
            <a:ext cx="5438775" cy="446722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dirty="0">
                <a:latin typeface="Times" charset="0"/>
                <a:ea typeface="굴림" charset="-127"/>
                <a:cs typeface="+mn-cs"/>
              </a:defRPr>
            </a:lvl1pPr>
          </a:lstStyle>
          <a:p>
            <a:pPr>
              <a:defRPr/>
            </a:pPr>
            <a:endParaRPr lang="en-GB" altLang="ko-KR"/>
          </a:p>
        </p:txBody>
      </p:sp>
      <p:sp>
        <p:nvSpPr>
          <p:cNvPr id="4103" name="Rectangle 7"/>
          <p:cNvSpPr>
            <a:spLocks noGrp="1" noChangeArrowheads="1"/>
          </p:cNvSpPr>
          <p:nvPr>
            <p:ph type="sldNum" sz="quarter" idx="5"/>
          </p:nvPr>
        </p:nvSpPr>
        <p:spPr bwMode="auto">
          <a:xfrm>
            <a:off x="3849688"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latin typeface="Times" charset="0"/>
                <a:ea typeface="굴림" charset="-127"/>
                <a:cs typeface="+mn-cs"/>
              </a:defRPr>
            </a:lvl1pPr>
          </a:lstStyle>
          <a:p>
            <a:pPr>
              <a:defRPr/>
            </a:pPr>
            <a:fld id="{BC98A197-61FE-44BF-91BA-7CD52D67E707}" type="slidenum">
              <a:rPr lang="en-GB" altLang="ko-KR"/>
              <a:pPr>
                <a:defRPr/>
              </a:pPr>
              <a:t>‹#›</a:t>
            </a:fld>
            <a:endParaRPr lang="en-GB" altLang="ko-KR"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ln>
            <a:miter lim="800000"/>
            <a:headEnd/>
            <a:tailEnd/>
          </a:ln>
        </p:spPr>
        <p:txBody>
          <a:bodyPr/>
          <a:lstStyle/>
          <a:p>
            <a:fld id="{0ACD7A27-5B36-4A3F-85E6-78DA10B09C85}" type="slidenum">
              <a:rPr lang="en-GB" altLang="ko-KR" smtClean="0">
                <a:latin typeface="Times" pitchFamily="18" charset="0"/>
                <a:ea typeface="굴림" pitchFamily="34" charset="-127"/>
                <a:cs typeface="Arial" charset="0"/>
              </a:rPr>
              <a:pPr/>
              <a:t>1</a:t>
            </a:fld>
            <a:endParaRPr lang="en-GB" altLang="ko-KR" smtClean="0">
              <a:latin typeface="Times" pitchFamily="18" charset="0"/>
              <a:ea typeface="굴림" pitchFamily="34" charset="-127"/>
              <a:cs typeface="Arial" charset="0"/>
            </a:endParaRPr>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p:spPr>
        <p:txBody>
          <a:bodyPr/>
          <a:lstStyle/>
          <a:p>
            <a:pPr eaLnBrk="1" hangingPunct="1"/>
            <a:endParaRPr lang="en-GB" altLang="ko-KR" smtClean="0">
              <a:latin typeface="Times" pitchFamily="18" charset="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smtClean="0"/>
              <a:t>Click to edit Master title style</a:t>
            </a:r>
            <a:endParaRPr lang="en-US"/>
          </a:p>
        </p:txBody>
      </p:sp>
      <p:sp>
        <p:nvSpPr>
          <p:cNvPr id="3" name="Subtitle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6" name="Rectangle 6"/>
          <p:cNvSpPr>
            <a:spLocks noGrp="1" noChangeArrowheads="1"/>
          </p:cNvSpPr>
          <p:nvPr>
            <p:ph type="sldNum" sz="quarter" idx="12"/>
          </p:nvPr>
        </p:nvSpPr>
        <p:spPr>
          <a:ln/>
        </p:spPr>
        <p:txBody>
          <a:bodyPr/>
          <a:lstStyle>
            <a:lvl1pPr>
              <a:defRPr/>
            </a:lvl1pPr>
          </a:lstStyle>
          <a:p>
            <a:pPr>
              <a:defRPr/>
            </a:pPr>
            <a:fld id="{E9A6988F-BD4B-44A0-B585-424C1A8EDA5B}" type="slidenum">
              <a:rPr lang="en-US" altLang="ko-KR"/>
              <a:pPr>
                <a:defRPr/>
              </a:pPr>
              <a:t>‹#›</a:t>
            </a:fld>
            <a:endParaRPr lang="en-US" altLang="ko-K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6" name="Rectangle 6"/>
          <p:cNvSpPr>
            <a:spLocks noGrp="1" noChangeArrowheads="1"/>
          </p:cNvSpPr>
          <p:nvPr>
            <p:ph type="sldNum" sz="quarter" idx="12"/>
          </p:nvPr>
        </p:nvSpPr>
        <p:spPr>
          <a:ln/>
        </p:spPr>
        <p:txBody>
          <a:bodyPr/>
          <a:lstStyle>
            <a:lvl1pPr>
              <a:defRPr/>
            </a:lvl1pPr>
          </a:lstStyle>
          <a:p>
            <a:pPr>
              <a:defRPr/>
            </a:pPr>
            <a:fld id="{96747D62-BAC8-4C5A-B725-7AD09E03388A}" type="slidenum">
              <a:rPr lang="en-US" altLang="ko-KR"/>
              <a:pPr>
                <a:defRPr/>
              </a:pPr>
              <a:t>‹#›</a:t>
            </a:fld>
            <a:endParaRPr lang="en-US" altLang="ko-K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574125" y="3806825"/>
            <a:ext cx="6434138" cy="34245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1713" y="3806825"/>
            <a:ext cx="19150012" cy="34245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6" name="Rectangle 6"/>
          <p:cNvSpPr>
            <a:spLocks noGrp="1" noChangeArrowheads="1"/>
          </p:cNvSpPr>
          <p:nvPr>
            <p:ph type="sldNum" sz="quarter" idx="12"/>
          </p:nvPr>
        </p:nvSpPr>
        <p:spPr>
          <a:ln/>
        </p:spPr>
        <p:txBody>
          <a:bodyPr/>
          <a:lstStyle>
            <a:lvl1pPr>
              <a:defRPr/>
            </a:lvl1pPr>
          </a:lstStyle>
          <a:p>
            <a:pPr>
              <a:defRPr/>
            </a:pPr>
            <a:fld id="{02A5C501-4D60-4D72-8F9E-E54D2BCC8946}" type="slidenum">
              <a:rPr lang="en-US" altLang="ko-KR"/>
              <a:pPr>
                <a:defRPr/>
              </a:pPr>
              <a:t>‹#›</a:t>
            </a:fld>
            <a:endParaRPr lang="en-US" altLang="ko-K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6" name="Rectangle 6"/>
          <p:cNvSpPr>
            <a:spLocks noGrp="1" noChangeArrowheads="1"/>
          </p:cNvSpPr>
          <p:nvPr>
            <p:ph type="sldNum" sz="quarter" idx="12"/>
          </p:nvPr>
        </p:nvSpPr>
        <p:spPr>
          <a:ln/>
        </p:spPr>
        <p:txBody>
          <a:bodyPr/>
          <a:lstStyle>
            <a:lvl1pPr>
              <a:defRPr/>
            </a:lvl1pPr>
          </a:lstStyle>
          <a:p>
            <a:pPr>
              <a:defRPr/>
            </a:pPr>
            <a:fld id="{202BBC8B-C885-4000-AB13-42EF39AD054D}" type="slidenum">
              <a:rPr lang="en-US" altLang="ko-KR"/>
              <a:pPr>
                <a:defRPr/>
              </a:pPr>
              <a:t>‹#›</a:t>
            </a:fld>
            <a:endParaRPr lang="en-US" altLang="ko-K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6" name="Rectangle 6"/>
          <p:cNvSpPr>
            <a:spLocks noGrp="1" noChangeArrowheads="1"/>
          </p:cNvSpPr>
          <p:nvPr>
            <p:ph type="sldNum" sz="quarter" idx="12"/>
          </p:nvPr>
        </p:nvSpPr>
        <p:spPr>
          <a:ln/>
        </p:spPr>
        <p:txBody>
          <a:bodyPr/>
          <a:lstStyle>
            <a:lvl1pPr>
              <a:defRPr/>
            </a:lvl1pPr>
          </a:lstStyle>
          <a:p>
            <a:pPr>
              <a:defRPr/>
            </a:pPr>
            <a:fld id="{5B4C2509-2EB8-46B2-9295-6BF82B16C8EF}" type="slidenum">
              <a:rPr lang="en-US" altLang="ko-KR"/>
              <a:pPr>
                <a:defRPr/>
              </a:pPr>
              <a:t>‹#›</a:t>
            </a:fld>
            <a:endParaRPr lang="en-US" altLang="ko-K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7" name="Rectangle 6"/>
          <p:cNvSpPr>
            <a:spLocks noGrp="1" noChangeArrowheads="1"/>
          </p:cNvSpPr>
          <p:nvPr>
            <p:ph type="sldNum" sz="quarter" idx="12"/>
          </p:nvPr>
        </p:nvSpPr>
        <p:spPr>
          <a:ln/>
        </p:spPr>
        <p:txBody>
          <a:bodyPr/>
          <a:lstStyle>
            <a:lvl1pPr>
              <a:defRPr/>
            </a:lvl1pPr>
          </a:lstStyle>
          <a:p>
            <a:pPr>
              <a:defRPr/>
            </a:pPr>
            <a:fld id="{0DB1857D-844D-40FB-A803-8924A3A5A903}" type="slidenum">
              <a:rPr lang="en-US" altLang="ko-KR"/>
              <a:pPr>
                <a:defRPr/>
              </a:pPr>
              <a:t>‹#›</a:t>
            </a:fld>
            <a:endParaRPr lang="en-US" altLang="ko-K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14500"/>
            <a:ext cx="27251025" cy="713422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8"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9" name="Rectangle 6"/>
          <p:cNvSpPr>
            <a:spLocks noGrp="1" noChangeArrowheads="1"/>
          </p:cNvSpPr>
          <p:nvPr>
            <p:ph type="sldNum" sz="quarter" idx="12"/>
          </p:nvPr>
        </p:nvSpPr>
        <p:spPr>
          <a:ln/>
        </p:spPr>
        <p:txBody>
          <a:bodyPr/>
          <a:lstStyle>
            <a:lvl1pPr>
              <a:defRPr/>
            </a:lvl1pPr>
          </a:lstStyle>
          <a:p>
            <a:pPr>
              <a:defRPr/>
            </a:pPr>
            <a:fld id="{5B0F4EFA-FF34-4015-BAEA-C799E2E2F5C0}" type="slidenum">
              <a:rPr lang="en-US" altLang="ko-KR"/>
              <a:pPr>
                <a:defRPr/>
              </a:pPr>
              <a:t>‹#›</a:t>
            </a:fld>
            <a:endParaRPr lang="en-US" altLang="ko-K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4"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5" name="Rectangle 6"/>
          <p:cNvSpPr>
            <a:spLocks noGrp="1" noChangeArrowheads="1"/>
          </p:cNvSpPr>
          <p:nvPr>
            <p:ph type="sldNum" sz="quarter" idx="12"/>
          </p:nvPr>
        </p:nvSpPr>
        <p:spPr>
          <a:ln/>
        </p:spPr>
        <p:txBody>
          <a:bodyPr/>
          <a:lstStyle>
            <a:lvl1pPr>
              <a:defRPr/>
            </a:lvl1pPr>
          </a:lstStyle>
          <a:p>
            <a:pPr>
              <a:defRPr/>
            </a:pPr>
            <a:fld id="{CDD53C37-DE81-4E7B-B37C-576F4564D31F}" type="slidenum">
              <a:rPr lang="en-US" altLang="ko-KR"/>
              <a:pPr>
                <a:defRPr/>
              </a:pPr>
              <a:t>‹#›</a:t>
            </a:fld>
            <a:endParaRPr lang="en-US" altLang="ko-K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3"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4" name="Rectangle 6"/>
          <p:cNvSpPr>
            <a:spLocks noGrp="1" noChangeArrowheads="1"/>
          </p:cNvSpPr>
          <p:nvPr>
            <p:ph type="sldNum" sz="quarter" idx="12"/>
          </p:nvPr>
        </p:nvSpPr>
        <p:spPr>
          <a:ln/>
        </p:spPr>
        <p:txBody>
          <a:bodyPr/>
          <a:lstStyle>
            <a:lvl1pPr>
              <a:defRPr/>
            </a:lvl1pPr>
          </a:lstStyle>
          <a:p>
            <a:pPr>
              <a:defRPr/>
            </a:pPr>
            <a:fld id="{F0A5DC87-D1CD-4DA0-8647-181EAB74075E}" type="slidenum">
              <a:rPr lang="en-US" altLang="ko-KR"/>
              <a:pPr>
                <a:defRPr/>
              </a:pPr>
              <a:t>‹#›</a:t>
            </a:fld>
            <a:endParaRPr lang="en-US" altLang="ko-K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7" name="Rectangle 6"/>
          <p:cNvSpPr>
            <a:spLocks noGrp="1" noChangeArrowheads="1"/>
          </p:cNvSpPr>
          <p:nvPr>
            <p:ph type="sldNum" sz="quarter" idx="12"/>
          </p:nvPr>
        </p:nvSpPr>
        <p:spPr>
          <a:ln/>
        </p:spPr>
        <p:txBody>
          <a:bodyPr/>
          <a:lstStyle>
            <a:lvl1pPr>
              <a:defRPr/>
            </a:lvl1pPr>
          </a:lstStyle>
          <a:p>
            <a:pPr>
              <a:defRPr/>
            </a:pPr>
            <a:fld id="{859BF381-C957-46F6-ADC6-6BE239C7D1DB}" type="slidenum">
              <a:rPr lang="en-US" altLang="ko-KR"/>
              <a:pPr>
                <a:defRPr/>
              </a:pPr>
              <a:t>‹#›</a:t>
            </a:fld>
            <a:endParaRPr lang="en-US" altLang="ko-K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ko-KR"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ko-KR" altLang="ko-KR"/>
          </a:p>
        </p:txBody>
      </p:sp>
      <p:sp>
        <p:nvSpPr>
          <p:cNvPr id="7" name="Rectangle 6"/>
          <p:cNvSpPr>
            <a:spLocks noGrp="1" noChangeArrowheads="1"/>
          </p:cNvSpPr>
          <p:nvPr>
            <p:ph type="sldNum" sz="quarter" idx="12"/>
          </p:nvPr>
        </p:nvSpPr>
        <p:spPr>
          <a:ln/>
        </p:spPr>
        <p:txBody>
          <a:bodyPr/>
          <a:lstStyle>
            <a:lvl1pPr>
              <a:defRPr/>
            </a:lvl1pPr>
          </a:lstStyle>
          <a:p>
            <a:pPr>
              <a:defRPr/>
            </a:pPr>
            <a:fld id="{39C26D1A-2878-45E1-9737-D8EB610DFF5D}" type="slidenum">
              <a:rPr lang="en-US" altLang="ko-KR"/>
              <a:pPr>
                <a:defRPr/>
              </a:pPr>
              <a:t>‹#›</a:t>
            </a:fld>
            <a:endParaRPr lang="en-US" altLang="ko-K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w="9525">
            <a:noFill/>
            <a:miter lim="800000"/>
            <a:headEnd/>
            <a:tailEnd/>
          </a:ln>
        </p:spPr>
        <p:txBody>
          <a:bodyPr vert="horz" wrap="square" lIns="436690" tIns="218344" rIns="436690" bIns="218344" numCol="1" anchor="ctr" anchorCtr="0" compatLnSpc="1">
            <a:prstTxWarp prst="textNoShape">
              <a:avLst/>
            </a:prstTxWarp>
          </a:bodyPr>
          <a:lstStyle/>
          <a:p>
            <a:pPr lvl="0"/>
            <a:r>
              <a:rPr lang="en-US" altLang="ko-KR"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w="9525">
            <a:noFill/>
            <a:miter lim="800000"/>
            <a:headEnd/>
            <a:tailEnd/>
          </a:ln>
        </p:spPr>
        <p:txBody>
          <a:bodyPr vert="horz" wrap="square" lIns="436690" tIns="218344" rIns="436690" bIns="218344"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eaLnBrk="0" hangingPunct="0">
              <a:defRPr sz="6700">
                <a:latin typeface="Times" charset="0"/>
                <a:ea typeface="굴림" charset="-127"/>
                <a:cs typeface="+mn-cs"/>
              </a:defRPr>
            </a:lvl1pPr>
          </a:lstStyle>
          <a:p>
            <a:pPr>
              <a:defRPr/>
            </a:pPr>
            <a:endParaRPr lang="ko-KR" altLang="ko-KR"/>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ctr" eaLnBrk="0" hangingPunct="0">
              <a:defRPr sz="6700">
                <a:latin typeface="Times" charset="0"/>
                <a:ea typeface="굴림" charset="-127"/>
                <a:cs typeface="+mn-cs"/>
              </a:defRPr>
            </a:lvl1pPr>
          </a:lstStyle>
          <a:p>
            <a:pPr>
              <a:defRPr/>
            </a:pPr>
            <a:endParaRPr lang="ko-KR" altLang="ko-KR"/>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r" eaLnBrk="0" hangingPunct="0">
              <a:defRPr sz="6700">
                <a:latin typeface="Times" charset="0"/>
                <a:ea typeface="굴림" charset="-127"/>
                <a:cs typeface="+mn-cs"/>
              </a:defRPr>
            </a:lvl1pPr>
          </a:lstStyle>
          <a:p>
            <a:pPr>
              <a:defRPr/>
            </a:pPr>
            <a:fld id="{A32D5FAB-2E9B-4A30-A5C0-7F288EEB5752}" type="slidenum">
              <a:rPr lang="en-US" altLang="ko-KR"/>
              <a:pPr>
                <a:defRPr/>
              </a:pPr>
              <a:t>‹#›</a:t>
            </a:fld>
            <a:endParaRPr lang="en-US" altLang="ko-KR"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mailto:csykes@WCPT.org"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mailto:hjlee@silla.ac.kr" TargetMode="External"/><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362" name="Rectangle 12"/>
          <p:cNvSpPr>
            <a:spLocks noChangeArrowheads="1"/>
          </p:cNvSpPr>
          <p:nvPr/>
        </p:nvSpPr>
        <p:spPr bwMode="auto">
          <a:xfrm>
            <a:off x="10387013" y="23636288"/>
            <a:ext cx="9367837" cy="1079500"/>
          </a:xfrm>
          <a:prstGeom prst="rect">
            <a:avLst/>
          </a:prstGeom>
          <a:solidFill>
            <a:schemeClr val="accent2"/>
          </a:solidFill>
          <a:ln w="9525">
            <a:noFill/>
            <a:miter lim="800000"/>
            <a:headEnd/>
            <a:tailEnd/>
          </a:ln>
        </p:spPr>
        <p:txBody>
          <a:bodyPr/>
          <a:lstStyle/>
          <a:p>
            <a:pPr eaLnBrk="0" hangingPunct="0"/>
            <a:endParaRPr lang="ko-KR" altLang="ko-KR">
              <a:ea typeface="굴림" pitchFamily="34" charset="-127"/>
            </a:endParaRPr>
          </a:p>
        </p:txBody>
      </p:sp>
      <p:sp>
        <p:nvSpPr>
          <p:cNvPr id="15363" name="Rectangle 10"/>
          <p:cNvSpPr>
            <a:spLocks noChangeArrowheads="1"/>
          </p:cNvSpPr>
          <p:nvPr/>
        </p:nvSpPr>
        <p:spPr bwMode="auto">
          <a:xfrm>
            <a:off x="738188" y="8515350"/>
            <a:ext cx="9367837" cy="1081088"/>
          </a:xfrm>
          <a:prstGeom prst="rect">
            <a:avLst/>
          </a:prstGeom>
          <a:solidFill>
            <a:schemeClr val="accent2"/>
          </a:solidFill>
          <a:ln w="9525">
            <a:noFill/>
            <a:miter lim="800000"/>
            <a:headEnd/>
            <a:tailEnd/>
          </a:ln>
        </p:spPr>
        <p:txBody>
          <a:bodyPr lIns="91522" tIns="45761" rIns="91522" bIns="45761"/>
          <a:lstStyle/>
          <a:p>
            <a:pPr defTabSz="915988" eaLnBrk="0" hangingPunct="0"/>
            <a:endParaRPr lang="en-GB" altLang="ko-KR" sz="2400">
              <a:ea typeface="굴림" pitchFamily="34" charset="-127"/>
            </a:endParaRPr>
          </a:p>
        </p:txBody>
      </p:sp>
      <p:sp>
        <p:nvSpPr>
          <p:cNvPr id="15364" name="Rectangle 15"/>
          <p:cNvSpPr>
            <a:spLocks noChangeArrowheads="1"/>
          </p:cNvSpPr>
          <p:nvPr/>
        </p:nvSpPr>
        <p:spPr bwMode="auto">
          <a:xfrm>
            <a:off x="3475038" y="8802688"/>
            <a:ext cx="4037012" cy="549275"/>
          </a:xfrm>
          <a:prstGeom prst="rect">
            <a:avLst/>
          </a:prstGeom>
          <a:noFill/>
          <a:ln w="9525">
            <a:noFill/>
            <a:miter lim="800000"/>
            <a:headEnd/>
            <a:tailEnd/>
          </a:ln>
        </p:spPr>
        <p:txBody>
          <a:bodyPr lIns="0" tIns="0" rIns="0" bIns="0">
            <a:spAutoFit/>
          </a:bodyPr>
          <a:lstStyle/>
          <a:p>
            <a:pPr defTabSz="915988" eaLnBrk="0" hangingPunct="0"/>
            <a:r>
              <a:rPr lang="en-GB" altLang="ko-KR" b="1">
                <a:solidFill>
                  <a:srgbClr val="FFFFFF"/>
                </a:solidFill>
                <a:ea typeface="굴림" pitchFamily="34" charset="-127"/>
              </a:rPr>
              <a:t>Introduction</a:t>
            </a:r>
          </a:p>
        </p:txBody>
      </p:sp>
      <p:sp>
        <p:nvSpPr>
          <p:cNvPr id="15365" name="Rectangle 11"/>
          <p:cNvSpPr>
            <a:spLocks noChangeArrowheads="1"/>
          </p:cNvSpPr>
          <p:nvPr/>
        </p:nvSpPr>
        <p:spPr bwMode="auto">
          <a:xfrm>
            <a:off x="10315575" y="8515350"/>
            <a:ext cx="9367838" cy="1079500"/>
          </a:xfrm>
          <a:prstGeom prst="rect">
            <a:avLst/>
          </a:prstGeom>
          <a:solidFill>
            <a:schemeClr val="accent2"/>
          </a:solidFill>
          <a:ln w="9525">
            <a:noFill/>
            <a:miter lim="800000"/>
            <a:headEnd/>
            <a:tailEnd/>
          </a:ln>
        </p:spPr>
        <p:txBody>
          <a:bodyPr/>
          <a:lstStyle/>
          <a:p>
            <a:pPr eaLnBrk="0" hangingPunct="0"/>
            <a:endParaRPr lang="ko-KR" altLang="ko-KR">
              <a:ea typeface="굴림" pitchFamily="34" charset="-127"/>
            </a:endParaRPr>
          </a:p>
        </p:txBody>
      </p:sp>
      <p:sp>
        <p:nvSpPr>
          <p:cNvPr id="15366" name="Rectangle 16"/>
          <p:cNvSpPr>
            <a:spLocks noChangeArrowheads="1"/>
          </p:cNvSpPr>
          <p:nvPr/>
        </p:nvSpPr>
        <p:spPr bwMode="auto">
          <a:xfrm>
            <a:off x="12115800" y="8731250"/>
            <a:ext cx="6548438" cy="554038"/>
          </a:xfrm>
          <a:prstGeom prst="rect">
            <a:avLst/>
          </a:prstGeom>
          <a:noFill/>
          <a:ln w="9525">
            <a:noFill/>
            <a:miter lim="800000"/>
            <a:headEnd/>
            <a:tailEnd/>
          </a:ln>
        </p:spPr>
        <p:txBody>
          <a:bodyPr wrap="none" lIns="0" tIns="0" rIns="0" bIns="0">
            <a:spAutoFit/>
          </a:bodyPr>
          <a:lstStyle/>
          <a:p>
            <a:pPr defTabSz="915988" eaLnBrk="0" hangingPunct="0"/>
            <a:r>
              <a:rPr lang="en-GB" altLang="ko-KR" b="1">
                <a:solidFill>
                  <a:srgbClr val="FFFFFF"/>
                </a:solidFill>
                <a:ea typeface="굴림" pitchFamily="34" charset="-127"/>
              </a:rPr>
              <a:t>Programme and methods</a:t>
            </a:r>
          </a:p>
        </p:txBody>
      </p:sp>
      <p:sp>
        <p:nvSpPr>
          <p:cNvPr id="15367" name="Rectangle 12"/>
          <p:cNvSpPr>
            <a:spLocks noChangeArrowheads="1"/>
          </p:cNvSpPr>
          <p:nvPr/>
        </p:nvSpPr>
        <p:spPr bwMode="auto">
          <a:xfrm>
            <a:off x="20180300" y="8515350"/>
            <a:ext cx="9367838" cy="1079500"/>
          </a:xfrm>
          <a:prstGeom prst="rect">
            <a:avLst/>
          </a:prstGeom>
          <a:solidFill>
            <a:schemeClr val="accent2"/>
          </a:solidFill>
          <a:ln w="9525">
            <a:noFill/>
            <a:miter lim="800000"/>
            <a:headEnd/>
            <a:tailEnd/>
          </a:ln>
        </p:spPr>
        <p:txBody>
          <a:bodyPr/>
          <a:lstStyle/>
          <a:p>
            <a:pPr eaLnBrk="0" hangingPunct="0"/>
            <a:endParaRPr lang="ko-KR" altLang="ko-KR">
              <a:ea typeface="굴림" pitchFamily="34" charset="-127"/>
            </a:endParaRPr>
          </a:p>
        </p:txBody>
      </p:sp>
      <p:sp>
        <p:nvSpPr>
          <p:cNvPr id="15368" name="Rectangle 17"/>
          <p:cNvSpPr>
            <a:spLocks noChangeArrowheads="1"/>
          </p:cNvSpPr>
          <p:nvPr/>
        </p:nvSpPr>
        <p:spPr bwMode="auto">
          <a:xfrm>
            <a:off x="24141113" y="8658225"/>
            <a:ext cx="1892300" cy="549275"/>
          </a:xfrm>
          <a:prstGeom prst="rect">
            <a:avLst/>
          </a:prstGeom>
          <a:noFill/>
          <a:ln w="9525">
            <a:noFill/>
            <a:miter lim="800000"/>
            <a:headEnd/>
            <a:tailEnd/>
          </a:ln>
        </p:spPr>
        <p:txBody>
          <a:bodyPr wrap="none" lIns="0" tIns="0" rIns="0" bIns="0">
            <a:spAutoFit/>
          </a:bodyPr>
          <a:lstStyle/>
          <a:p>
            <a:pPr defTabSz="915988" eaLnBrk="0" hangingPunct="0"/>
            <a:r>
              <a:rPr lang="en-GB" altLang="ko-KR" b="1">
                <a:solidFill>
                  <a:srgbClr val="FFFFFF"/>
                </a:solidFill>
                <a:ea typeface="굴림" pitchFamily="34" charset="-127"/>
              </a:rPr>
              <a:t>Results</a:t>
            </a:r>
            <a:endParaRPr lang="en-GB" altLang="ko-KR" sz="2400">
              <a:ea typeface="굴림" pitchFamily="34" charset="-127"/>
            </a:endParaRPr>
          </a:p>
        </p:txBody>
      </p:sp>
      <p:sp>
        <p:nvSpPr>
          <p:cNvPr id="15369" name="Rectangle 13"/>
          <p:cNvSpPr>
            <a:spLocks noChangeArrowheads="1"/>
          </p:cNvSpPr>
          <p:nvPr/>
        </p:nvSpPr>
        <p:spPr bwMode="auto">
          <a:xfrm>
            <a:off x="20396200" y="32637413"/>
            <a:ext cx="9367838" cy="1081087"/>
          </a:xfrm>
          <a:prstGeom prst="rect">
            <a:avLst/>
          </a:prstGeom>
          <a:solidFill>
            <a:schemeClr val="accent2"/>
          </a:solidFill>
          <a:ln w="9525">
            <a:noFill/>
            <a:miter lim="800000"/>
            <a:headEnd/>
            <a:tailEnd/>
          </a:ln>
        </p:spPr>
        <p:txBody>
          <a:bodyPr/>
          <a:lstStyle/>
          <a:p>
            <a:pPr eaLnBrk="0" hangingPunct="0"/>
            <a:endParaRPr lang="ko-KR" altLang="ko-KR">
              <a:ea typeface="굴림" pitchFamily="34" charset="-127"/>
            </a:endParaRPr>
          </a:p>
        </p:txBody>
      </p:sp>
      <p:sp>
        <p:nvSpPr>
          <p:cNvPr id="15370" name="Rectangle 18"/>
          <p:cNvSpPr>
            <a:spLocks noChangeArrowheads="1"/>
          </p:cNvSpPr>
          <p:nvPr/>
        </p:nvSpPr>
        <p:spPr bwMode="auto">
          <a:xfrm>
            <a:off x="21116925" y="32924750"/>
            <a:ext cx="6985000" cy="554038"/>
          </a:xfrm>
          <a:prstGeom prst="rect">
            <a:avLst/>
          </a:prstGeom>
          <a:noFill/>
          <a:ln w="9525">
            <a:noFill/>
            <a:miter lim="800000"/>
            <a:headEnd/>
            <a:tailEnd/>
          </a:ln>
        </p:spPr>
        <p:txBody>
          <a:bodyPr lIns="0" tIns="0" rIns="0" bIns="0">
            <a:spAutoFit/>
          </a:bodyPr>
          <a:lstStyle/>
          <a:p>
            <a:pPr algn="ctr" defTabSz="915988" eaLnBrk="0" hangingPunct="0"/>
            <a:r>
              <a:rPr lang="en-GB" altLang="ko-KR" b="1">
                <a:solidFill>
                  <a:srgbClr val="FFFFFF"/>
                </a:solidFill>
                <a:ea typeface="굴림" pitchFamily="34" charset="-127"/>
              </a:rPr>
              <a:t>Future activities</a:t>
            </a:r>
          </a:p>
        </p:txBody>
      </p:sp>
      <p:sp>
        <p:nvSpPr>
          <p:cNvPr id="15371" name="Text Box 31"/>
          <p:cNvSpPr txBox="1">
            <a:spLocks noChangeArrowheads="1"/>
          </p:cNvSpPr>
          <p:nvPr/>
        </p:nvSpPr>
        <p:spPr bwMode="auto">
          <a:xfrm>
            <a:off x="809625" y="9955213"/>
            <a:ext cx="9367838" cy="19586575"/>
          </a:xfrm>
          <a:prstGeom prst="rect">
            <a:avLst/>
          </a:prstGeom>
          <a:noFill/>
          <a:ln w="9525">
            <a:noFill/>
            <a:miter lim="800000"/>
            <a:headEnd/>
            <a:tailEnd/>
          </a:ln>
        </p:spPr>
        <p:txBody>
          <a:bodyPr lIns="91522" tIns="45761" rIns="91522" bIns="45761"/>
          <a:lstStyle/>
          <a:p>
            <a:pPr defTabSz="915988" eaLnBrk="0" hangingPunct="0"/>
            <a:r>
              <a:rPr lang="en-GB" altLang="ko-KR">
                <a:ea typeface="굴림" pitchFamily="34" charset="-127"/>
              </a:rPr>
              <a:t>The Korean Physical Therapy Association(KPTA) has recognised the importance of the International Classification of Functioning, Disability and Health (ICF) in reporting on the health status of their patients/clients and the outcomes of physical therapist interventions. In 2009 and again in 2011 there have been workshops held involving staff of the World Health Organization (WHO), the KPTA and World Confederation for Physical Therapy. </a:t>
            </a:r>
          </a:p>
          <a:p>
            <a:pPr defTabSz="915988" eaLnBrk="0" hangingPunct="0"/>
            <a:endParaRPr lang="en-GB" altLang="ko-KR">
              <a:ea typeface="굴림" pitchFamily="34" charset="-127"/>
            </a:endParaRPr>
          </a:p>
          <a:p>
            <a:pPr defTabSz="915988" eaLnBrk="0" hangingPunct="0"/>
            <a:r>
              <a:rPr lang="en-GB" altLang="ko-KR">
                <a:ea typeface="굴림" pitchFamily="34" charset="-127"/>
              </a:rPr>
              <a:t>The </a:t>
            </a:r>
            <a:r>
              <a:rPr lang="en-GB" altLang="ko-KR" b="1">
                <a:ea typeface="굴림" pitchFamily="34" charset="-127"/>
              </a:rPr>
              <a:t>aims</a:t>
            </a:r>
            <a:r>
              <a:rPr lang="en-GB" altLang="ko-KR">
                <a:ea typeface="굴림" pitchFamily="34" charset="-127"/>
              </a:rPr>
              <a:t> of the workshops were:</a:t>
            </a:r>
          </a:p>
          <a:p>
            <a:pPr defTabSz="915988" eaLnBrk="0" hangingPunct="0"/>
            <a:r>
              <a:rPr lang="en-GB" altLang="ko-KR">
                <a:ea typeface="굴림" pitchFamily="34" charset="-127"/>
              </a:rPr>
              <a:t>1	to provide an introduction to the 	classification, content and uses, for 	physiotherapists with limited 	knowledge of the ICF;</a:t>
            </a:r>
          </a:p>
          <a:p>
            <a:pPr defTabSz="915988" eaLnBrk="0" hangingPunct="0"/>
            <a:r>
              <a:rPr lang="en-GB" altLang="ko-KR">
                <a:ea typeface="굴림" pitchFamily="34" charset="-127"/>
              </a:rPr>
              <a:t>2 	to expand awareness of ICF 	applications amongst those who 	have some experience of ICF; and</a:t>
            </a:r>
          </a:p>
          <a:p>
            <a:pPr marL="101600" lvl="1" indent="355600" defTabSz="915988" eaLnBrk="0" hangingPunct="0">
              <a:buFontTx/>
              <a:buAutoNum type="arabicPlain" startAt="3"/>
            </a:pPr>
            <a:r>
              <a:rPr lang="en-GB" altLang="ko-KR">
                <a:ea typeface="굴림" pitchFamily="34" charset="-127"/>
              </a:rPr>
              <a:t> 	to share ideas about the way 	forward for the implementation of 	the ICF in the profession.</a:t>
            </a:r>
          </a:p>
          <a:p>
            <a:pPr defTabSz="915988" eaLnBrk="0" hangingPunct="0"/>
            <a:endParaRPr lang="en-GB" altLang="ko-KR">
              <a:ea typeface="굴림" pitchFamily="34" charset="-127"/>
            </a:endParaRPr>
          </a:p>
          <a:p>
            <a:pPr defTabSz="915988" eaLnBrk="0" hangingPunct="0"/>
            <a:r>
              <a:rPr lang="en-GB" altLang="ko-KR" b="1">
                <a:ea typeface="굴림" pitchFamily="34" charset="-127"/>
              </a:rPr>
              <a:t>Participants</a:t>
            </a:r>
            <a:r>
              <a:rPr lang="en-GB" altLang="ko-KR">
                <a:ea typeface="굴림" pitchFamily="34" charset="-127"/>
              </a:rPr>
              <a:t> included physical therapy educators and service managers, officers of the professional association and </a:t>
            </a:r>
            <a:r>
              <a:rPr lang="en-US" altLang="ko-KR">
                <a:ea typeface="굴림" pitchFamily="34" charset="-127"/>
              </a:rPr>
              <a:t>physical therapist clinicians. </a:t>
            </a:r>
            <a:endParaRPr lang="en-GB" altLang="ko-KR">
              <a:ea typeface="굴림" pitchFamily="34" charset="-127"/>
            </a:endParaRPr>
          </a:p>
          <a:p>
            <a:pPr defTabSz="915988" eaLnBrk="0" hangingPunct="0"/>
            <a:endParaRPr lang="en-GB" altLang="ko-KR">
              <a:ea typeface="굴림" pitchFamily="34" charset="-127"/>
            </a:endParaRPr>
          </a:p>
          <a:p>
            <a:pPr defTabSz="915988" eaLnBrk="0" hangingPunct="0"/>
            <a:endParaRPr lang="en-GB" altLang="ko-KR">
              <a:ea typeface="굴림" pitchFamily="34" charset="-127"/>
            </a:endParaRPr>
          </a:p>
        </p:txBody>
      </p:sp>
      <p:sp>
        <p:nvSpPr>
          <p:cNvPr id="2060" name="Text Box 32"/>
          <p:cNvSpPr txBox="1">
            <a:spLocks noChangeArrowheads="1"/>
          </p:cNvSpPr>
          <p:nvPr/>
        </p:nvSpPr>
        <p:spPr bwMode="auto">
          <a:xfrm>
            <a:off x="10460038" y="9955213"/>
            <a:ext cx="9367837" cy="13320712"/>
          </a:xfrm>
          <a:prstGeom prst="rect">
            <a:avLst/>
          </a:prstGeom>
          <a:noFill/>
          <a:ln w="9525">
            <a:noFill/>
            <a:miter lim="800000"/>
            <a:headEnd/>
            <a:tailEnd/>
          </a:ln>
        </p:spPr>
        <p:txBody>
          <a:bodyPr lIns="91522" tIns="45761" rIns="91522" bIns="45761"/>
          <a:lstStyle/>
          <a:p>
            <a:pPr defTabSz="915988" eaLnBrk="0" hangingPunct="0">
              <a:spcBef>
                <a:spcPct val="50000"/>
              </a:spcBef>
              <a:defRPr/>
            </a:pPr>
            <a:r>
              <a:rPr lang="en-GB" altLang="ko-KR" dirty="0">
                <a:ea typeface="굴림" charset="-127"/>
                <a:cs typeface="+mn-cs"/>
              </a:rPr>
              <a:t>The duration of the workshop was two days. Small group work and </a:t>
            </a:r>
            <a:r>
              <a:rPr lang="en-GB" altLang="ko-KR" dirty="0">
                <a:ea typeface="굴림" charset="-127"/>
                <a:cs typeface="+mn-cs"/>
              </a:rPr>
              <a:t>interactive plenary sessions </a:t>
            </a:r>
            <a:r>
              <a:rPr lang="en-GB" altLang="ko-KR" dirty="0">
                <a:ea typeface="굴림" charset="-127"/>
                <a:cs typeface="+mn-cs"/>
              </a:rPr>
              <a:t>were spread through out the days. Questions and discussion were always welcomed. </a:t>
            </a:r>
          </a:p>
          <a:p>
            <a:pPr defTabSz="915988" eaLnBrk="0" hangingPunct="0">
              <a:spcBef>
                <a:spcPct val="50000"/>
              </a:spcBef>
              <a:defRPr/>
            </a:pPr>
            <a:r>
              <a:rPr lang="en-GB" altLang="ko-KR" dirty="0">
                <a:ea typeface="굴림" charset="-127"/>
                <a:cs typeface="+mn-cs"/>
              </a:rPr>
              <a:t>The programme was developed in line with the WHO-FIC curriculum guidelines.</a:t>
            </a:r>
          </a:p>
          <a:p>
            <a:pPr defTabSz="915988" eaLnBrk="0" hangingPunct="0">
              <a:spcBef>
                <a:spcPct val="50000"/>
              </a:spcBef>
              <a:defRPr/>
            </a:pPr>
            <a:r>
              <a:rPr lang="en-GB" altLang="ko-KR" dirty="0">
                <a:ea typeface="굴림" charset="-127"/>
                <a:cs typeface="+mn-cs"/>
              </a:rPr>
              <a:t>Topics included:</a:t>
            </a:r>
          </a:p>
          <a:p>
            <a:pPr defTabSz="915988" eaLnBrk="0" hangingPunct="0">
              <a:spcBef>
                <a:spcPct val="50000"/>
              </a:spcBef>
              <a:defRPr/>
            </a:pPr>
            <a:r>
              <a:rPr lang="en-GB" altLang="ko-KR" dirty="0">
                <a:ea typeface="굴림" charset="-127"/>
                <a:cs typeface="+mn-cs"/>
              </a:rPr>
              <a:t>-	The role of ICF in public health</a:t>
            </a:r>
          </a:p>
          <a:p>
            <a:pPr defTabSz="915988" eaLnBrk="0" hangingPunct="0">
              <a:spcBef>
                <a:spcPct val="50000"/>
              </a:spcBef>
              <a:defRPr/>
            </a:pPr>
            <a:r>
              <a:rPr lang="en-GB" altLang="ko-KR" dirty="0">
                <a:ea typeface="굴림" charset="-127"/>
                <a:cs typeface="+mn-cs"/>
              </a:rPr>
              <a:t>-	Requirements for information and 	importance of using standards</a:t>
            </a:r>
          </a:p>
          <a:p>
            <a:pPr defTabSz="915988" eaLnBrk="0" hangingPunct="0">
              <a:spcBef>
                <a:spcPct val="50000"/>
              </a:spcBef>
              <a:defRPr/>
            </a:pPr>
            <a:r>
              <a:rPr lang="en-GB" altLang="ko-KR" dirty="0">
                <a:ea typeface="굴림" charset="-127"/>
                <a:cs typeface="+mn-cs"/>
              </a:rPr>
              <a:t>-	Introduction to the ICF model, 	components and qualifiers</a:t>
            </a:r>
          </a:p>
          <a:p>
            <a:pPr defTabSz="915988" eaLnBrk="0" hangingPunct="0">
              <a:spcBef>
                <a:spcPct val="50000"/>
              </a:spcBef>
              <a:defRPr/>
            </a:pPr>
            <a:r>
              <a:rPr lang="en-GB" altLang="ko-KR" dirty="0">
                <a:ea typeface="굴림" charset="-127"/>
                <a:cs typeface="+mn-cs"/>
              </a:rPr>
              <a:t>-	Using the ICF in physical therapist 	practice</a:t>
            </a:r>
          </a:p>
          <a:p>
            <a:pPr marL="889000" indent="-889000" defTabSz="915988" eaLnBrk="0" hangingPunct="0">
              <a:spcBef>
                <a:spcPct val="50000"/>
              </a:spcBef>
              <a:defRPr/>
            </a:pPr>
            <a:r>
              <a:rPr lang="en-GB" altLang="ko-KR" dirty="0">
                <a:ea typeface="굴림" charset="-127"/>
                <a:cs typeface="+mn-cs"/>
              </a:rPr>
              <a:t>-	Examples of ICF </a:t>
            </a:r>
            <a:r>
              <a:rPr lang="en-GB" altLang="ko-KR" dirty="0">
                <a:ea typeface="굴림" charset="-127"/>
                <a:cs typeface="+mn-cs"/>
              </a:rPr>
              <a:t>use from around the world</a:t>
            </a:r>
            <a:endParaRPr lang="en-GB" altLang="ko-KR" dirty="0">
              <a:ea typeface="굴림" charset="-127"/>
              <a:cs typeface="+mn-cs"/>
            </a:endParaRPr>
          </a:p>
          <a:p>
            <a:pPr defTabSz="915988" eaLnBrk="0" hangingPunct="0">
              <a:spcBef>
                <a:spcPct val="50000"/>
              </a:spcBef>
              <a:defRPr/>
            </a:pPr>
            <a:r>
              <a:rPr lang="en-GB" altLang="ko-KR" dirty="0">
                <a:ea typeface="굴림" charset="-127"/>
                <a:cs typeface="+mn-cs"/>
              </a:rPr>
              <a:t>-	Developing a plan for physical 	therapist use of ICF in Korea</a:t>
            </a:r>
          </a:p>
          <a:p>
            <a:pPr defTabSz="915988" eaLnBrk="0" hangingPunct="0">
              <a:spcBef>
                <a:spcPct val="50000"/>
              </a:spcBef>
              <a:defRPr/>
            </a:pPr>
            <a:endParaRPr lang="en-GB" altLang="ko-KR" dirty="0">
              <a:ea typeface="굴림" charset="-127"/>
              <a:cs typeface="+mn-cs"/>
            </a:endParaRPr>
          </a:p>
        </p:txBody>
      </p:sp>
      <p:sp>
        <p:nvSpPr>
          <p:cNvPr id="15373" name="Text Box 33"/>
          <p:cNvSpPr txBox="1">
            <a:spLocks noChangeArrowheads="1"/>
          </p:cNvSpPr>
          <p:nvPr/>
        </p:nvSpPr>
        <p:spPr bwMode="auto">
          <a:xfrm>
            <a:off x="20253325" y="9955213"/>
            <a:ext cx="9367838" cy="12096750"/>
          </a:xfrm>
          <a:prstGeom prst="rect">
            <a:avLst/>
          </a:prstGeom>
          <a:noFill/>
          <a:ln w="9525">
            <a:noFill/>
            <a:miter lim="800000"/>
            <a:headEnd/>
            <a:tailEnd/>
          </a:ln>
        </p:spPr>
        <p:txBody>
          <a:bodyPr lIns="91522" tIns="45761" rIns="91522" bIns="45761"/>
          <a:lstStyle/>
          <a:p>
            <a:pPr defTabSz="915988" eaLnBrk="0" hangingPunct="0">
              <a:lnSpc>
                <a:spcPct val="95000"/>
              </a:lnSpc>
              <a:spcBef>
                <a:spcPct val="25000"/>
              </a:spcBef>
              <a:spcAft>
                <a:spcPct val="25000"/>
              </a:spcAft>
            </a:pPr>
            <a:r>
              <a:rPr lang="en-GB" altLang="ko-KR">
                <a:ea typeface="굴림" pitchFamily="34" charset="-127"/>
              </a:rPr>
              <a:t>A total of 70 participants from 25 universities, 22 physical therapy clinics of general hospitals and community facilities took part. Geographical spread is shown in Figure1.</a:t>
            </a:r>
          </a:p>
          <a:p>
            <a:pPr defTabSz="915988" eaLnBrk="0" hangingPunct="0">
              <a:lnSpc>
                <a:spcPct val="95000"/>
              </a:lnSpc>
              <a:spcBef>
                <a:spcPct val="25000"/>
              </a:spcBef>
              <a:spcAft>
                <a:spcPct val="25000"/>
              </a:spcAft>
            </a:pPr>
            <a:r>
              <a:rPr lang="en-GB" altLang="ko-KR">
                <a:ea typeface="굴림" pitchFamily="34" charset="-127"/>
              </a:rPr>
              <a:t>Key outcomes:</a:t>
            </a:r>
          </a:p>
          <a:p>
            <a:pPr defTabSz="915988" eaLnBrk="0" hangingPunct="0">
              <a:lnSpc>
                <a:spcPct val="95000"/>
              </a:lnSpc>
              <a:spcBef>
                <a:spcPct val="25000"/>
              </a:spcBef>
              <a:spcAft>
                <a:spcPct val="25000"/>
              </a:spcAft>
            </a:pPr>
            <a:r>
              <a:rPr lang="en-GB" altLang="ko-KR">
                <a:ea typeface="굴림" pitchFamily="34" charset="-127"/>
              </a:rPr>
              <a:t>The WHO-DAS II has been translated and back translated into Korean.  Korean versions of the WHO-DAS II have been pilot tested for clinical usage. </a:t>
            </a:r>
          </a:p>
          <a:p>
            <a:pPr defTabSz="915988" eaLnBrk="0" hangingPunct="0">
              <a:lnSpc>
                <a:spcPct val="95000"/>
              </a:lnSpc>
              <a:spcBef>
                <a:spcPct val="25000"/>
              </a:spcBef>
              <a:spcAft>
                <a:spcPct val="25000"/>
              </a:spcAft>
            </a:pPr>
            <a:r>
              <a:rPr lang="en-GB" altLang="ko-KR">
                <a:ea typeface="굴림" pitchFamily="34" charset="-127"/>
              </a:rPr>
              <a:t>ICF has been integrated into the curriculum of physical therapist professional entry level education programmes in several universities.</a:t>
            </a:r>
          </a:p>
          <a:p>
            <a:pPr defTabSz="915988" eaLnBrk="0" hangingPunct="0">
              <a:lnSpc>
                <a:spcPct val="95000"/>
              </a:lnSpc>
              <a:spcBef>
                <a:spcPct val="25000"/>
              </a:spcBef>
              <a:spcAft>
                <a:spcPct val="25000"/>
              </a:spcAft>
            </a:pPr>
            <a:r>
              <a:rPr lang="en-GB" altLang="ko-KR">
                <a:ea typeface="굴림" pitchFamily="34" charset="-127"/>
              </a:rPr>
              <a:t>Korean physical therapists have joined the WCPT international network of physical therapists interested in ICF.</a:t>
            </a:r>
          </a:p>
          <a:p>
            <a:pPr defTabSz="915988" eaLnBrk="0" hangingPunct="0">
              <a:lnSpc>
                <a:spcPct val="95000"/>
              </a:lnSpc>
              <a:spcBef>
                <a:spcPct val="25000"/>
              </a:spcBef>
              <a:spcAft>
                <a:spcPct val="25000"/>
              </a:spcAft>
            </a:pPr>
            <a:r>
              <a:rPr lang="en-GB" altLang="ko-KR">
                <a:ea typeface="굴림" pitchFamily="34" charset="-127"/>
              </a:rPr>
              <a:t>Staff of the KPTA are engaged with the WHO-FIC collaborating centre in Korea. </a:t>
            </a:r>
          </a:p>
          <a:p>
            <a:pPr defTabSz="915988" eaLnBrk="0" hangingPunct="0">
              <a:lnSpc>
                <a:spcPct val="95000"/>
              </a:lnSpc>
              <a:spcBef>
                <a:spcPct val="25000"/>
              </a:spcBef>
              <a:spcAft>
                <a:spcPct val="25000"/>
              </a:spcAft>
            </a:pPr>
            <a:endParaRPr lang="en-GB" altLang="ko-KR">
              <a:ea typeface="굴림" pitchFamily="34" charset="-127"/>
            </a:endParaRPr>
          </a:p>
        </p:txBody>
      </p:sp>
      <p:sp>
        <p:nvSpPr>
          <p:cNvPr id="15374" name="Text Box 36"/>
          <p:cNvSpPr txBox="1">
            <a:spLocks noChangeArrowheads="1"/>
          </p:cNvSpPr>
          <p:nvPr/>
        </p:nvSpPr>
        <p:spPr bwMode="auto">
          <a:xfrm>
            <a:off x="20113625" y="24430038"/>
            <a:ext cx="9367838" cy="6551612"/>
          </a:xfrm>
          <a:prstGeom prst="rect">
            <a:avLst/>
          </a:prstGeom>
          <a:noFill/>
          <a:ln w="9525">
            <a:noFill/>
            <a:miter lim="800000"/>
            <a:headEnd/>
            <a:tailEnd/>
          </a:ln>
        </p:spPr>
        <p:txBody>
          <a:bodyPr lIns="91522" tIns="45761" rIns="91522" bIns="45761"/>
          <a:lstStyle/>
          <a:p>
            <a:pPr marL="288925" indent="-288925" defTabSz="915988" eaLnBrk="0" hangingPunct="0">
              <a:spcBef>
                <a:spcPct val="50000"/>
              </a:spcBef>
            </a:pPr>
            <a:endParaRPr lang="en-GB" altLang="ko-KR">
              <a:ea typeface="굴림" pitchFamily="34" charset="-127"/>
            </a:endParaRPr>
          </a:p>
        </p:txBody>
      </p:sp>
      <p:grpSp>
        <p:nvGrpSpPr>
          <p:cNvPr id="15375" name="Group 61"/>
          <p:cNvGrpSpPr>
            <a:grpSpLocks/>
          </p:cNvGrpSpPr>
          <p:nvPr/>
        </p:nvGrpSpPr>
        <p:grpSpPr bwMode="auto">
          <a:xfrm>
            <a:off x="2970213" y="1457325"/>
            <a:ext cx="18918237" cy="3873500"/>
            <a:chOff x="1871" y="918"/>
            <a:chExt cx="11917" cy="2440"/>
          </a:xfrm>
        </p:grpSpPr>
        <p:sp>
          <p:nvSpPr>
            <p:cNvPr id="15391" name="Text Box 5"/>
            <p:cNvSpPr txBox="1">
              <a:spLocks noChangeArrowheads="1"/>
            </p:cNvSpPr>
            <p:nvPr/>
          </p:nvSpPr>
          <p:spPr bwMode="auto">
            <a:xfrm>
              <a:off x="1871" y="918"/>
              <a:ext cx="11917" cy="669"/>
            </a:xfrm>
            <a:prstGeom prst="rect">
              <a:avLst/>
            </a:prstGeom>
            <a:noFill/>
            <a:ln w="9525">
              <a:noFill/>
              <a:miter lim="800000"/>
              <a:headEnd/>
              <a:tailEnd/>
            </a:ln>
          </p:spPr>
          <p:txBody>
            <a:bodyPr lIns="91522" tIns="45761" rIns="91522" bIns="45761">
              <a:spAutoFit/>
            </a:bodyPr>
            <a:lstStyle/>
            <a:p>
              <a:pPr algn="ctr" defTabSz="915988" eaLnBrk="0" hangingPunct="0">
                <a:lnSpc>
                  <a:spcPct val="90000"/>
                </a:lnSpc>
              </a:pPr>
              <a:r>
                <a:rPr lang="en-GB" altLang="ko-KR" sz="7000" b="1">
                  <a:ea typeface="굴림" pitchFamily="34" charset="-127"/>
                </a:rPr>
                <a:t>ICF in Physical Therapy in Korea</a:t>
              </a:r>
              <a:endParaRPr lang="en-GB" altLang="ko-KR" sz="6000" b="1">
                <a:ea typeface="굴림" pitchFamily="34" charset="-127"/>
              </a:endParaRPr>
            </a:p>
          </p:txBody>
        </p:sp>
        <p:sp>
          <p:nvSpPr>
            <p:cNvPr id="15392" name="Text Box 6"/>
            <p:cNvSpPr txBox="1">
              <a:spLocks noChangeArrowheads="1"/>
            </p:cNvSpPr>
            <p:nvPr/>
          </p:nvSpPr>
          <p:spPr bwMode="auto">
            <a:xfrm>
              <a:off x="2416" y="1826"/>
              <a:ext cx="10659" cy="1532"/>
            </a:xfrm>
            <a:prstGeom prst="rect">
              <a:avLst/>
            </a:prstGeom>
            <a:noFill/>
            <a:ln w="9525">
              <a:noFill/>
              <a:miter lim="800000"/>
              <a:headEnd/>
              <a:tailEnd/>
            </a:ln>
          </p:spPr>
          <p:txBody>
            <a:bodyPr lIns="91522" tIns="45761" rIns="91522" bIns="45761">
              <a:spAutoFit/>
            </a:bodyPr>
            <a:lstStyle/>
            <a:p>
              <a:pPr algn="ctr" defTabSz="915988" eaLnBrk="0" hangingPunct="0">
                <a:spcAft>
                  <a:spcPts val="1200"/>
                </a:spcAft>
              </a:pPr>
              <a:r>
                <a:rPr lang="en-GB" altLang="ko-KR" sz="5400">
                  <a:ea typeface="굴림" pitchFamily="34" charset="-127"/>
                </a:rPr>
                <a:t>Haejung Lee</a:t>
              </a:r>
              <a:r>
                <a:rPr lang="en-GB" altLang="ko-KR" sz="5400" baseline="30000">
                  <a:ea typeface="굴림" pitchFamily="34" charset="-127"/>
                </a:rPr>
                <a:t>1</a:t>
              </a:r>
              <a:r>
                <a:rPr lang="en-GB" altLang="ko-KR" sz="5400">
                  <a:ea typeface="굴림" pitchFamily="34" charset="-127"/>
                </a:rPr>
                <a:t>, Catherine Sykes</a:t>
              </a:r>
              <a:r>
                <a:rPr lang="en-GB" altLang="ko-KR" sz="5400" baseline="30000">
                  <a:ea typeface="굴림" pitchFamily="34" charset="-127"/>
                </a:rPr>
                <a:t>2</a:t>
              </a:r>
            </a:p>
            <a:p>
              <a:pPr algn="ctr" defTabSz="915988" eaLnBrk="0" hangingPunct="0"/>
              <a:r>
                <a:rPr lang="en-GB" altLang="ko-KR" sz="4400">
                  <a:ea typeface="굴림" pitchFamily="34" charset="-127"/>
                </a:rPr>
                <a:t>1 Korean Physical Therapy Association </a:t>
              </a:r>
              <a:r>
                <a:rPr lang="en-US" altLang="ko-KR" sz="4400">
                  <a:ea typeface="굴림" pitchFamily="34" charset="-127"/>
                </a:rPr>
                <a:t>and Silla University</a:t>
              </a:r>
              <a:r>
                <a:rPr lang="en-GB" altLang="ko-KR" sz="4400">
                  <a:ea typeface="굴림" pitchFamily="34" charset="-127"/>
                </a:rPr>
                <a:t> 2 World Confederation for Physical Therapy</a:t>
              </a:r>
            </a:p>
          </p:txBody>
        </p:sp>
      </p:grpSp>
      <p:grpSp>
        <p:nvGrpSpPr>
          <p:cNvPr id="15376" name="Group 56"/>
          <p:cNvGrpSpPr>
            <a:grpSpLocks/>
          </p:cNvGrpSpPr>
          <p:nvPr/>
        </p:nvGrpSpPr>
        <p:grpSpPr bwMode="auto">
          <a:xfrm>
            <a:off x="809625" y="5994400"/>
            <a:ext cx="28779788" cy="2320925"/>
            <a:chOff x="455" y="3315"/>
            <a:chExt cx="18129" cy="1462"/>
          </a:xfrm>
        </p:grpSpPr>
        <p:sp>
          <p:nvSpPr>
            <p:cNvPr id="15389" name="Rectangle 9"/>
            <p:cNvSpPr>
              <a:spLocks noChangeArrowheads="1"/>
            </p:cNvSpPr>
            <p:nvPr/>
          </p:nvSpPr>
          <p:spPr bwMode="auto">
            <a:xfrm>
              <a:off x="455" y="3315"/>
              <a:ext cx="1543" cy="382"/>
            </a:xfrm>
            <a:prstGeom prst="rect">
              <a:avLst/>
            </a:prstGeom>
            <a:solidFill>
              <a:schemeClr val="accent2"/>
            </a:solidFill>
            <a:ln w="9525">
              <a:noFill/>
              <a:miter lim="800000"/>
              <a:headEnd/>
              <a:tailEnd/>
            </a:ln>
          </p:spPr>
          <p:txBody>
            <a:bodyPr/>
            <a:lstStyle/>
            <a:p>
              <a:pPr eaLnBrk="0" hangingPunct="0"/>
              <a:endParaRPr lang="ko-KR" altLang="ko-KR">
                <a:ea typeface="굴림" pitchFamily="34" charset="-127"/>
              </a:endParaRPr>
            </a:p>
          </p:txBody>
        </p:sp>
        <p:sp>
          <p:nvSpPr>
            <p:cNvPr id="15390" name="Text Box 35"/>
            <p:cNvSpPr txBox="1">
              <a:spLocks noChangeArrowheads="1"/>
            </p:cNvSpPr>
            <p:nvPr/>
          </p:nvSpPr>
          <p:spPr bwMode="auto">
            <a:xfrm>
              <a:off x="465" y="3323"/>
              <a:ext cx="18119" cy="1454"/>
            </a:xfrm>
            <a:prstGeom prst="rect">
              <a:avLst/>
            </a:prstGeom>
            <a:noFill/>
            <a:ln w="15875">
              <a:solidFill>
                <a:srgbClr val="000080"/>
              </a:solidFill>
              <a:miter lim="800000"/>
              <a:headEnd/>
              <a:tailEnd/>
            </a:ln>
          </p:spPr>
          <p:txBody>
            <a:bodyPr lIns="91522" tIns="45761" rIns="91522" bIns="45761">
              <a:spAutoFit/>
            </a:bodyPr>
            <a:lstStyle/>
            <a:p>
              <a:pPr defTabSz="915988" eaLnBrk="0" hangingPunct="0">
                <a:spcBef>
                  <a:spcPct val="50000"/>
                </a:spcBef>
              </a:pPr>
              <a:r>
                <a:rPr lang="en-GB" altLang="ko-KR" b="1">
                  <a:solidFill>
                    <a:srgbClr val="FFFFFF"/>
                  </a:solidFill>
                  <a:ea typeface="굴림" pitchFamily="34" charset="-127"/>
                </a:rPr>
                <a:t>Abstract</a:t>
              </a:r>
              <a:r>
                <a:rPr lang="en-GB" altLang="ko-KR">
                  <a:ea typeface="굴림" pitchFamily="34" charset="-127"/>
                </a:rPr>
                <a:t>   Introducing the International Classification of Functioning, Disability and Health (ICF) to the physical therapy profession as a means to describe their practice has been supported by the Korean Physical Therapy Association. Two workshops have been completed; these are described together with the outcomes for the profession and the plans for future ICF activities.</a:t>
              </a:r>
            </a:p>
          </p:txBody>
        </p:sp>
      </p:grpSp>
      <p:sp>
        <p:nvSpPr>
          <p:cNvPr id="15377" name="Text Box 54"/>
          <p:cNvSpPr txBox="1">
            <a:spLocks noChangeArrowheads="1"/>
          </p:cNvSpPr>
          <p:nvPr/>
        </p:nvSpPr>
        <p:spPr bwMode="auto">
          <a:xfrm>
            <a:off x="22988588" y="1314450"/>
            <a:ext cx="6702425" cy="1190625"/>
          </a:xfrm>
          <a:prstGeom prst="rect">
            <a:avLst/>
          </a:prstGeom>
          <a:noFill/>
          <a:ln w="9525">
            <a:noFill/>
            <a:miter lim="800000"/>
            <a:headEnd/>
            <a:tailEnd/>
          </a:ln>
        </p:spPr>
        <p:txBody>
          <a:bodyPr lIns="91522" tIns="45761" rIns="91522" bIns="45761">
            <a:spAutoFit/>
          </a:bodyPr>
          <a:lstStyle/>
          <a:p>
            <a:pPr algn="r" defTabSz="915988" eaLnBrk="0" hangingPunct="0">
              <a:spcBef>
                <a:spcPct val="50000"/>
              </a:spcBef>
            </a:pPr>
            <a:r>
              <a:rPr lang="en-GB" altLang="ko-KR" b="1">
                <a:solidFill>
                  <a:schemeClr val="accent2"/>
                </a:solidFill>
                <a:ea typeface="굴림" pitchFamily="34" charset="-127"/>
              </a:rPr>
              <a:t>29 Oct – 6 Nov 2011</a:t>
            </a:r>
            <a:br>
              <a:rPr lang="en-GB" altLang="ko-KR" b="1">
                <a:solidFill>
                  <a:schemeClr val="accent2"/>
                </a:solidFill>
                <a:ea typeface="굴림" pitchFamily="34" charset="-127"/>
              </a:rPr>
            </a:br>
            <a:r>
              <a:rPr lang="en-GB" altLang="ko-KR" b="1">
                <a:solidFill>
                  <a:schemeClr val="accent2"/>
                </a:solidFill>
                <a:ea typeface="굴림" pitchFamily="34" charset="-127"/>
              </a:rPr>
              <a:t>Cape Town, South Africa</a:t>
            </a:r>
          </a:p>
        </p:txBody>
      </p:sp>
      <p:sp>
        <p:nvSpPr>
          <p:cNvPr id="15378" name="Text Box 55"/>
          <p:cNvSpPr txBox="1">
            <a:spLocks noChangeArrowheads="1"/>
          </p:cNvSpPr>
          <p:nvPr/>
        </p:nvSpPr>
        <p:spPr bwMode="auto">
          <a:xfrm>
            <a:off x="25436513" y="2970213"/>
            <a:ext cx="4175125" cy="609600"/>
          </a:xfrm>
          <a:prstGeom prst="rect">
            <a:avLst/>
          </a:prstGeom>
          <a:noFill/>
          <a:ln w="9525">
            <a:noFill/>
            <a:miter lim="800000"/>
            <a:headEnd/>
            <a:tailEnd/>
          </a:ln>
        </p:spPr>
        <p:txBody>
          <a:bodyPr>
            <a:spAutoFit/>
          </a:bodyPr>
          <a:lstStyle/>
          <a:p>
            <a:pPr algn="r" defTabSz="915988" eaLnBrk="0" hangingPunct="0">
              <a:spcBef>
                <a:spcPct val="50000"/>
              </a:spcBef>
            </a:pPr>
            <a:r>
              <a:rPr lang="en-GB" altLang="ko-KR" sz="3400" b="1">
                <a:ea typeface="굴림" pitchFamily="34" charset="-127"/>
              </a:rPr>
              <a:t>D048p</a:t>
            </a:r>
          </a:p>
        </p:txBody>
      </p:sp>
      <p:pic>
        <p:nvPicPr>
          <p:cNvPr id="15380" name="Picture 27" descr="P1000910.JPG"/>
          <p:cNvPicPr>
            <a:picLocks noChangeAspect="1"/>
          </p:cNvPicPr>
          <p:nvPr/>
        </p:nvPicPr>
        <p:blipFill>
          <a:blip r:embed="rId3"/>
          <a:srcRect/>
          <a:stretch>
            <a:fillRect/>
          </a:stretch>
        </p:blipFill>
        <p:spPr bwMode="auto">
          <a:xfrm>
            <a:off x="738188" y="27308175"/>
            <a:ext cx="9372600" cy="6553200"/>
          </a:xfrm>
          <a:prstGeom prst="rect">
            <a:avLst/>
          </a:prstGeom>
          <a:noFill/>
          <a:ln w="9525">
            <a:noFill/>
            <a:miter lim="800000"/>
            <a:headEnd/>
            <a:tailEnd/>
          </a:ln>
        </p:spPr>
      </p:pic>
      <p:pic>
        <p:nvPicPr>
          <p:cNvPr id="15381" name="Picture 28" descr="P1000913.JPG"/>
          <p:cNvPicPr>
            <a:picLocks noChangeAspect="1"/>
          </p:cNvPicPr>
          <p:nvPr/>
        </p:nvPicPr>
        <p:blipFill>
          <a:blip r:embed="rId4"/>
          <a:srcRect/>
          <a:stretch>
            <a:fillRect/>
          </a:stretch>
        </p:blipFill>
        <p:spPr bwMode="auto">
          <a:xfrm>
            <a:off x="10531475" y="32637413"/>
            <a:ext cx="9577388" cy="6737350"/>
          </a:xfrm>
          <a:prstGeom prst="rect">
            <a:avLst/>
          </a:prstGeom>
          <a:noFill/>
          <a:ln w="9525">
            <a:noFill/>
            <a:miter lim="800000"/>
            <a:headEnd/>
            <a:tailEnd/>
          </a:ln>
        </p:spPr>
      </p:pic>
      <p:sp>
        <p:nvSpPr>
          <p:cNvPr id="15382" name="Rectangle 17"/>
          <p:cNvSpPr>
            <a:spLocks noChangeArrowheads="1"/>
          </p:cNvSpPr>
          <p:nvPr/>
        </p:nvSpPr>
        <p:spPr bwMode="auto">
          <a:xfrm>
            <a:off x="10963275" y="23852188"/>
            <a:ext cx="8280400" cy="574675"/>
          </a:xfrm>
          <a:prstGeom prst="rect">
            <a:avLst/>
          </a:prstGeom>
          <a:noFill/>
          <a:ln w="9525">
            <a:noFill/>
            <a:miter lim="800000"/>
            <a:headEnd/>
            <a:tailEnd/>
          </a:ln>
        </p:spPr>
        <p:txBody>
          <a:bodyPr lIns="0" tIns="0" rIns="0" bIns="0">
            <a:spAutoFit/>
          </a:bodyPr>
          <a:lstStyle/>
          <a:p>
            <a:pPr defTabSz="915988" eaLnBrk="0" hangingPunct="0"/>
            <a:r>
              <a:rPr lang="en-GB" altLang="ko-KR" b="1">
                <a:solidFill>
                  <a:schemeClr val="bg1"/>
                </a:solidFill>
                <a:ea typeface="굴림" pitchFamily="34" charset="-127"/>
              </a:rPr>
              <a:t>What worked well &amp; limitations</a:t>
            </a:r>
            <a:endParaRPr lang="en-GB" altLang="ko-KR" sz="2400">
              <a:solidFill>
                <a:schemeClr val="bg1"/>
              </a:solidFill>
              <a:ea typeface="굴림" pitchFamily="34" charset="-127"/>
            </a:endParaRPr>
          </a:p>
        </p:txBody>
      </p:sp>
      <p:pic>
        <p:nvPicPr>
          <p:cNvPr id="15383" name="Picture 28"/>
          <p:cNvPicPr>
            <a:picLocks noChangeAspect="1" noChangeArrowheads="1"/>
          </p:cNvPicPr>
          <p:nvPr/>
        </p:nvPicPr>
        <p:blipFill>
          <a:blip r:embed="rId5"/>
          <a:srcRect/>
          <a:stretch>
            <a:fillRect/>
          </a:stretch>
        </p:blipFill>
        <p:spPr bwMode="auto">
          <a:xfrm>
            <a:off x="20180300" y="22267863"/>
            <a:ext cx="9074150" cy="10009187"/>
          </a:xfrm>
          <a:prstGeom prst="rect">
            <a:avLst/>
          </a:prstGeom>
          <a:noFill/>
          <a:ln w="9525">
            <a:noFill/>
            <a:miter lim="800000"/>
            <a:headEnd/>
            <a:tailEnd/>
          </a:ln>
        </p:spPr>
      </p:pic>
      <p:sp>
        <p:nvSpPr>
          <p:cNvPr id="15384" name="직사각형 27"/>
          <p:cNvSpPr>
            <a:spLocks noChangeArrowheads="1"/>
          </p:cNvSpPr>
          <p:nvPr/>
        </p:nvSpPr>
        <p:spPr bwMode="auto">
          <a:xfrm>
            <a:off x="10460038" y="24933275"/>
            <a:ext cx="9505950" cy="7056438"/>
          </a:xfrm>
          <a:prstGeom prst="rect">
            <a:avLst/>
          </a:prstGeom>
          <a:noFill/>
          <a:ln w="9525" algn="ctr">
            <a:noFill/>
            <a:round/>
            <a:headEnd/>
            <a:tailEnd/>
          </a:ln>
        </p:spPr>
        <p:txBody>
          <a:bodyPr/>
          <a:lstStyle/>
          <a:p>
            <a:pPr defTabSz="915988" eaLnBrk="0" hangingPunct="0">
              <a:spcBef>
                <a:spcPct val="50000"/>
              </a:spcBef>
            </a:pPr>
            <a:r>
              <a:rPr lang="en-US" altLang="ko-KR">
                <a:ea typeface="굴림" pitchFamily="34" charset="-127"/>
              </a:rPr>
              <a:t>1   Positives    </a:t>
            </a:r>
          </a:p>
          <a:p>
            <a:pPr defTabSz="915988" eaLnBrk="0" hangingPunct="0">
              <a:spcBef>
                <a:spcPct val="50000"/>
              </a:spcBef>
              <a:buFontTx/>
              <a:buChar char="-"/>
            </a:pPr>
            <a:r>
              <a:rPr lang="ko-KR" altLang="en-US">
                <a:ea typeface="굴림" pitchFamily="34" charset="-127"/>
              </a:rPr>
              <a:t>     </a:t>
            </a:r>
            <a:r>
              <a:rPr lang="en-US" altLang="ko-KR">
                <a:ea typeface="굴림" pitchFamily="34" charset="-127"/>
              </a:rPr>
              <a:t>Discussions, group work, &amp;      	practical sessions</a:t>
            </a:r>
          </a:p>
          <a:p>
            <a:pPr defTabSz="915988" eaLnBrk="0" hangingPunct="0">
              <a:spcBef>
                <a:spcPct val="50000"/>
              </a:spcBef>
              <a:buFontTx/>
              <a:buChar char="-"/>
            </a:pPr>
            <a:r>
              <a:rPr lang="en-US" altLang="ko-KR">
                <a:ea typeface="굴림" pitchFamily="34" charset="-127"/>
              </a:rPr>
              <a:t>    Case studies</a:t>
            </a:r>
            <a:r>
              <a:rPr lang="ko-KR" altLang="en-US">
                <a:ea typeface="굴림" pitchFamily="34" charset="-127"/>
              </a:rPr>
              <a:t> </a:t>
            </a:r>
            <a:r>
              <a:rPr lang="en-US" altLang="ko-KR">
                <a:ea typeface="굴림" pitchFamily="34" charset="-127"/>
              </a:rPr>
              <a:t>&amp; examples</a:t>
            </a:r>
          </a:p>
          <a:p>
            <a:pPr defTabSz="915988" eaLnBrk="0" hangingPunct="0">
              <a:spcBef>
                <a:spcPct val="50000"/>
              </a:spcBef>
              <a:buFontTx/>
              <a:buChar char="-"/>
            </a:pPr>
            <a:r>
              <a:rPr lang="en-US" altLang="ko-KR">
                <a:ea typeface="굴림" pitchFamily="34" charset="-127"/>
              </a:rPr>
              <a:t>    Information on international usages      	of the ICF </a:t>
            </a:r>
          </a:p>
          <a:p>
            <a:pPr defTabSz="915988" eaLnBrk="0" hangingPunct="0">
              <a:spcBef>
                <a:spcPct val="50000"/>
              </a:spcBef>
            </a:pPr>
            <a:r>
              <a:rPr lang="en-US" altLang="ko-KR">
                <a:ea typeface="굴림" pitchFamily="34" charset="-127"/>
              </a:rPr>
              <a:t>2   Limitations</a:t>
            </a:r>
          </a:p>
          <a:p>
            <a:pPr defTabSz="915988" eaLnBrk="0" hangingPunct="0">
              <a:spcBef>
                <a:spcPct val="50000"/>
              </a:spcBef>
              <a:buFontTx/>
              <a:buChar char="-"/>
            </a:pPr>
            <a:r>
              <a:rPr lang="en-US" altLang="ko-KR">
                <a:ea typeface="굴림" pitchFamily="34" charset="-127"/>
              </a:rPr>
              <a:t>    No Korean version of ICF available </a:t>
            </a:r>
          </a:p>
          <a:p>
            <a:pPr defTabSz="915988" eaLnBrk="0" hangingPunct="0">
              <a:spcBef>
                <a:spcPct val="50000"/>
              </a:spcBef>
              <a:buFontTx/>
              <a:buChar char="-"/>
            </a:pPr>
            <a:r>
              <a:rPr lang="en-US" altLang="ko-KR">
                <a:ea typeface="굴림" pitchFamily="34" charset="-127"/>
              </a:rPr>
              <a:t>    No Korean ICF homepage available </a:t>
            </a:r>
          </a:p>
        </p:txBody>
      </p:sp>
      <p:sp>
        <p:nvSpPr>
          <p:cNvPr id="15385" name="직사각형 28"/>
          <p:cNvSpPr>
            <a:spLocks noChangeArrowheads="1"/>
          </p:cNvSpPr>
          <p:nvPr/>
        </p:nvSpPr>
        <p:spPr bwMode="auto">
          <a:xfrm>
            <a:off x="20396200" y="33861375"/>
            <a:ext cx="9359900" cy="4681538"/>
          </a:xfrm>
          <a:prstGeom prst="rect">
            <a:avLst/>
          </a:prstGeom>
          <a:noFill/>
          <a:ln w="9525" algn="ctr">
            <a:noFill/>
            <a:round/>
            <a:headEnd/>
            <a:tailEnd/>
          </a:ln>
        </p:spPr>
        <p:txBody>
          <a:bodyPr/>
          <a:lstStyle/>
          <a:p>
            <a:pPr marL="711200" indent="-711200" defTabSz="915988" eaLnBrk="0" hangingPunct="0">
              <a:buFontTx/>
              <a:buChar char="-"/>
            </a:pPr>
            <a:r>
              <a:rPr lang="en-US" altLang="ko-KR">
                <a:ea typeface="굴림" pitchFamily="34" charset="-127"/>
              </a:rPr>
              <a:t>Forming special interest groups to build national network</a:t>
            </a:r>
          </a:p>
          <a:p>
            <a:pPr marL="711200" indent="-711200" defTabSz="915988" eaLnBrk="0" hangingPunct="0">
              <a:buFontTx/>
              <a:buChar char="-"/>
            </a:pPr>
            <a:r>
              <a:rPr lang="en-US" altLang="ko-KR">
                <a:ea typeface="굴림" pitchFamily="34" charset="-127"/>
              </a:rPr>
              <a:t>Developing Korean versions of ICF and ICF-CY  to imply ICF in the health system</a:t>
            </a:r>
          </a:p>
          <a:p>
            <a:pPr marL="711200" indent="-711200" defTabSz="915988" eaLnBrk="0" hangingPunct="0">
              <a:buFontTx/>
              <a:buChar char="-"/>
            </a:pPr>
            <a:r>
              <a:rPr lang="en-US" altLang="ko-KR">
                <a:ea typeface="굴림" pitchFamily="34" charset="-127"/>
              </a:rPr>
              <a:t>Continuing ICF workshop for not only for physical therapists but also related professionals </a:t>
            </a:r>
          </a:p>
        </p:txBody>
      </p:sp>
      <p:sp>
        <p:nvSpPr>
          <p:cNvPr id="15386" name="TextBox 29"/>
          <p:cNvSpPr txBox="1">
            <a:spLocks noChangeArrowheads="1"/>
          </p:cNvSpPr>
          <p:nvPr/>
        </p:nvSpPr>
        <p:spPr bwMode="auto">
          <a:xfrm>
            <a:off x="25652413" y="31126113"/>
            <a:ext cx="3457575" cy="646112"/>
          </a:xfrm>
          <a:prstGeom prst="rect">
            <a:avLst/>
          </a:prstGeom>
          <a:noFill/>
          <a:ln w="9525">
            <a:noFill/>
            <a:miter lim="800000"/>
            <a:headEnd/>
            <a:tailEnd/>
          </a:ln>
        </p:spPr>
        <p:txBody>
          <a:bodyPr>
            <a:spAutoFit/>
          </a:bodyPr>
          <a:lstStyle/>
          <a:p>
            <a:pPr eaLnBrk="0" hangingPunct="0"/>
            <a:r>
              <a:rPr lang="en-US" altLang="ko-KR">
                <a:ea typeface="굴림" pitchFamily="34" charset="-127"/>
              </a:rPr>
              <a:t>Figure 1</a:t>
            </a:r>
            <a:endParaRPr lang="ko-KR" altLang="en-US">
              <a:ea typeface="굴림" pitchFamily="34" charset="-127"/>
            </a:endParaRPr>
          </a:p>
        </p:txBody>
      </p:sp>
      <p:sp>
        <p:nvSpPr>
          <p:cNvPr id="15387" name="TextBox 30"/>
          <p:cNvSpPr txBox="1">
            <a:spLocks noChangeArrowheads="1"/>
          </p:cNvSpPr>
          <p:nvPr/>
        </p:nvSpPr>
        <p:spPr bwMode="auto">
          <a:xfrm>
            <a:off x="1098550" y="34582100"/>
            <a:ext cx="8496300" cy="3416300"/>
          </a:xfrm>
          <a:prstGeom prst="rect">
            <a:avLst/>
          </a:prstGeom>
          <a:noFill/>
          <a:ln w="9525">
            <a:noFill/>
            <a:miter lim="800000"/>
            <a:headEnd/>
            <a:tailEnd/>
          </a:ln>
        </p:spPr>
        <p:txBody>
          <a:bodyPr>
            <a:spAutoFit/>
          </a:bodyPr>
          <a:lstStyle/>
          <a:p>
            <a:pPr defTabSz="915988" eaLnBrk="0" hangingPunct="0"/>
            <a:r>
              <a:rPr lang="en-GB" altLang="ko-KR" b="1">
                <a:ea typeface="굴림" pitchFamily="34" charset="-127"/>
              </a:rPr>
              <a:t>Presenters</a:t>
            </a:r>
            <a:r>
              <a:rPr lang="en-GB" altLang="ko-KR">
                <a:ea typeface="굴림" pitchFamily="34" charset="-127"/>
              </a:rPr>
              <a:t> included WHO technical officer for ICF Nenad Kostanjsek at the 2009 workshop and Catherine Sykes and Haejung Lee at both the 2009 and 2011 workshops. </a:t>
            </a:r>
          </a:p>
        </p:txBody>
      </p:sp>
      <p:sp>
        <p:nvSpPr>
          <p:cNvPr id="32" name="TextBox 31"/>
          <p:cNvSpPr txBox="1"/>
          <p:nvPr/>
        </p:nvSpPr>
        <p:spPr>
          <a:xfrm>
            <a:off x="1746250" y="40774938"/>
            <a:ext cx="26714450" cy="646112"/>
          </a:xfrm>
          <a:prstGeom prst="rect">
            <a:avLst/>
          </a:prstGeom>
          <a:noFill/>
          <a:ln w="19050">
            <a:solidFill>
              <a:schemeClr val="accent6"/>
            </a:solidFill>
          </a:ln>
        </p:spPr>
        <p:txBody>
          <a:bodyPr>
            <a:spAutoFit/>
          </a:bodyPr>
          <a:lstStyle/>
          <a:p>
            <a:pPr algn="ctr" eaLnBrk="0" hangingPunct="0">
              <a:defRPr/>
            </a:pPr>
            <a:r>
              <a:rPr lang="en-GB" dirty="0">
                <a:cs typeface="+mn-cs"/>
              </a:rPr>
              <a:t>For further information contact either Haejung Lee at </a:t>
            </a:r>
            <a:r>
              <a:rPr lang="en-GB" u="sng" dirty="0">
                <a:cs typeface="+mn-cs"/>
                <a:hlinkClick r:id="rId6"/>
              </a:rPr>
              <a:t>hjlee@silla.ac.kr</a:t>
            </a:r>
            <a:r>
              <a:rPr lang="en-GB" u="sng" dirty="0">
                <a:cs typeface="+mn-cs"/>
              </a:rPr>
              <a:t> or Catherine Sykes at </a:t>
            </a:r>
            <a:r>
              <a:rPr lang="en-GB" u="sng" dirty="0">
                <a:cs typeface="+mn-cs"/>
                <a:hlinkClick r:id="rId7"/>
              </a:rPr>
              <a:t>csykes@WCPT.org</a:t>
            </a:r>
            <a:r>
              <a:rPr lang="en-GB" u="sng" dirty="0">
                <a:cs typeface="+mn-cs"/>
              </a:rPr>
              <a:t> </a:t>
            </a:r>
            <a:r>
              <a:rPr lang="en-GB" dirty="0">
                <a:cs typeface="+mn-cs"/>
              </a:rPr>
              <a:t> </a:t>
            </a:r>
            <a:endParaRPr lang="en-GB" dirty="0">
              <a:cs typeface="+mn-cs"/>
            </a:endParaRPr>
          </a:p>
        </p:txBody>
      </p:sp>
      <p:sp>
        <p:nvSpPr>
          <p:cNvPr id="15393" name="Text Box 53"/>
          <p:cNvSpPr txBox="1">
            <a:spLocks noChangeArrowheads="1"/>
          </p:cNvSpPr>
          <p:nvPr/>
        </p:nvSpPr>
        <p:spPr bwMode="auto">
          <a:xfrm>
            <a:off x="3227388" y="352425"/>
            <a:ext cx="29919612" cy="673100"/>
          </a:xfrm>
          <a:prstGeom prst="rect">
            <a:avLst/>
          </a:prstGeom>
          <a:noFill/>
          <a:ln w="9525">
            <a:noFill/>
            <a:miter lim="800000"/>
            <a:headEnd/>
            <a:tailEnd/>
          </a:ln>
        </p:spPr>
        <p:txBody>
          <a:bodyPr lIns="91522" tIns="45761" rIns="91522" bIns="45761">
            <a:spAutoFit/>
          </a:bodyPr>
          <a:lstStyle/>
          <a:p>
            <a:pPr defTabSz="915988" eaLnBrk="0" hangingPunct="0">
              <a:spcBef>
                <a:spcPct val="50000"/>
              </a:spcBef>
            </a:pPr>
            <a:r>
              <a:rPr lang="en-GB" altLang="zh-CN" sz="3800" b="1">
                <a:solidFill>
                  <a:schemeClr val="accent2"/>
                </a:solidFill>
                <a:ea typeface="SimSun" pitchFamily="2" charset="-122"/>
              </a:rPr>
              <a:t>WHO - FAMILY OF INTERNATIONAL CLASSIFICATIONS NETWORK MEETING 2011</a:t>
            </a:r>
            <a:endParaRPr lang="en-GB" altLang="ja-JP" sz="3800" b="1">
              <a:solidFill>
                <a:schemeClr val="accent2"/>
              </a:solidFill>
              <a:ea typeface="MS PGothic" pitchFamily="34"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912</TotalTime>
  <Words>538</Words>
  <Application>Microsoft Office PowerPoint</Application>
  <PresentationFormat>Custom</PresentationFormat>
  <Paragraphs>49</Paragraphs>
  <Slides>1</Slides>
  <Notes>1</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1</vt:i4>
      </vt:variant>
    </vt:vector>
  </HeadingPairs>
  <TitlesOfParts>
    <vt:vector size="9" baseType="lpstr">
      <vt:lpstr>Verdana</vt:lpstr>
      <vt:lpstr>Arial</vt:lpstr>
      <vt:lpstr>Times</vt:lpstr>
      <vt:lpstr>굴림</vt:lpstr>
      <vt:lpstr>맑은 고딕</vt:lpstr>
      <vt:lpstr>SimSun</vt:lpstr>
      <vt:lpstr>MS PGothic</vt:lpstr>
      <vt:lpstr>3x4</vt:lpstr>
      <vt:lpstr>Slide 1</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91</cp:revision>
  <dcterms:created xsi:type="dcterms:W3CDTF">2002-11-05T20:37:20Z</dcterms:created>
  <dcterms:modified xsi:type="dcterms:W3CDTF">2011-10-10T08:31:21Z</dcterms:modified>
</cp:coreProperties>
</file>