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
  </p:notesMasterIdLst>
  <p:handoutMasterIdLst>
    <p:handoutMasterId r:id="rId5"/>
  </p:handoutMasterIdLst>
  <p:sldIdLst>
    <p:sldId id="256" r:id="rId2"/>
    <p:sldId id="257" r:id="rId3"/>
  </p:sldIdLst>
  <p:sldSz cx="30279975" cy="42808525"/>
  <p:notesSz cx="6797675" cy="9928225"/>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50" d="100"/>
          <a:sy n="50" d="100"/>
        </p:scale>
        <p:origin x="-72"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16387"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fld id="{F9B4BF18-4BBE-4EF3-B46A-FCE966A3FD54}" type="datetimeFigureOut">
              <a:rPr lang="en-US"/>
              <a:pPr>
                <a:defRPr/>
              </a:pPr>
              <a:t>10/3/2011</a:t>
            </a:fld>
            <a:endParaRPr lang="en-US"/>
          </a:p>
        </p:txBody>
      </p:sp>
      <p:sp>
        <p:nvSpPr>
          <p:cNvPr id="16388"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16389"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153BB457-DA9E-413F-A679-996C918FB7A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3663"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49DD02EA-0558-4E24-A531-1D705B3C5FE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F54E7E7D-1930-4A3F-BBA8-63E1476A7409}"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n-GB" smtClean="0">
              <a:latin typeface="Times"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D95412BA-77AA-46FA-9FA4-A19C32EEFC59}" type="slidenum">
              <a:rPr lang="ca-ES" smtClean="0">
                <a:solidFill>
                  <a:srgbClr val="000000"/>
                </a:solidFill>
                <a:latin typeface="Times" pitchFamily="18" charset="0"/>
                <a:cs typeface="Arial" charset="0"/>
              </a:rPr>
              <a:pPr/>
              <a:t>2</a:t>
            </a:fld>
            <a:endParaRPr lang="ca-ES" smtClean="0">
              <a:solidFill>
                <a:srgbClr val="000000"/>
              </a:solidFill>
              <a:latin typeface="Times" pitchFamily="18" charset="0"/>
              <a:cs typeface="Arial" charset="0"/>
            </a:endParaRPr>
          </a:p>
        </p:txBody>
      </p:sp>
      <p:sp>
        <p:nvSpPr>
          <p:cNvPr id="18434" name="Rectangle 7"/>
          <p:cNvSpPr txBox="1">
            <a:spLocks noGrp="1" noChangeArrowheads="1"/>
          </p:cNvSpPr>
          <p:nvPr/>
        </p:nvSpPr>
        <p:spPr bwMode="auto">
          <a:xfrm>
            <a:off x="3849688" y="9418638"/>
            <a:ext cx="2924175" cy="546100"/>
          </a:xfrm>
          <a:prstGeom prst="rect">
            <a:avLst/>
          </a:prstGeom>
          <a:noFill/>
          <a:ln w="9525">
            <a:noFill/>
            <a:miter lim="800000"/>
            <a:headEnd/>
            <a:tailEnd/>
          </a:ln>
        </p:spPr>
        <p:txBody>
          <a:bodyPr lIns="90842" tIns="45422" rIns="90842" bIns="45422" anchor="b"/>
          <a:lstStyle/>
          <a:p>
            <a:pPr algn="r" defTabSz="906463" eaLnBrk="0" hangingPunct="0">
              <a:lnSpc>
                <a:spcPct val="120000"/>
              </a:lnSpc>
              <a:spcBef>
                <a:spcPct val="20000"/>
              </a:spcBef>
            </a:pPr>
            <a:fld id="{39999BBF-05BE-4A6C-BE08-74A827F33C3F}" type="slidenum">
              <a:rPr lang="es-ES_tradnl" sz="1200">
                <a:solidFill>
                  <a:srgbClr val="000000"/>
                </a:solidFill>
                <a:latin typeface="Arial Unicode MS" pitchFamily="34" charset="-128"/>
              </a:rPr>
              <a:pPr algn="r" defTabSz="906463" eaLnBrk="0" hangingPunct="0">
                <a:lnSpc>
                  <a:spcPct val="120000"/>
                </a:lnSpc>
                <a:spcBef>
                  <a:spcPct val="20000"/>
                </a:spcBef>
              </a:pPr>
              <a:t>2</a:t>
            </a:fld>
            <a:endParaRPr lang="es-ES_tradnl" sz="1200">
              <a:solidFill>
                <a:srgbClr val="000000"/>
              </a:solidFill>
              <a:latin typeface="Arial Unicode MS" pitchFamily="34" charset="-128"/>
            </a:endParaRPr>
          </a:p>
        </p:txBody>
      </p:sp>
      <p:sp>
        <p:nvSpPr>
          <p:cNvPr id="18435" name="Rectangle 2"/>
          <p:cNvSpPr>
            <a:spLocks noGrp="1" noRot="1" noChangeAspect="1" noChangeArrowheads="1" noTextEdit="1"/>
          </p:cNvSpPr>
          <p:nvPr>
            <p:ph type="sldImg"/>
          </p:nvPr>
        </p:nvSpPr>
        <p:spPr>
          <a:xfrm>
            <a:off x="2081213" y="742950"/>
            <a:ext cx="2635250" cy="3725863"/>
          </a:xfrm>
          <a:ln/>
        </p:spPr>
      </p:sp>
      <p:sp>
        <p:nvSpPr>
          <p:cNvPr id="18436" name="Rectangle 3"/>
          <p:cNvSpPr>
            <a:spLocks noGrp="1" noChangeArrowheads="1"/>
          </p:cNvSpPr>
          <p:nvPr>
            <p:ph type="body" idx="1"/>
          </p:nvPr>
        </p:nvSpPr>
        <p:spPr>
          <a:noFill/>
          <a:ln/>
        </p:spPr>
        <p:txBody>
          <a:bodyPr/>
          <a:lstStyle/>
          <a:p>
            <a:endParaRPr lang="es-ES"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ol">
    <p:spTree>
      <p:nvGrpSpPr>
        <p:cNvPr id="1" name=""/>
        <p:cNvGrpSpPr/>
        <p:nvPr/>
      </p:nvGrpSpPr>
      <p:grpSpPr>
        <a:xfrm>
          <a:off x="0" y="0"/>
          <a:ext cx="0" cy="0"/>
          <a:chOff x="0" y="0"/>
          <a:chExt cx="0" cy="0"/>
        </a:xfrm>
      </p:grpSpPr>
      <p:sp>
        <p:nvSpPr>
          <p:cNvPr id="2" name="Títol 1"/>
          <p:cNvSpPr>
            <a:spLocks noGrp="1"/>
          </p:cNvSpPr>
          <p:nvPr>
            <p:ph type="ctrTitle"/>
          </p:nvPr>
        </p:nvSpPr>
        <p:spPr>
          <a:xfrm>
            <a:off x="2271713" y="13298488"/>
            <a:ext cx="25736550" cy="9175750"/>
          </a:xfrm>
        </p:spPr>
        <p:txBody>
          <a:bodyPr/>
          <a:lstStyle/>
          <a:p>
            <a:r>
              <a:rPr lang="ca-ES" smtClean="0"/>
              <a:t>Feu clic aquí per editar l'estil</a:t>
            </a:r>
            <a:endParaRPr lang="ca-ES"/>
          </a:p>
        </p:txBody>
      </p:sp>
      <p:sp>
        <p:nvSpPr>
          <p:cNvPr id="3" name="Subtítol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a-ES" smtClean="0"/>
              <a:t>Feu clic aquí per editar l'estil de subtítols del patró.</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83D20CCC-0469-4039-A2ED-FB16326754F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ol i text vertica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text vertical 2"/>
          <p:cNvSpPr>
            <a:spLocks noGrp="1"/>
          </p:cNvSpPr>
          <p:nvPr>
            <p:ph type="body" orient="vert" idx="1"/>
          </p:nvPr>
        </p:nvSpPr>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992382E6-3C16-4721-9693-C7755E07A03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ol vertical i text">
    <p:spTree>
      <p:nvGrpSpPr>
        <p:cNvPr id="1" name=""/>
        <p:cNvGrpSpPr/>
        <p:nvPr/>
      </p:nvGrpSpPr>
      <p:grpSpPr>
        <a:xfrm>
          <a:off x="0" y="0"/>
          <a:ext cx="0" cy="0"/>
          <a:chOff x="0" y="0"/>
          <a:chExt cx="0" cy="0"/>
        </a:xfrm>
      </p:grpSpPr>
      <p:sp>
        <p:nvSpPr>
          <p:cNvPr id="2" name="Títol vertical 1"/>
          <p:cNvSpPr>
            <a:spLocks noGrp="1"/>
          </p:cNvSpPr>
          <p:nvPr>
            <p:ph type="title" orient="vert"/>
          </p:nvPr>
        </p:nvSpPr>
        <p:spPr>
          <a:xfrm>
            <a:off x="21574125" y="3806825"/>
            <a:ext cx="6434138" cy="34245550"/>
          </a:xfrm>
        </p:spPr>
        <p:txBody>
          <a:bodyPr vert="eaVert"/>
          <a:lstStyle/>
          <a:p>
            <a:r>
              <a:rPr lang="ca-ES" smtClean="0"/>
              <a:t>Feu clic aquí per editar l'estil</a:t>
            </a:r>
            <a:endParaRPr lang="ca-ES"/>
          </a:p>
        </p:txBody>
      </p:sp>
      <p:sp>
        <p:nvSpPr>
          <p:cNvPr id="3" name="Contenidor de text vertical 2"/>
          <p:cNvSpPr>
            <a:spLocks noGrp="1"/>
          </p:cNvSpPr>
          <p:nvPr>
            <p:ph type="body" orient="vert" idx="1"/>
          </p:nvPr>
        </p:nvSpPr>
        <p:spPr>
          <a:xfrm>
            <a:off x="2271713" y="3806825"/>
            <a:ext cx="19150012" cy="34245550"/>
          </a:xfrm>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2FF7087A-2930-4662-B716-B723DC5E2F7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ol i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idx="1"/>
          </p:nvPr>
        </p:nvSpPr>
        <p:spPr/>
        <p:txBody>
          <a:body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F683AED2-673A-4893-BA83-53160E80D22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pçalera de la secció">
    <p:spTree>
      <p:nvGrpSpPr>
        <p:cNvPr id="1" name=""/>
        <p:cNvGrpSpPr/>
        <p:nvPr/>
      </p:nvGrpSpPr>
      <p:grpSpPr>
        <a:xfrm>
          <a:off x="0" y="0"/>
          <a:ext cx="0" cy="0"/>
          <a:chOff x="0" y="0"/>
          <a:chExt cx="0" cy="0"/>
        </a:xfrm>
      </p:grpSpPr>
      <p:sp>
        <p:nvSpPr>
          <p:cNvPr id="2" name="Títol 1"/>
          <p:cNvSpPr>
            <a:spLocks noGrp="1"/>
          </p:cNvSpPr>
          <p:nvPr>
            <p:ph type="title"/>
          </p:nvPr>
        </p:nvSpPr>
        <p:spPr>
          <a:xfrm>
            <a:off x="2392363" y="27508200"/>
            <a:ext cx="25738137" cy="8502650"/>
          </a:xfrm>
        </p:spPr>
        <p:txBody>
          <a:bodyPr anchor="t"/>
          <a:lstStyle>
            <a:lvl1pPr algn="l">
              <a:defRPr sz="4000" b="1" cap="all"/>
            </a:lvl1pPr>
          </a:lstStyle>
          <a:p>
            <a:r>
              <a:rPr lang="ca-ES" smtClean="0"/>
              <a:t>Feu clic aquí per editar l'estil</a:t>
            </a:r>
            <a:endParaRPr lang="ca-ES"/>
          </a:p>
        </p:txBody>
      </p:sp>
      <p:sp>
        <p:nvSpPr>
          <p:cNvPr id="3" name="Contenidor de text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a-ES" smtClean="0"/>
              <a:t>Feu clic aquí per editar els estils de text</a:t>
            </a:r>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9154AA4F-D126-47B9-8A2E-0EF8476B1BA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contingut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5ACEC42B-73A7-4A96-9516-8CE4729E522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14500"/>
            <a:ext cx="27251025" cy="7134225"/>
          </a:xfrm>
        </p:spPr>
        <p:txBody>
          <a:bodyPr/>
          <a:lstStyle>
            <a:lvl1pPr>
              <a:defRPr/>
            </a:lvl1pPr>
          </a:lstStyle>
          <a:p>
            <a:r>
              <a:rPr lang="ca-ES" smtClean="0"/>
              <a:t>Feu clic aquí per editar l'estil</a:t>
            </a:r>
            <a:endParaRPr lang="ca-ES"/>
          </a:p>
        </p:txBody>
      </p:sp>
      <p:sp>
        <p:nvSpPr>
          <p:cNvPr id="3" name="Contenidor de text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4" name="Contenidor de contingut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Contenidor de text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6" name="Contenidor de contingut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7" name="Rectangle 4"/>
          <p:cNvSpPr>
            <a:spLocks noGrp="1" noChangeArrowheads="1"/>
          </p:cNvSpPr>
          <p:nvPr>
            <p:ph type="dt" sz="half" idx="10"/>
          </p:nvPr>
        </p:nvSpPr>
        <p:spPr>
          <a:ln/>
        </p:spPr>
        <p:txBody>
          <a:bodyPr/>
          <a:lstStyle>
            <a:lvl1pPr>
              <a:defRPr/>
            </a:lvl1pPr>
          </a:lstStyle>
          <a:p>
            <a:pPr>
              <a:defRPr/>
            </a:pPr>
            <a:endParaRPr lang="ca-ES"/>
          </a:p>
        </p:txBody>
      </p:sp>
      <p:sp>
        <p:nvSpPr>
          <p:cNvPr id="8" name="Rectangle 5"/>
          <p:cNvSpPr>
            <a:spLocks noGrp="1" noChangeArrowheads="1"/>
          </p:cNvSpPr>
          <p:nvPr>
            <p:ph type="ftr" sz="quarter" idx="11"/>
          </p:nvPr>
        </p:nvSpPr>
        <p:spPr>
          <a:ln/>
        </p:spPr>
        <p:txBody>
          <a:bodyPr/>
          <a:lstStyle>
            <a:lvl1pPr>
              <a:defRPr/>
            </a:lvl1pPr>
          </a:lstStyle>
          <a:p>
            <a:pPr>
              <a:defRPr/>
            </a:pPr>
            <a:endParaRPr lang="ca-ES"/>
          </a:p>
        </p:txBody>
      </p:sp>
      <p:sp>
        <p:nvSpPr>
          <p:cNvPr id="9" name="Rectangle 6"/>
          <p:cNvSpPr>
            <a:spLocks noGrp="1" noChangeArrowheads="1"/>
          </p:cNvSpPr>
          <p:nvPr>
            <p:ph type="sldNum" sz="quarter" idx="12"/>
          </p:nvPr>
        </p:nvSpPr>
        <p:spPr>
          <a:ln/>
        </p:spPr>
        <p:txBody>
          <a:bodyPr/>
          <a:lstStyle>
            <a:lvl1pPr>
              <a:defRPr/>
            </a:lvl1pPr>
          </a:lstStyle>
          <a:p>
            <a:pPr>
              <a:defRPr/>
            </a:pPr>
            <a:fld id="{2F4DBC4C-746F-482D-B849-B67F2CCE525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omés títo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Rectangle 4"/>
          <p:cNvSpPr>
            <a:spLocks noGrp="1" noChangeArrowheads="1"/>
          </p:cNvSpPr>
          <p:nvPr>
            <p:ph type="dt" sz="half" idx="10"/>
          </p:nvPr>
        </p:nvSpPr>
        <p:spPr>
          <a:ln/>
        </p:spPr>
        <p:txBody>
          <a:bodyPr/>
          <a:lstStyle>
            <a:lvl1pPr>
              <a:defRPr/>
            </a:lvl1pPr>
          </a:lstStyle>
          <a:p>
            <a:pPr>
              <a:defRPr/>
            </a:pPr>
            <a:endParaRPr lang="ca-ES"/>
          </a:p>
        </p:txBody>
      </p:sp>
      <p:sp>
        <p:nvSpPr>
          <p:cNvPr id="4" name="Rectangle 5"/>
          <p:cNvSpPr>
            <a:spLocks noGrp="1" noChangeArrowheads="1"/>
          </p:cNvSpPr>
          <p:nvPr>
            <p:ph type="ftr" sz="quarter" idx="11"/>
          </p:nvPr>
        </p:nvSpPr>
        <p:spPr>
          <a:ln/>
        </p:spPr>
        <p:txBody>
          <a:bodyPr/>
          <a:lstStyle>
            <a:lvl1pPr>
              <a:defRPr/>
            </a:lvl1pPr>
          </a:lstStyle>
          <a:p>
            <a:pPr>
              <a:defRPr/>
            </a:pPr>
            <a:endParaRPr lang="ca-ES"/>
          </a:p>
        </p:txBody>
      </p:sp>
      <p:sp>
        <p:nvSpPr>
          <p:cNvPr id="5" name="Rectangle 6"/>
          <p:cNvSpPr>
            <a:spLocks noGrp="1" noChangeArrowheads="1"/>
          </p:cNvSpPr>
          <p:nvPr>
            <p:ph type="sldNum" sz="quarter" idx="12"/>
          </p:nvPr>
        </p:nvSpPr>
        <p:spPr>
          <a:ln/>
        </p:spPr>
        <p:txBody>
          <a:bodyPr/>
          <a:lstStyle>
            <a:lvl1pPr>
              <a:defRPr/>
            </a:lvl1pPr>
          </a:lstStyle>
          <a:p>
            <a:pPr>
              <a:defRPr/>
            </a:pPr>
            <a:fld id="{9681D2B3-A466-4A28-B972-590A29F5BA1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a-ES"/>
          </a:p>
        </p:txBody>
      </p:sp>
      <p:sp>
        <p:nvSpPr>
          <p:cNvPr id="3" name="Rectangle 5"/>
          <p:cNvSpPr>
            <a:spLocks noGrp="1" noChangeArrowheads="1"/>
          </p:cNvSpPr>
          <p:nvPr>
            <p:ph type="ftr" sz="quarter" idx="11"/>
          </p:nvPr>
        </p:nvSpPr>
        <p:spPr>
          <a:ln/>
        </p:spPr>
        <p:txBody>
          <a:bodyPr/>
          <a:lstStyle>
            <a:lvl1pPr>
              <a:defRPr/>
            </a:lvl1pPr>
          </a:lstStyle>
          <a:p>
            <a:pPr>
              <a:defRPr/>
            </a:pPr>
            <a:endParaRPr lang="ca-ES"/>
          </a:p>
        </p:txBody>
      </p:sp>
      <p:sp>
        <p:nvSpPr>
          <p:cNvPr id="4" name="Rectangle 6"/>
          <p:cNvSpPr>
            <a:spLocks noGrp="1" noChangeArrowheads="1"/>
          </p:cNvSpPr>
          <p:nvPr>
            <p:ph type="sldNum" sz="quarter" idx="12"/>
          </p:nvPr>
        </p:nvSpPr>
        <p:spPr>
          <a:ln/>
        </p:spPr>
        <p:txBody>
          <a:bodyPr/>
          <a:lstStyle>
            <a:lvl1pPr>
              <a:defRPr/>
            </a:lvl1pPr>
          </a:lstStyle>
          <a:p>
            <a:pPr>
              <a:defRPr/>
            </a:pPr>
            <a:fld id="{99EDE14A-D556-4175-95F6-CF6CED5578A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ingut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04975"/>
            <a:ext cx="9961563" cy="7253288"/>
          </a:xfrm>
        </p:spPr>
        <p:txBody>
          <a:bodyPr anchor="b"/>
          <a:lstStyle>
            <a:lvl1pPr algn="l">
              <a:defRPr sz="2000" b="1"/>
            </a:lvl1pPr>
          </a:lstStyle>
          <a:p>
            <a:r>
              <a:rPr lang="ca-ES" smtClean="0"/>
              <a:t>Feu clic aquí per editar l'estil</a:t>
            </a:r>
            <a:endParaRPr lang="ca-ES"/>
          </a:p>
        </p:txBody>
      </p:sp>
      <p:sp>
        <p:nvSpPr>
          <p:cNvPr id="3" name="Contenidor de contingut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text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23490732-023A-4221-A3DF-EF6B87DAAC2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tge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5935663" y="29965650"/>
            <a:ext cx="18167350" cy="3538538"/>
          </a:xfrm>
        </p:spPr>
        <p:txBody>
          <a:bodyPr anchor="b"/>
          <a:lstStyle>
            <a:lvl1pPr algn="l">
              <a:defRPr sz="2000" b="1"/>
            </a:lvl1pPr>
          </a:lstStyle>
          <a:p>
            <a:r>
              <a:rPr lang="ca-ES" smtClean="0"/>
              <a:t>Feu clic aquí per editar l'estil</a:t>
            </a:r>
            <a:endParaRPr lang="ca-ES"/>
          </a:p>
        </p:txBody>
      </p:sp>
      <p:sp>
        <p:nvSpPr>
          <p:cNvPr id="3" name="Contenidor d'imatge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a-ES" noProof="0" smtClean="0"/>
          </a:p>
        </p:txBody>
      </p:sp>
      <p:sp>
        <p:nvSpPr>
          <p:cNvPr id="4" name="Contenidor de text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8A46BC17-D3CC-4B86-9071-AA7F62C2BD7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eaLnBrk="0" hangingPunct="0">
              <a:defRPr sz="6700">
                <a:latin typeface="Times" charset="0"/>
                <a:cs typeface="+mn-cs"/>
              </a:defRPr>
            </a:lvl1pPr>
          </a:lstStyle>
          <a:p>
            <a:pPr>
              <a:defRPr/>
            </a:pPr>
            <a:endParaRPr lang="ca-E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ctr" eaLnBrk="0" hangingPunct="0">
              <a:defRPr sz="6700">
                <a:latin typeface="Times" charset="0"/>
                <a:cs typeface="+mn-cs"/>
              </a:defRPr>
            </a:lvl1pPr>
          </a:lstStyle>
          <a:p>
            <a:pPr>
              <a:defRPr/>
            </a:pPr>
            <a:endParaRPr lang="ca-E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r" eaLnBrk="0" hangingPunct="0">
              <a:defRPr sz="6700">
                <a:latin typeface="Times" charset="0"/>
                <a:cs typeface="+mn-cs"/>
              </a:defRPr>
            </a:lvl1pPr>
          </a:lstStyle>
          <a:p>
            <a:pPr>
              <a:defRPr/>
            </a:pPr>
            <a:fld id="{A21EA9EC-9DBD-4DE5-A2CE-B8F421E8107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10"/>
          <p:cNvSpPr>
            <a:spLocks noChangeArrowheads="1"/>
          </p:cNvSpPr>
          <p:nvPr/>
        </p:nvSpPr>
        <p:spPr bwMode="auto">
          <a:xfrm>
            <a:off x="722313" y="8562975"/>
            <a:ext cx="9367837" cy="1081088"/>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5363" name="Rectangle 15"/>
          <p:cNvSpPr>
            <a:spLocks noChangeArrowheads="1"/>
          </p:cNvSpPr>
          <p:nvPr/>
        </p:nvSpPr>
        <p:spPr bwMode="auto">
          <a:xfrm>
            <a:off x="3605213" y="8778875"/>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5364" name="Rectangle 11"/>
          <p:cNvSpPr>
            <a:spLocks noChangeArrowheads="1"/>
          </p:cNvSpPr>
          <p:nvPr/>
        </p:nvSpPr>
        <p:spPr bwMode="auto">
          <a:xfrm>
            <a:off x="10453688" y="8562975"/>
            <a:ext cx="9367837" cy="1079500"/>
          </a:xfrm>
          <a:prstGeom prst="rect">
            <a:avLst/>
          </a:prstGeom>
          <a:solidFill>
            <a:schemeClr val="accent2"/>
          </a:solidFill>
          <a:ln w="9525">
            <a:noFill/>
            <a:miter lim="800000"/>
            <a:headEnd/>
            <a:tailEnd/>
          </a:ln>
        </p:spPr>
        <p:txBody>
          <a:bodyPr/>
          <a:lstStyle/>
          <a:p>
            <a:pPr eaLnBrk="0" hangingPunct="0"/>
            <a:endParaRPr lang="ca-ES"/>
          </a:p>
        </p:txBody>
      </p:sp>
      <p:sp>
        <p:nvSpPr>
          <p:cNvPr id="15365" name="Rectangle 16"/>
          <p:cNvSpPr>
            <a:spLocks noChangeArrowheads="1"/>
          </p:cNvSpPr>
          <p:nvPr/>
        </p:nvSpPr>
        <p:spPr bwMode="auto">
          <a:xfrm>
            <a:off x="12617450" y="8778875"/>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5366" name="Rectangle 12"/>
          <p:cNvSpPr>
            <a:spLocks noChangeArrowheads="1"/>
          </p:cNvSpPr>
          <p:nvPr/>
        </p:nvSpPr>
        <p:spPr bwMode="auto">
          <a:xfrm>
            <a:off x="20113625" y="8562975"/>
            <a:ext cx="9367838" cy="1079500"/>
          </a:xfrm>
          <a:prstGeom prst="rect">
            <a:avLst/>
          </a:prstGeom>
          <a:solidFill>
            <a:schemeClr val="accent2"/>
          </a:solidFill>
          <a:ln w="9525">
            <a:noFill/>
            <a:miter lim="800000"/>
            <a:headEnd/>
            <a:tailEnd/>
          </a:ln>
        </p:spPr>
        <p:txBody>
          <a:bodyPr/>
          <a:lstStyle/>
          <a:p>
            <a:pPr eaLnBrk="0" hangingPunct="0"/>
            <a:endParaRPr lang="ca-ES"/>
          </a:p>
        </p:txBody>
      </p:sp>
      <p:sp>
        <p:nvSpPr>
          <p:cNvPr id="15367" name="Rectangle 17"/>
          <p:cNvSpPr>
            <a:spLocks noChangeArrowheads="1"/>
          </p:cNvSpPr>
          <p:nvPr/>
        </p:nvSpPr>
        <p:spPr bwMode="auto">
          <a:xfrm>
            <a:off x="24079200" y="8778875"/>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5368" name="Text Box 31"/>
          <p:cNvSpPr txBox="1">
            <a:spLocks noChangeArrowheads="1"/>
          </p:cNvSpPr>
          <p:nvPr/>
        </p:nvSpPr>
        <p:spPr bwMode="auto">
          <a:xfrm>
            <a:off x="954088" y="35517138"/>
            <a:ext cx="9367837" cy="6503987"/>
          </a:xfrm>
          <a:prstGeom prst="rect">
            <a:avLst/>
          </a:prstGeom>
          <a:noFill/>
          <a:ln w="9525">
            <a:noFill/>
            <a:miter lim="800000"/>
            <a:headEnd/>
            <a:tailEnd/>
          </a:ln>
        </p:spPr>
        <p:txBody>
          <a:bodyPr lIns="91522" tIns="45761" rIns="91522" bIns="45761"/>
          <a:lstStyle/>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b="1"/>
          </a:p>
          <a:p>
            <a:pPr defTabSz="915988"/>
            <a:endParaRPr lang="en-GB"/>
          </a:p>
          <a:p>
            <a:pPr defTabSz="915988"/>
            <a:endParaRPr lang="en-GB"/>
          </a:p>
        </p:txBody>
      </p:sp>
      <p:sp>
        <p:nvSpPr>
          <p:cNvPr id="15369" name="Text Box 32"/>
          <p:cNvSpPr txBox="1">
            <a:spLocks noChangeArrowheads="1"/>
          </p:cNvSpPr>
          <p:nvPr/>
        </p:nvSpPr>
        <p:spPr bwMode="auto">
          <a:xfrm>
            <a:off x="10387013" y="9810750"/>
            <a:ext cx="9361487" cy="11088688"/>
          </a:xfrm>
          <a:prstGeom prst="rect">
            <a:avLst/>
          </a:prstGeom>
          <a:noFill/>
          <a:ln w="9525">
            <a:noFill/>
            <a:miter lim="800000"/>
            <a:headEnd/>
            <a:tailEnd/>
          </a:ln>
        </p:spPr>
        <p:txBody>
          <a:bodyPr lIns="91522" tIns="45761" rIns="91522" bIns="45761"/>
          <a:lstStyle/>
          <a:p>
            <a:pPr defTabSz="915988" eaLnBrk="0" hangingPunct="0"/>
            <a:r>
              <a:rPr lang="en-GB"/>
              <a:t>The governing model built in order to running ICT introduction and deployment on a participative basis with different stakeholders has resulted in: (i) </a:t>
            </a:r>
            <a:r>
              <a:rPr lang="en-US"/>
              <a:t>Firstly, an Information System for Communication and Information Technologies Plan; (ii) followed by </a:t>
            </a:r>
            <a:r>
              <a:rPr lang="en-GB"/>
              <a:t>the establishment of two support organisations:</a:t>
            </a:r>
          </a:p>
          <a:p>
            <a:pPr defTabSz="915988" eaLnBrk="0" hangingPunct="0"/>
            <a:endParaRPr lang="en-GB" b="1">
              <a:solidFill>
                <a:srgbClr val="FF9900"/>
              </a:solidFill>
            </a:endParaRPr>
          </a:p>
          <a:p>
            <a:pPr defTabSz="915988" eaLnBrk="0" hangingPunct="0"/>
            <a:r>
              <a:rPr lang="en-GB" b="1">
                <a:solidFill>
                  <a:srgbClr val="FF9900"/>
                </a:solidFill>
              </a:rPr>
              <a:t>(1)</a:t>
            </a:r>
            <a:r>
              <a:rPr lang="en-GB"/>
              <a:t> an </a:t>
            </a:r>
            <a:r>
              <a:rPr lang="en-GB" b="1"/>
              <a:t>Agency for Quality and Innovation</a:t>
            </a:r>
            <a:r>
              <a:rPr lang="en-GB"/>
              <a:t>, responsible for defining the aims , directives and deployment of general strategies for HI and ICT. </a:t>
            </a:r>
          </a:p>
          <a:p>
            <a:pPr defTabSz="915988" eaLnBrk="0" hangingPunct="0"/>
            <a:endParaRPr lang="en-GB" b="1">
              <a:solidFill>
                <a:srgbClr val="FF9900"/>
              </a:solidFill>
            </a:endParaRPr>
          </a:p>
          <a:p>
            <a:pPr defTabSz="915988" eaLnBrk="0" hangingPunct="0"/>
            <a:r>
              <a:rPr lang="en-GB" b="1">
                <a:solidFill>
                  <a:srgbClr val="FF9900"/>
                </a:solidFill>
              </a:rPr>
              <a:t>(2)</a:t>
            </a:r>
            <a:r>
              <a:rPr lang="en-GB"/>
              <a:t> An </a:t>
            </a:r>
            <a:r>
              <a:rPr lang="en-GB" b="1"/>
              <a:t>ICT Foundation </a:t>
            </a:r>
            <a:r>
              <a:rPr lang="en-GB"/>
              <a:t>(TicSalut), which runs a platform providing means for telecommunications and interoperability. </a:t>
            </a:r>
            <a:endParaRPr lang="en-GB">
              <a:solidFill>
                <a:srgbClr val="FF0000"/>
              </a:solidFill>
            </a:endParaRPr>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p:txBody>
      </p:sp>
      <p:sp>
        <p:nvSpPr>
          <p:cNvPr id="15370" name="Text Box 33"/>
          <p:cNvSpPr txBox="1">
            <a:spLocks noChangeArrowheads="1"/>
          </p:cNvSpPr>
          <p:nvPr/>
        </p:nvSpPr>
        <p:spPr bwMode="auto">
          <a:xfrm>
            <a:off x="20113625" y="9788525"/>
            <a:ext cx="9367838" cy="4846638"/>
          </a:xfrm>
          <a:prstGeom prst="rect">
            <a:avLst/>
          </a:prstGeom>
          <a:noFill/>
          <a:ln w="9525">
            <a:noFill/>
            <a:miter lim="800000"/>
            <a:headEnd/>
            <a:tailEnd/>
          </a:ln>
        </p:spPr>
        <p:txBody>
          <a:bodyPr lIns="91522" tIns="45761" rIns="91522" bIns="45761"/>
          <a:lstStyle/>
          <a:p>
            <a:r>
              <a:rPr lang="en-GB"/>
              <a:t>A strategic ‘road map’ for health information and ICT has been defined. This consists of 6 main strategic objectives and 34 actions which are currently undergoing. The impact of the strategy has resulted in the harmonisation of health information in most health providers.</a:t>
            </a:r>
          </a:p>
          <a:p>
            <a:endParaRPr lang="es-ES"/>
          </a:p>
          <a:p>
            <a:endParaRPr lang="es-ES"/>
          </a:p>
        </p:txBody>
      </p:sp>
      <p:grpSp>
        <p:nvGrpSpPr>
          <p:cNvPr id="15371" name="Group 61"/>
          <p:cNvGrpSpPr>
            <a:grpSpLocks/>
          </p:cNvGrpSpPr>
          <p:nvPr/>
        </p:nvGrpSpPr>
        <p:grpSpPr bwMode="auto">
          <a:xfrm>
            <a:off x="1027113" y="1530350"/>
            <a:ext cx="24823737" cy="3694113"/>
            <a:chOff x="2545" y="1081"/>
            <a:chExt cx="11306" cy="1754"/>
          </a:xfrm>
        </p:grpSpPr>
        <p:sp>
          <p:nvSpPr>
            <p:cNvPr id="15393" name="Text Box 5"/>
            <p:cNvSpPr txBox="1">
              <a:spLocks noChangeArrowheads="1"/>
            </p:cNvSpPr>
            <p:nvPr/>
          </p:nvSpPr>
          <p:spPr bwMode="auto">
            <a:xfrm>
              <a:off x="2643" y="1081"/>
              <a:ext cx="11145" cy="1109"/>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GB" sz="5400" b="1"/>
                <a:t>Impact of a strategic implementation of Information and Communication Technologies (ICT). A conceptual model for Health Information Systems</a:t>
              </a:r>
            </a:p>
          </p:txBody>
        </p:sp>
        <p:sp>
          <p:nvSpPr>
            <p:cNvPr id="15394" name="Text Box 6"/>
            <p:cNvSpPr txBox="1">
              <a:spLocks noChangeArrowheads="1"/>
            </p:cNvSpPr>
            <p:nvPr/>
          </p:nvSpPr>
          <p:spPr bwMode="auto">
            <a:xfrm>
              <a:off x="2545" y="2184"/>
              <a:ext cx="11306" cy="651"/>
            </a:xfrm>
            <a:prstGeom prst="rect">
              <a:avLst/>
            </a:prstGeom>
            <a:noFill/>
            <a:ln w="9525">
              <a:noFill/>
              <a:miter lim="800000"/>
              <a:headEnd/>
              <a:tailEnd/>
            </a:ln>
          </p:spPr>
          <p:txBody>
            <a:bodyPr lIns="91522" tIns="45761" rIns="91522" bIns="45761">
              <a:spAutoFit/>
            </a:bodyPr>
            <a:lstStyle/>
            <a:p>
              <a:pPr algn="ctr" defTabSz="915988" eaLnBrk="0" hangingPunct="0"/>
              <a:r>
                <a:rPr lang="en-GB" sz="4000"/>
                <a:t> </a:t>
              </a:r>
              <a:r>
                <a:rPr lang="en-GB" sz="4000" i="1"/>
                <a:t>Dedeu T</a:t>
              </a:r>
              <a:r>
                <a:rPr lang="en-GB" sz="4000"/>
                <a:t>, </a:t>
              </a:r>
              <a:r>
                <a:rPr lang="en-GB" sz="4000" i="1"/>
                <a:t>Cornet-Prat J, Manyach-Serra J, Guanyabens-Calvet J</a:t>
              </a:r>
              <a:endParaRPr lang="en-GB" sz="4000"/>
            </a:p>
            <a:p>
              <a:pPr algn="ctr" defTabSz="915988" eaLnBrk="0" hangingPunct="0"/>
              <a:r>
                <a:rPr lang="en-GB" sz="4400"/>
                <a:t> Barcelona (Spain)</a:t>
              </a:r>
            </a:p>
          </p:txBody>
        </p:sp>
      </p:grpSp>
      <p:grpSp>
        <p:nvGrpSpPr>
          <p:cNvPr id="15372" name="Group 56"/>
          <p:cNvGrpSpPr>
            <a:grpSpLocks/>
          </p:cNvGrpSpPr>
          <p:nvPr/>
        </p:nvGrpSpPr>
        <p:grpSpPr bwMode="auto">
          <a:xfrm>
            <a:off x="722313" y="5981700"/>
            <a:ext cx="28779787" cy="1766888"/>
            <a:chOff x="455" y="3315"/>
            <a:chExt cx="18129" cy="1113"/>
          </a:xfrm>
        </p:grpSpPr>
        <p:sp>
          <p:nvSpPr>
            <p:cNvPr id="15391"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ca-ES"/>
            </a:p>
          </p:txBody>
        </p:sp>
        <p:sp>
          <p:nvSpPr>
            <p:cNvPr id="15392" name="Text Box 35"/>
            <p:cNvSpPr txBox="1">
              <a:spLocks noChangeArrowheads="1"/>
            </p:cNvSpPr>
            <p:nvPr/>
          </p:nvSpPr>
          <p:spPr bwMode="auto">
            <a:xfrm>
              <a:off x="465" y="3323"/>
              <a:ext cx="18119" cy="1105"/>
            </a:xfrm>
            <a:prstGeom prst="rect">
              <a:avLst/>
            </a:prstGeom>
            <a:noFill/>
            <a:ln w="15875">
              <a:solidFill>
                <a:srgbClr val="000080"/>
              </a:solidFill>
              <a:miter lim="800000"/>
              <a:headEnd/>
              <a:tailEnd/>
            </a:ln>
          </p:spPr>
          <p:txBody>
            <a:bodyPr lIns="91522" tIns="45761" rIns="91522" bIns="45761">
              <a:spAutoFit/>
            </a:bodyPr>
            <a:lstStyle/>
            <a:p>
              <a:pPr defTabSz="915988" eaLnBrk="0" hangingPunct="0">
                <a:spcBef>
                  <a:spcPct val="50000"/>
                </a:spcBef>
              </a:pPr>
              <a:r>
                <a:rPr lang="en-GB" b="1">
                  <a:solidFill>
                    <a:srgbClr val="FFFFFF"/>
                  </a:solidFill>
                </a:rPr>
                <a:t>Abstract</a:t>
              </a:r>
              <a:r>
                <a:rPr lang="en-GB"/>
                <a:t>  The development and use of Health Information (HI) and Information and Communication Technologies (ICT) to enhance the health network, requires a strategic design to be successfully implemented in order to achieve an harmonisation of health information in most health providers.</a:t>
              </a:r>
            </a:p>
          </p:txBody>
        </p:sp>
      </p:grpSp>
      <p:sp>
        <p:nvSpPr>
          <p:cNvPr id="15374" name="Text Box 54"/>
          <p:cNvSpPr txBox="1">
            <a:spLocks noChangeArrowheads="1"/>
          </p:cNvSpPr>
          <p:nvPr/>
        </p:nvSpPr>
        <p:spPr bwMode="auto">
          <a:xfrm>
            <a:off x="24933275" y="1314450"/>
            <a:ext cx="4752975" cy="1708150"/>
          </a:xfrm>
          <a:prstGeom prst="rect">
            <a:avLst/>
          </a:prstGeom>
          <a:noFill/>
          <a:ln w="9525">
            <a:noFill/>
            <a:miter lim="800000"/>
            <a:headEnd/>
            <a:tailEnd/>
          </a:ln>
        </p:spPr>
        <p:txBody>
          <a:bodyPr lIns="91522" tIns="45761" rIns="91522" bIns="45761">
            <a:spAutoFit/>
          </a:bodyPr>
          <a:lstStyle/>
          <a:p>
            <a:pPr algn="r" defTabSz="915988"/>
            <a:r>
              <a:rPr lang="en-GB" sz="2000" b="1"/>
              <a:t>29 October-4 November  2011</a:t>
            </a:r>
          </a:p>
          <a:p>
            <a:pPr algn="r" defTabSz="915988"/>
            <a:r>
              <a:rPr lang="en-US" sz="2000" b="1"/>
              <a:t>Cape Town </a:t>
            </a:r>
          </a:p>
          <a:p>
            <a:pPr algn="r" defTabSz="915988"/>
            <a:r>
              <a:rPr lang="en-US" sz="2000" b="1"/>
              <a:t>Republic of South-Africa</a:t>
            </a:r>
            <a:endParaRPr lang="en-GB" sz="2000" b="1"/>
          </a:p>
          <a:p>
            <a:pPr algn="r" defTabSz="915988" eaLnBrk="0" hangingPunct="0">
              <a:spcBef>
                <a:spcPct val="50000"/>
              </a:spcBef>
            </a:pPr>
            <a:endParaRPr lang="en-GB" sz="3000" b="1">
              <a:solidFill>
                <a:schemeClr val="accent2"/>
              </a:solidFill>
            </a:endParaRPr>
          </a:p>
        </p:txBody>
      </p:sp>
      <p:sp>
        <p:nvSpPr>
          <p:cNvPr id="15375" name="Text Box 55"/>
          <p:cNvSpPr txBox="1">
            <a:spLocks noChangeArrowheads="1"/>
          </p:cNvSpPr>
          <p:nvPr/>
        </p:nvSpPr>
        <p:spPr bwMode="auto">
          <a:xfrm>
            <a:off x="25436513" y="3854450"/>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D047p</a:t>
            </a:r>
          </a:p>
        </p:txBody>
      </p:sp>
      <p:pic>
        <p:nvPicPr>
          <p:cNvPr id="15376" name="Picture 33"/>
          <p:cNvPicPr>
            <a:picLocks noChangeAspect="1" noChangeArrowheads="1"/>
          </p:cNvPicPr>
          <p:nvPr/>
        </p:nvPicPr>
        <p:blipFill>
          <a:blip r:embed="rId3"/>
          <a:srcRect/>
          <a:stretch>
            <a:fillRect/>
          </a:stretch>
        </p:blipFill>
        <p:spPr bwMode="auto">
          <a:xfrm>
            <a:off x="954088" y="28676600"/>
            <a:ext cx="8640762" cy="7927975"/>
          </a:xfrm>
          <a:prstGeom prst="rect">
            <a:avLst/>
          </a:prstGeom>
          <a:noFill/>
          <a:ln w="25400">
            <a:noFill/>
            <a:miter lim="800000"/>
            <a:headEnd/>
            <a:tailEnd/>
          </a:ln>
        </p:spPr>
      </p:pic>
      <p:sp>
        <p:nvSpPr>
          <p:cNvPr id="15377" name="33 CuadroTexto"/>
          <p:cNvSpPr txBox="1">
            <a:spLocks noChangeArrowheads="1"/>
          </p:cNvSpPr>
          <p:nvPr/>
        </p:nvSpPr>
        <p:spPr bwMode="auto">
          <a:xfrm>
            <a:off x="809625" y="10602913"/>
            <a:ext cx="8929688" cy="646112"/>
          </a:xfrm>
          <a:prstGeom prst="rect">
            <a:avLst/>
          </a:prstGeom>
          <a:noFill/>
          <a:ln w="9525">
            <a:noFill/>
            <a:miter lim="800000"/>
            <a:headEnd/>
            <a:tailEnd/>
          </a:ln>
        </p:spPr>
        <p:txBody>
          <a:bodyPr>
            <a:spAutoFit/>
          </a:bodyPr>
          <a:lstStyle/>
          <a:p>
            <a:endParaRPr lang="en-GB"/>
          </a:p>
        </p:txBody>
      </p:sp>
      <p:sp>
        <p:nvSpPr>
          <p:cNvPr id="15378" name="Text Box 2"/>
          <p:cNvSpPr txBox="1">
            <a:spLocks noChangeArrowheads="1"/>
          </p:cNvSpPr>
          <p:nvPr/>
        </p:nvSpPr>
        <p:spPr bwMode="auto">
          <a:xfrm>
            <a:off x="738188" y="10026650"/>
            <a:ext cx="9217025" cy="17948275"/>
          </a:xfrm>
          <a:prstGeom prst="rect">
            <a:avLst/>
          </a:prstGeom>
          <a:solidFill>
            <a:srgbClr val="FFFFFF"/>
          </a:solidFill>
          <a:ln w="9525">
            <a:noFill/>
            <a:miter lim="800000"/>
            <a:headEnd/>
            <a:tailEnd/>
          </a:ln>
        </p:spPr>
        <p:txBody>
          <a:bodyPr>
            <a:spAutoFit/>
          </a:bodyPr>
          <a:lstStyle/>
          <a:p>
            <a:pPr>
              <a:spcAft>
                <a:spcPts val="1000"/>
              </a:spcAft>
            </a:pPr>
            <a:r>
              <a:rPr lang="en-US" b="1"/>
              <a:t>Background: </a:t>
            </a:r>
            <a:r>
              <a:rPr lang="en-US"/>
              <a:t>The Ministry of Health of Catalonia (MoH) intends to promote the development and use of information and communication technologies (ICT) to enhance the health network in order to provide a model based on personalized attention to all citizens. To achieve success in this goal, the MoH has followed a governing model built on a middle-out approach, running ICT introduction and deployment on a participative basis with different Catalan stakeholders. </a:t>
            </a:r>
          </a:p>
          <a:p>
            <a:pPr>
              <a:spcAft>
                <a:spcPts val="1000"/>
              </a:spcAft>
            </a:pPr>
            <a:r>
              <a:rPr lang="en-US"/>
              <a:t>The Catalan Health System is a public model of universal coverage with a mixed health care system that integrates in a single network the public use of all health resources, regardless of whether they are publicly owned, and which has brought together a tradition of organisations (health care funds, foundations, consortiums, Church-run centres) historically devoted to health care. This great variability in the ownership of the centres -many of them with their own electronic health records models– has brought about the creation of a single model to access the information databases of the different clinical information systems</a:t>
            </a:r>
            <a:endParaRPr lang="ca-ES" sz="5400"/>
          </a:p>
        </p:txBody>
      </p:sp>
      <p:pic>
        <p:nvPicPr>
          <p:cNvPr id="15379" name="Picture 25"/>
          <p:cNvPicPr>
            <a:picLocks noChangeAspect="1" noChangeArrowheads="1"/>
          </p:cNvPicPr>
          <p:nvPr/>
        </p:nvPicPr>
        <p:blipFill>
          <a:blip r:embed="rId4"/>
          <a:srcRect/>
          <a:stretch>
            <a:fillRect/>
          </a:stretch>
        </p:blipFill>
        <p:spPr bwMode="auto">
          <a:xfrm>
            <a:off x="10315575" y="21043900"/>
            <a:ext cx="9361488" cy="8745538"/>
          </a:xfrm>
          <a:prstGeom prst="rect">
            <a:avLst/>
          </a:prstGeom>
          <a:noFill/>
          <a:ln w="25400">
            <a:noFill/>
            <a:miter lim="800000"/>
            <a:headEnd/>
            <a:tailEnd/>
          </a:ln>
        </p:spPr>
      </p:pic>
      <p:sp>
        <p:nvSpPr>
          <p:cNvPr id="15380" name="34 CuadroTexto"/>
          <p:cNvSpPr txBox="1">
            <a:spLocks noChangeArrowheads="1"/>
          </p:cNvSpPr>
          <p:nvPr/>
        </p:nvSpPr>
        <p:spPr bwMode="auto">
          <a:xfrm>
            <a:off x="882650" y="37750750"/>
            <a:ext cx="8856663" cy="2862263"/>
          </a:xfrm>
          <a:prstGeom prst="rect">
            <a:avLst/>
          </a:prstGeom>
          <a:noFill/>
          <a:ln w="9525">
            <a:noFill/>
            <a:miter lim="800000"/>
            <a:headEnd/>
            <a:tailEnd/>
          </a:ln>
        </p:spPr>
        <p:txBody>
          <a:bodyPr>
            <a:spAutoFit/>
          </a:bodyPr>
          <a:lstStyle/>
          <a:p>
            <a:r>
              <a:rPr lang="en-GB" b="1"/>
              <a:t>Objectives: </a:t>
            </a:r>
            <a:r>
              <a:rPr lang="en-GB"/>
              <a:t>To analyse the impact of the implementation of planned policies to deploy ICT according to the needs of the Healthcare System, its professionals and its citizens.</a:t>
            </a:r>
            <a:endParaRPr lang="en-GB" b="1"/>
          </a:p>
        </p:txBody>
      </p:sp>
      <p:pic>
        <p:nvPicPr>
          <p:cNvPr id="15381" name="36 Imagen"/>
          <p:cNvPicPr>
            <a:picLocks noChangeAspect="1" noChangeArrowheads="1"/>
          </p:cNvPicPr>
          <p:nvPr/>
        </p:nvPicPr>
        <p:blipFill>
          <a:blip r:embed="rId5"/>
          <a:srcRect/>
          <a:stretch>
            <a:fillRect/>
          </a:stretch>
        </p:blipFill>
        <p:spPr bwMode="auto">
          <a:xfrm>
            <a:off x="19892963" y="14203363"/>
            <a:ext cx="9577387" cy="6985000"/>
          </a:xfrm>
          <a:prstGeom prst="rect">
            <a:avLst/>
          </a:prstGeom>
          <a:noFill/>
          <a:ln w="9525">
            <a:noFill/>
            <a:miter lim="800000"/>
            <a:headEnd/>
            <a:tailEnd/>
          </a:ln>
        </p:spPr>
      </p:pic>
      <p:pic>
        <p:nvPicPr>
          <p:cNvPr id="15382" name="38 Imagen"/>
          <p:cNvPicPr>
            <a:picLocks noChangeAspect="1" noChangeArrowheads="1"/>
          </p:cNvPicPr>
          <p:nvPr/>
        </p:nvPicPr>
        <p:blipFill>
          <a:blip r:embed="rId6"/>
          <a:srcRect/>
          <a:stretch>
            <a:fillRect/>
          </a:stretch>
        </p:blipFill>
        <p:spPr bwMode="auto">
          <a:xfrm>
            <a:off x="19964400" y="21764625"/>
            <a:ext cx="10009188" cy="6048375"/>
          </a:xfrm>
          <a:prstGeom prst="rect">
            <a:avLst/>
          </a:prstGeom>
          <a:noFill/>
          <a:ln w="9525">
            <a:noFill/>
            <a:miter lim="800000"/>
            <a:headEnd/>
            <a:tailEnd/>
          </a:ln>
        </p:spPr>
      </p:pic>
      <p:sp>
        <p:nvSpPr>
          <p:cNvPr id="1029" name="Text Box 5"/>
          <p:cNvSpPr txBox="1">
            <a:spLocks noChangeArrowheads="1"/>
          </p:cNvSpPr>
          <p:nvPr/>
        </p:nvSpPr>
        <p:spPr bwMode="auto">
          <a:xfrm>
            <a:off x="10244138" y="30045025"/>
            <a:ext cx="9504362" cy="7786688"/>
          </a:xfrm>
          <a:prstGeom prst="rect">
            <a:avLst/>
          </a:prstGeom>
          <a:solidFill>
            <a:srgbClr val="FFFFFF"/>
          </a:solidFill>
          <a:ln w="9525">
            <a:noFill/>
            <a:miter lim="800000"/>
            <a:headEnd/>
            <a:tailEnd/>
          </a:ln>
        </p:spPr>
        <p:txBody>
          <a:bodyPr>
            <a:spAutoFit/>
          </a:bodyPr>
          <a:lstStyle/>
          <a:p>
            <a:pPr>
              <a:spcAft>
                <a:spcPts val="1000"/>
              </a:spcAft>
              <a:defRPr/>
            </a:pPr>
            <a:r>
              <a:rPr lang="en-US" b="1" dirty="0" err="1">
                <a:solidFill>
                  <a:schemeClr val="accent2">
                    <a:lumMod val="75000"/>
                  </a:schemeClr>
                </a:solidFill>
                <a:cs typeface="Arial" pitchFamily="34" charset="0"/>
              </a:rPr>
              <a:t>TicSalut</a:t>
            </a:r>
            <a:r>
              <a:rPr lang="en-US" dirty="0">
                <a:cs typeface="Arial" pitchFamily="34" charset="0"/>
              </a:rPr>
              <a:t>, as the executive arm of the government to evaluate and to promote the transformation of the service of health care formulates the following activities:</a:t>
            </a:r>
          </a:p>
          <a:p>
            <a:pPr marL="742950" indent="-742950">
              <a:spcAft>
                <a:spcPts val="1000"/>
              </a:spcAft>
              <a:buFontTx/>
              <a:buAutoNum type="arabicPeriod"/>
              <a:defRPr/>
            </a:pPr>
            <a:r>
              <a:rPr lang="en-US" dirty="0">
                <a:cs typeface="Arial" pitchFamily="34" charset="0"/>
              </a:rPr>
              <a:t>Observatory</a:t>
            </a:r>
          </a:p>
          <a:p>
            <a:pPr marL="742950" indent="-742950">
              <a:spcAft>
                <a:spcPts val="1000"/>
              </a:spcAft>
              <a:buFontTx/>
              <a:buAutoNum type="arabicPeriod"/>
              <a:defRPr/>
            </a:pPr>
            <a:r>
              <a:rPr lang="en-US" dirty="0">
                <a:cs typeface="Arial" pitchFamily="34" charset="0"/>
              </a:rPr>
              <a:t>Office of </a:t>
            </a:r>
            <a:r>
              <a:rPr lang="en-US" b="1" dirty="0">
                <a:cs typeface="Arial" pitchFamily="34" charset="0"/>
              </a:rPr>
              <a:t>Standards</a:t>
            </a:r>
            <a:r>
              <a:rPr lang="en-US" dirty="0">
                <a:cs typeface="Arial" pitchFamily="34" charset="0"/>
              </a:rPr>
              <a:t> and </a:t>
            </a:r>
            <a:r>
              <a:rPr lang="en-US" b="1" dirty="0">
                <a:cs typeface="Arial" pitchFamily="34" charset="0"/>
              </a:rPr>
              <a:t>Interoperability</a:t>
            </a:r>
          </a:p>
          <a:p>
            <a:pPr marL="742950" indent="-742950">
              <a:spcAft>
                <a:spcPts val="1000"/>
              </a:spcAft>
              <a:buFontTx/>
              <a:buAutoNum type="arabicPeriod"/>
              <a:defRPr/>
            </a:pPr>
            <a:r>
              <a:rPr lang="en-US" dirty="0">
                <a:cs typeface="Arial" pitchFamily="34" charset="0"/>
              </a:rPr>
              <a:t>Telemedicine and </a:t>
            </a:r>
            <a:r>
              <a:rPr lang="en-US" dirty="0" err="1">
                <a:cs typeface="Arial" pitchFamily="34" charset="0"/>
              </a:rPr>
              <a:t>Telecare</a:t>
            </a:r>
            <a:r>
              <a:rPr lang="en-US" dirty="0">
                <a:cs typeface="Arial" pitchFamily="34" charset="0"/>
              </a:rPr>
              <a:t> policies</a:t>
            </a:r>
          </a:p>
          <a:p>
            <a:pPr marL="742950" indent="-742950">
              <a:spcAft>
                <a:spcPts val="1000"/>
              </a:spcAft>
              <a:buFontTx/>
              <a:buAutoNum type="arabicPeriod"/>
              <a:defRPr/>
            </a:pPr>
            <a:r>
              <a:rPr lang="en-US" dirty="0">
                <a:cs typeface="Arial" pitchFamily="34" charset="0"/>
              </a:rPr>
              <a:t>European projects</a:t>
            </a:r>
          </a:p>
          <a:p>
            <a:pPr marL="742950" indent="-742950">
              <a:spcAft>
                <a:spcPts val="1000"/>
              </a:spcAft>
              <a:buFontTx/>
              <a:buAutoNum type="arabicPeriod"/>
              <a:defRPr/>
            </a:pPr>
            <a:r>
              <a:rPr lang="en-US" dirty="0">
                <a:cs typeface="Arial" pitchFamily="34" charset="0"/>
              </a:rPr>
              <a:t>Relations and International projects</a:t>
            </a:r>
          </a:p>
          <a:p>
            <a:pPr marL="1085850" lvl="1" indent="-628650" algn="just">
              <a:defRPr/>
            </a:pPr>
            <a:r>
              <a:rPr lang="en-US" dirty="0">
                <a:cs typeface="Arial" pitchFamily="34" charset="0"/>
              </a:rPr>
              <a:t> </a:t>
            </a:r>
          </a:p>
          <a:p>
            <a:pPr lvl="1" algn="just">
              <a:defRPr/>
            </a:pPr>
            <a:endParaRPr lang="ca-ES" sz="1800" dirty="0">
              <a:latin typeface="Arial" pitchFamily="34" charset="0"/>
              <a:cs typeface="Arial" pitchFamily="34" charset="0"/>
            </a:endParaRPr>
          </a:p>
        </p:txBody>
      </p:sp>
      <p:sp>
        <p:nvSpPr>
          <p:cNvPr id="15384" name="Rectangle 13"/>
          <p:cNvSpPr>
            <a:spLocks noChangeArrowheads="1"/>
          </p:cNvSpPr>
          <p:nvPr/>
        </p:nvSpPr>
        <p:spPr bwMode="auto">
          <a:xfrm>
            <a:off x="20180300" y="20612100"/>
            <a:ext cx="9367838" cy="1152525"/>
          </a:xfrm>
          <a:prstGeom prst="rect">
            <a:avLst/>
          </a:prstGeom>
          <a:solidFill>
            <a:schemeClr val="accent2"/>
          </a:solidFill>
          <a:ln w="9525">
            <a:noFill/>
            <a:miter lim="800000"/>
            <a:headEnd/>
            <a:tailEnd/>
          </a:ln>
        </p:spPr>
        <p:txBody>
          <a:bodyPr/>
          <a:lstStyle/>
          <a:p>
            <a:pPr eaLnBrk="0" hangingPunct="0"/>
            <a:endParaRPr lang="ca-ES"/>
          </a:p>
        </p:txBody>
      </p:sp>
      <p:sp>
        <p:nvSpPr>
          <p:cNvPr id="15385" name="Rectangle 18"/>
          <p:cNvSpPr>
            <a:spLocks noChangeArrowheads="1"/>
          </p:cNvSpPr>
          <p:nvPr/>
        </p:nvSpPr>
        <p:spPr bwMode="auto">
          <a:xfrm>
            <a:off x="23564850" y="20899438"/>
            <a:ext cx="3036888" cy="554037"/>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Key Actions</a:t>
            </a:r>
          </a:p>
        </p:txBody>
      </p:sp>
      <p:sp>
        <p:nvSpPr>
          <p:cNvPr id="15386" name="Rectangle 13"/>
          <p:cNvSpPr>
            <a:spLocks noChangeArrowheads="1"/>
          </p:cNvSpPr>
          <p:nvPr/>
        </p:nvSpPr>
        <p:spPr bwMode="auto">
          <a:xfrm>
            <a:off x="20685125" y="36309300"/>
            <a:ext cx="9072563" cy="1152525"/>
          </a:xfrm>
          <a:prstGeom prst="rect">
            <a:avLst/>
          </a:prstGeom>
          <a:solidFill>
            <a:schemeClr val="accent2"/>
          </a:solidFill>
          <a:ln w="9525">
            <a:noFill/>
            <a:miter lim="800000"/>
            <a:headEnd/>
            <a:tailEnd/>
          </a:ln>
        </p:spPr>
        <p:txBody>
          <a:bodyPr/>
          <a:lstStyle/>
          <a:p>
            <a:pPr eaLnBrk="0" hangingPunct="0"/>
            <a:endParaRPr lang="ca-ES"/>
          </a:p>
        </p:txBody>
      </p:sp>
      <p:sp>
        <p:nvSpPr>
          <p:cNvPr id="15387" name="Rectangle 18"/>
          <p:cNvSpPr>
            <a:spLocks noChangeArrowheads="1"/>
          </p:cNvSpPr>
          <p:nvPr/>
        </p:nvSpPr>
        <p:spPr bwMode="auto">
          <a:xfrm>
            <a:off x="23564850" y="36669663"/>
            <a:ext cx="3087688" cy="554037"/>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Conclusions</a:t>
            </a:r>
          </a:p>
        </p:txBody>
      </p:sp>
      <p:sp>
        <p:nvSpPr>
          <p:cNvPr id="15388" name="Text Box 5"/>
          <p:cNvSpPr txBox="1">
            <a:spLocks noChangeArrowheads="1"/>
          </p:cNvSpPr>
          <p:nvPr/>
        </p:nvSpPr>
        <p:spPr bwMode="auto">
          <a:xfrm>
            <a:off x="20108863" y="37533263"/>
            <a:ext cx="9793287" cy="3970337"/>
          </a:xfrm>
          <a:prstGeom prst="rect">
            <a:avLst/>
          </a:prstGeom>
          <a:solidFill>
            <a:srgbClr val="FFFFFF"/>
          </a:solidFill>
          <a:ln w="9525">
            <a:noFill/>
            <a:miter lim="800000"/>
            <a:headEnd/>
            <a:tailEnd/>
          </a:ln>
        </p:spPr>
        <p:txBody>
          <a:bodyPr>
            <a:spAutoFit/>
          </a:bodyPr>
          <a:lstStyle/>
          <a:p>
            <a:pPr lvl="1" algn="just"/>
            <a:r>
              <a:rPr lang="en-GB"/>
              <a:t>In addition to the development of a strategic plan for HI and ICT, the establishment of an organisation for standards adoption is required and, and index of technological progress for benchmarking between various health systems is also recommended.</a:t>
            </a:r>
          </a:p>
        </p:txBody>
      </p:sp>
      <p:sp>
        <p:nvSpPr>
          <p:cNvPr id="1030" name="Text Box 6"/>
          <p:cNvSpPr txBox="1">
            <a:spLocks noChangeArrowheads="1"/>
          </p:cNvSpPr>
          <p:nvPr/>
        </p:nvSpPr>
        <p:spPr bwMode="auto">
          <a:xfrm>
            <a:off x="10244138" y="37101463"/>
            <a:ext cx="9864725" cy="5356225"/>
          </a:xfrm>
          <a:prstGeom prst="rect">
            <a:avLst/>
          </a:prstGeom>
          <a:solidFill>
            <a:srgbClr val="FFFFFF"/>
          </a:solidFill>
          <a:ln w="9525">
            <a:noFill/>
            <a:miter lim="800000"/>
            <a:headEnd/>
            <a:tailEnd/>
          </a:ln>
        </p:spPr>
        <p:txBody>
          <a:bodyPr>
            <a:spAutoFit/>
          </a:bodyPr>
          <a:lstStyle/>
          <a:p>
            <a:pPr>
              <a:defRPr/>
            </a:pPr>
            <a:r>
              <a:rPr lang="en-US" b="1" dirty="0">
                <a:solidFill>
                  <a:schemeClr val="accent2">
                    <a:lumMod val="75000"/>
                  </a:schemeClr>
                </a:solidFill>
                <a:cs typeface="Arial" pitchFamily="34" charset="0"/>
              </a:rPr>
              <a:t>The Office of Standards and Interoperability of </a:t>
            </a:r>
            <a:r>
              <a:rPr lang="en-US" b="1" dirty="0" err="1">
                <a:solidFill>
                  <a:schemeClr val="accent2">
                    <a:lumMod val="75000"/>
                  </a:schemeClr>
                </a:solidFill>
                <a:cs typeface="Arial" pitchFamily="34" charset="0"/>
              </a:rPr>
              <a:t>TicSalut</a:t>
            </a:r>
            <a:r>
              <a:rPr lang="en-US" b="1" dirty="0">
                <a:solidFill>
                  <a:schemeClr val="accent2">
                    <a:lumMod val="75000"/>
                  </a:schemeClr>
                </a:solidFill>
                <a:cs typeface="Arial" pitchFamily="34" charset="0"/>
              </a:rPr>
              <a:t> is:</a:t>
            </a:r>
          </a:p>
          <a:p>
            <a:pPr marL="95250" lvl="1">
              <a:defRPr/>
            </a:pPr>
            <a:endParaRPr lang="en-US" sz="1400" dirty="0">
              <a:cs typeface="Arial" pitchFamily="34" charset="0"/>
            </a:endParaRPr>
          </a:p>
          <a:p>
            <a:pPr marL="95250" lvl="1">
              <a:defRPr/>
            </a:pPr>
            <a:r>
              <a:rPr lang="en-US" dirty="0">
                <a:cs typeface="Arial" pitchFamily="34" charset="0"/>
              </a:rPr>
              <a:t>The </a:t>
            </a:r>
            <a:r>
              <a:rPr lang="en-US" dirty="0" err="1">
                <a:cs typeface="Arial" pitchFamily="34" charset="0"/>
              </a:rPr>
              <a:t>organisation</a:t>
            </a:r>
            <a:r>
              <a:rPr lang="en-US" dirty="0">
                <a:cs typeface="Arial" pitchFamily="34" charset="0"/>
              </a:rPr>
              <a:t> which collaborates in the EU and national </a:t>
            </a:r>
            <a:r>
              <a:rPr lang="en-US" dirty="0" err="1">
                <a:cs typeface="Arial" pitchFamily="34" charset="0"/>
              </a:rPr>
              <a:t>standardisation</a:t>
            </a:r>
            <a:r>
              <a:rPr lang="en-US" dirty="0">
                <a:cs typeface="Arial" pitchFamily="34" charset="0"/>
              </a:rPr>
              <a:t> organizations,  carrying out the translation of the international codes in health systems into Spanish and Catalan languages.</a:t>
            </a:r>
          </a:p>
          <a:p>
            <a:pPr lvl="1" algn="just">
              <a:defRPr/>
            </a:pPr>
            <a:endParaRPr lang="en-US" sz="500" i="1" dirty="0">
              <a:latin typeface="Arial" pitchFamily="34" charset="0"/>
              <a:cs typeface="Arial" pitchFamily="34" charset="0"/>
            </a:endParaRPr>
          </a:p>
          <a:p>
            <a:pPr lvl="2" algn="just">
              <a:defRPr/>
            </a:pPr>
            <a:r>
              <a:rPr lang="en-US" sz="1100" u="sng" dirty="0">
                <a:cs typeface="Arial" pitchFamily="34" charset="0"/>
              </a:rPr>
              <a:t> </a:t>
            </a:r>
          </a:p>
          <a:p>
            <a:pPr>
              <a:defRPr/>
            </a:pPr>
            <a:endParaRPr lang="ca-ES" sz="1800" dirty="0">
              <a:latin typeface="Arial" pitchFamily="34" charset="0"/>
              <a:cs typeface="Arial" pitchFamily="34" charset="0"/>
            </a:endParaRPr>
          </a:p>
        </p:txBody>
      </p:sp>
      <p:sp>
        <p:nvSpPr>
          <p:cNvPr id="1031" name="Text Box 7"/>
          <p:cNvSpPr txBox="1">
            <a:spLocks noChangeArrowheads="1"/>
          </p:cNvSpPr>
          <p:nvPr/>
        </p:nvSpPr>
        <p:spPr bwMode="auto">
          <a:xfrm>
            <a:off x="20180300" y="27452638"/>
            <a:ext cx="9577388" cy="8874125"/>
          </a:xfrm>
          <a:prstGeom prst="rect">
            <a:avLst/>
          </a:prstGeom>
          <a:solidFill>
            <a:srgbClr val="FFFFFF"/>
          </a:solidFill>
          <a:ln w="9525">
            <a:noFill/>
            <a:miter lim="800000"/>
            <a:headEnd/>
            <a:tailEnd/>
          </a:ln>
        </p:spPr>
        <p:txBody>
          <a:bodyPr>
            <a:spAutoFit/>
          </a:bodyPr>
          <a:lstStyle/>
          <a:p>
            <a:pPr marL="171450" lvl="2" algn="ctr">
              <a:spcAft>
                <a:spcPts val="1000"/>
              </a:spcAft>
              <a:defRPr/>
            </a:pPr>
            <a:r>
              <a:rPr lang="en-US" sz="2400" b="1" dirty="0">
                <a:solidFill>
                  <a:schemeClr val="accent2">
                    <a:lumMod val="75000"/>
                  </a:schemeClr>
                </a:solidFill>
                <a:ea typeface="Verdana" pitchFamily="34" charset="0"/>
                <a:cs typeface="Verdana" pitchFamily="34" charset="0"/>
              </a:rPr>
              <a:t>Shared Medical Record (HC3) of Catalonia</a:t>
            </a:r>
          </a:p>
          <a:p>
            <a:pPr marL="171450" lvl="2" indent="-76200" algn="ctr">
              <a:spcAft>
                <a:spcPts val="1000"/>
              </a:spcAft>
              <a:defRPr/>
            </a:pPr>
            <a:r>
              <a:rPr lang="en-US" sz="2400" dirty="0">
                <a:solidFill>
                  <a:schemeClr val="accent2">
                    <a:lumMod val="75000"/>
                  </a:schemeClr>
                </a:solidFill>
                <a:ea typeface="Verdana" pitchFamily="34" charset="0"/>
                <a:cs typeface="Verdana" pitchFamily="34" charset="0"/>
              </a:rPr>
              <a:t>The HC3 is based on a </a:t>
            </a:r>
            <a:r>
              <a:rPr lang="en-US" sz="2400" dirty="0" err="1">
                <a:solidFill>
                  <a:schemeClr val="accent2">
                    <a:lumMod val="75000"/>
                  </a:schemeClr>
                </a:solidFill>
                <a:ea typeface="Verdana" pitchFamily="34" charset="0"/>
                <a:cs typeface="Verdana" pitchFamily="34" charset="0"/>
              </a:rPr>
              <a:t>decentralised</a:t>
            </a:r>
            <a:r>
              <a:rPr lang="en-US" sz="2400" dirty="0">
                <a:solidFill>
                  <a:schemeClr val="accent2">
                    <a:lumMod val="75000"/>
                  </a:schemeClr>
                </a:solidFill>
                <a:ea typeface="Verdana" pitchFamily="34" charset="0"/>
                <a:cs typeface="Verdana" pitchFamily="34" charset="0"/>
              </a:rPr>
              <a:t> management model, connected via interoperable systems using </a:t>
            </a:r>
            <a:r>
              <a:rPr lang="en-US" sz="2400" b="1" dirty="0">
                <a:solidFill>
                  <a:schemeClr val="accent2">
                    <a:lumMod val="75000"/>
                  </a:schemeClr>
                </a:solidFill>
                <a:ea typeface="Verdana" pitchFamily="34" charset="0"/>
                <a:cs typeface="Verdana" pitchFamily="34" charset="0"/>
              </a:rPr>
              <a:t>common standards</a:t>
            </a:r>
            <a:r>
              <a:rPr lang="en-US" sz="2400" dirty="0">
                <a:solidFill>
                  <a:schemeClr val="accent2">
                    <a:lumMod val="75000"/>
                  </a:schemeClr>
                </a:solidFill>
                <a:ea typeface="Verdana" pitchFamily="34" charset="0"/>
                <a:cs typeface="Verdana" pitchFamily="34" charset="0"/>
              </a:rPr>
              <a:t>.</a:t>
            </a:r>
          </a:p>
          <a:p>
            <a:pPr marL="171450" lvl="2" indent="-76200" algn="ctr">
              <a:spcAft>
                <a:spcPts val="1000"/>
              </a:spcAft>
              <a:defRPr/>
            </a:pPr>
            <a:r>
              <a:rPr lang="en-US" sz="2400" b="1" dirty="0">
                <a:solidFill>
                  <a:schemeClr val="accent2">
                    <a:lumMod val="75000"/>
                  </a:schemeClr>
                </a:solidFill>
                <a:ea typeface="Verdana" pitchFamily="34" charset="0"/>
                <a:cs typeface="Verdana" pitchFamily="34" charset="0"/>
              </a:rPr>
              <a:t>Electronic Prescription (</a:t>
            </a:r>
            <a:r>
              <a:rPr lang="en-US" sz="2400" b="1" dirty="0" err="1">
                <a:solidFill>
                  <a:schemeClr val="accent2">
                    <a:lumMod val="75000"/>
                  </a:schemeClr>
                </a:solidFill>
                <a:ea typeface="Verdana" pitchFamily="34" charset="0"/>
                <a:cs typeface="Verdana" pitchFamily="34" charset="0"/>
              </a:rPr>
              <a:t>Rec@t</a:t>
            </a:r>
            <a:r>
              <a:rPr lang="en-US" sz="2400" b="1" dirty="0">
                <a:solidFill>
                  <a:schemeClr val="accent2">
                    <a:lumMod val="75000"/>
                  </a:schemeClr>
                </a:solidFill>
                <a:ea typeface="Verdana" pitchFamily="34" charset="0"/>
                <a:cs typeface="Verdana" pitchFamily="34" charset="0"/>
              </a:rPr>
              <a:t>)</a:t>
            </a:r>
          </a:p>
          <a:p>
            <a:pPr marL="171450" lvl="2" algn="ctr">
              <a:spcAft>
                <a:spcPts val="1000"/>
              </a:spcAft>
              <a:defRPr/>
            </a:pPr>
            <a:r>
              <a:rPr lang="en-US" sz="2400" dirty="0">
                <a:solidFill>
                  <a:schemeClr val="accent2">
                    <a:lumMod val="75000"/>
                  </a:schemeClr>
                </a:solidFill>
                <a:ea typeface="Verdana" pitchFamily="34" charset="0"/>
                <a:cs typeface="Verdana" pitchFamily="34" charset="0"/>
              </a:rPr>
              <a:t>The </a:t>
            </a:r>
            <a:r>
              <a:rPr lang="en-US" sz="2400" dirty="0" err="1">
                <a:solidFill>
                  <a:schemeClr val="accent2">
                    <a:lumMod val="75000"/>
                  </a:schemeClr>
                </a:solidFill>
                <a:ea typeface="Verdana" pitchFamily="34" charset="0"/>
                <a:cs typeface="Verdana" pitchFamily="34" charset="0"/>
              </a:rPr>
              <a:t>Rec@t</a:t>
            </a:r>
            <a:r>
              <a:rPr lang="en-US" sz="2400" dirty="0">
                <a:solidFill>
                  <a:schemeClr val="accent2">
                    <a:lumMod val="75000"/>
                  </a:schemeClr>
                </a:solidFill>
                <a:ea typeface="Verdana" pitchFamily="34" charset="0"/>
                <a:cs typeface="Verdana" pitchFamily="34" charset="0"/>
              </a:rPr>
              <a:t> facilitates coordination among health professionals, physicians and pharmacists and provides a patient's medication plan, which improves the safety of drugs utilization and the accessibility of patients to pharmaceutical services.</a:t>
            </a:r>
          </a:p>
          <a:p>
            <a:pPr marL="171450" lvl="2" algn="ctr">
              <a:spcAft>
                <a:spcPts val="1000"/>
              </a:spcAft>
              <a:defRPr/>
            </a:pPr>
            <a:r>
              <a:rPr lang="en-US" sz="2400" b="1" dirty="0">
                <a:solidFill>
                  <a:schemeClr val="accent2">
                    <a:lumMod val="75000"/>
                  </a:schemeClr>
                </a:solidFill>
                <a:ea typeface="Verdana" pitchFamily="34" charset="0"/>
                <a:cs typeface="Verdana" pitchFamily="34" charset="0"/>
              </a:rPr>
              <a:t>The Catalan Personal Health Folder</a:t>
            </a:r>
          </a:p>
          <a:p>
            <a:pPr marL="171450" lvl="2" algn="ctr">
              <a:spcAft>
                <a:spcPts val="1000"/>
              </a:spcAft>
              <a:defRPr/>
            </a:pPr>
            <a:r>
              <a:rPr lang="en-US" sz="2400" dirty="0">
                <a:solidFill>
                  <a:schemeClr val="accent2">
                    <a:lumMod val="75000"/>
                  </a:schemeClr>
                </a:solidFill>
                <a:ea typeface="Verdana" pitchFamily="34" charset="0"/>
                <a:cs typeface="Verdana" pitchFamily="34" charset="0"/>
              </a:rPr>
              <a:t>The aim is to accelerate the implementation of advanced technological applications that use telecommunications to </a:t>
            </a:r>
            <a:r>
              <a:rPr lang="en-US" sz="2400" dirty="0" err="1">
                <a:solidFill>
                  <a:schemeClr val="accent2">
                    <a:lumMod val="75000"/>
                  </a:schemeClr>
                </a:solidFill>
                <a:ea typeface="Verdana" pitchFamily="34" charset="0"/>
                <a:cs typeface="Verdana" pitchFamily="34" charset="0"/>
              </a:rPr>
              <a:t>optimise</a:t>
            </a:r>
            <a:r>
              <a:rPr lang="en-US" sz="2400" dirty="0">
                <a:solidFill>
                  <a:schemeClr val="accent2">
                    <a:lumMod val="75000"/>
                  </a:schemeClr>
                </a:solidFill>
                <a:ea typeface="Verdana" pitchFamily="34" charset="0"/>
                <a:cs typeface="Verdana" pitchFamily="34" charset="0"/>
              </a:rPr>
              <a:t> the quality and efficiency of the Catalan health services and to ensure equity of access to them.</a:t>
            </a:r>
          </a:p>
          <a:p>
            <a:pPr marL="171450" lvl="2" algn="ctr">
              <a:spcAft>
                <a:spcPts val="1000"/>
              </a:spcAft>
              <a:defRPr/>
            </a:pPr>
            <a:r>
              <a:rPr lang="en-US" sz="2400" b="1" dirty="0">
                <a:solidFill>
                  <a:schemeClr val="accent2">
                    <a:lumMod val="75000"/>
                  </a:schemeClr>
                </a:solidFill>
                <a:ea typeface="Verdana" pitchFamily="34" charset="0"/>
                <a:cs typeface="Verdana" pitchFamily="34" charset="0"/>
              </a:rPr>
              <a:t>Plan to </a:t>
            </a:r>
            <a:r>
              <a:rPr lang="en-US" sz="2400" b="1" dirty="0" err="1">
                <a:solidFill>
                  <a:schemeClr val="accent2">
                    <a:lumMod val="75000"/>
                  </a:schemeClr>
                </a:solidFill>
                <a:ea typeface="Verdana" pitchFamily="34" charset="0"/>
                <a:cs typeface="Verdana" pitchFamily="34" charset="0"/>
              </a:rPr>
              <a:t>Digitalise</a:t>
            </a:r>
            <a:r>
              <a:rPr lang="en-US" sz="2400" b="1" dirty="0">
                <a:solidFill>
                  <a:schemeClr val="accent2">
                    <a:lumMod val="75000"/>
                  </a:schemeClr>
                </a:solidFill>
                <a:ea typeface="Verdana" pitchFamily="34" charset="0"/>
                <a:cs typeface="Verdana" pitchFamily="34" charset="0"/>
              </a:rPr>
              <a:t> Medical Images of Catalonia (</a:t>
            </a:r>
            <a:r>
              <a:rPr lang="en-US" sz="2400" b="1" dirty="0" err="1">
                <a:solidFill>
                  <a:schemeClr val="accent2">
                    <a:lumMod val="75000"/>
                  </a:schemeClr>
                </a:solidFill>
                <a:ea typeface="Verdana" pitchFamily="34" charset="0"/>
                <a:cs typeface="Verdana" pitchFamily="34" charset="0"/>
              </a:rPr>
              <a:t>PIMed</a:t>
            </a:r>
            <a:r>
              <a:rPr lang="en-US" sz="2400" b="1" dirty="0">
                <a:solidFill>
                  <a:schemeClr val="accent2">
                    <a:lumMod val="75000"/>
                  </a:schemeClr>
                </a:solidFill>
                <a:ea typeface="Verdana" pitchFamily="34" charset="0"/>
                <a:cs typeface="Verdana" pitchFamily="34" charset="0"/>
              </a:rPr>
              <a:t>)</a:t>
            </a:r>
          </a:p>
          <a:p>
            <a:pPr marL="171450" lvl="2" algn="ctr">
              <a:spcAft>
                <a:spcPts val="1000"/>
              </a:spcAft>
              <a:defRPr/>
            </a:pPr>
            <a:r>
              <a:rPr lang="en-US" sz="2400" dirty="0">
                <a:solidFill>
                  <a:schemeClr val="accent2">
                    <a:lumMod val="75000"/>
                  </a:schemeClr>
                </a:solidFill>
                <a:ea typeface="Verdana" pitchFamily="34" charset="0"/>
                <a:cs typeface="Verdana" pitchFamily="34" charset="0"/>
              </a:rPr>
              <a:t>This infrastructure has resulted in 100% of the over 7 million X-rays taken in the Catalan healthcare </a:t>
            </a:r>
            <a:r>
              <a:rPr lang="en-US" sz="2400" dirty="0" err="1">
                <a:solidFill>
                  <a:schemeClr val="accent2">
                    <a:lumMod val="75000"/>
                  </a:schemeClr>
                </a:solidFill>
                <a:ea typeface="Verdana" pitchFamily="34" charset="0"/>
                <a:cs typeface="Verdana" pitchFamily="34" charset="0"/>
              </a:rPr>
              <a:t>centres</a:t>
            </a:r>
            <a:r>
              <a:rPr lang="en-US" sz="2400" dirty="0">
                <a:solidFill>
                  <a:schemeClr val="accent2">
                    <a:lumMod val="75000"/>
                  </a:schemeClr>
                </a:solidFill>
                <a:ea typeface="Verdana" pitchFamily="34" charset="0"/>
                <a:cs typeface="Verdana" pitchFamily="34" charset="0"/>
              </a:rPr>
              <a:t> each year being now available in digital form. </a:t>
            </a:r>
          </a:p>
          <a:p>
            <a:pPr marL="171450" lvl="2" algn="ctr">
              <a:spcAft>
                <a:spcPts val="1000"/>
              </a:spcAft>
              <a:defRPr/>
            </a:pPr>
            <a:r>
              <a:rPr lang="ca-ES" sz="2400" b="1" dirty="0" err="1">
                <a:solidFill>
                  <a:schemeClr val="accent2">
                    <a:lumMod val="75000"/>
                  </a:schemeClr>
                </a:solidFill>
                <a:ea typeface="Verdana" pitchFamily="34" charset="0"/>
                <a:cs typeface="Verdana" pitchFamily="34" charset="0"/>
              </a:rPr>
              <a:t>Telemedicine</a:t>
            </a:r>
            <a:r>
              <a:rPr lang="ca-ES" sz="2400" b="1" dirty="0">
                <a:solidFill>
                  <a:schemeClr val="accent2">
                    <a:lumMod val="75000"/>
                  </a:schemeClr>
                </a:solidFill>
                <a:ea typeface="Verdana" pitchFamily="34" charset="0"/>
                <a:cs typeface="Verdana" pitchFamily="34" charset="0"/>
              </a:rPr>
              <a:t> and </a:t>
            </a:r>
            <a:r>
              <a:rPr lang="ca-ES" sz="2400" b="1" dirty="0" err="1">
                <a:solidFill>
                  <a:schemeClr val="accent2">
                    <a:lumMod val="75000"/>
                  </a:schemeClr>
                </a:solidFill>
                <a:ea typeface="Verdana" pitchFamily="34" charset="0"/>
                <a:cs typeface="Verdana" pitchFamily="34" charset="0"/>
              </a:rPr>
              <a:t>Telecare</a:t>
            </a:r>
            <a:r>
              <a:rPr lang="ca-ES" sz="2400" b="1" dirty="0">
                <a:solidFill>
                  <a:schemeClr val="accent2">
                    <a:lumMod val="75000"/>
                  </a:schemeClr>
                </a:solidFill>
                <a:ea typeface="Verdana" pitchFamily="34" charset="0"/>
                <a:cs typeface="Verdana" pitchFamily="34" charset="0"/>
              </a:rPr>
              <a:t> </a:t>
            </a:r>
            <a:r>
              <a:rPr lang="ca-ES" sz="2400" b="1" dirty="0" err="1">
                <a:solidFill>
                  <a:schemeClr val="accent2">
                    <a:lumMod val="75000"/>
                  </a:schemeClr>
                </a:solidFill>
                <a:ea typeface="Verdana" pitchFamily="34" charset="0"/>
                <a:cs typeface="Verdana" pitchFamily="34" charset="0"/>
              </a:rPr>
              <a:t>Plan</a:t>
            </a:r>
            <a:endParaRPr lang="ca-ES" sz="2400" dirty="0">
              <a:solidFill>
                <a:schemeClr val="accent2">
                  <a:lumMod val="75000"/>
                </a:schemeClr>
              </a:solidFill>
              <a:latin typeface="Arial" pitchFamily="34" charset="0"/>
              <a:cs typeface="Arial" pitchFamily="34" charset="0"/>
            </a:endParaRPr>
          </a:p>
        </p:txBody>
      </p:sp>
      <p:sp>
        <p:nvSpPr>
          <p:cNvPr id="15395" name="Text Box 53"/>
          <p:cNvSpPr txBox="1">
            <a:spLocks noChangeArrowheads="1"/>
          </p:cNvSpPr>
          <p:nvPr/>
        </p:nvSpPr>
        <p:spPr bwMode="auto">
          <a:xfrm>
            <a:off x="360363" y="171450"/>
            <a:ext cx="29919612" cy="1511300"/>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b="1">
                <a:solidFill>
                  <a:schemeClr val="accent2"/>
                </a:solidFill>
                <a:ea typeface="宋体" pitchFamily="2" charset="-122"/>
              </a:rPr>
              <a:t>WHO - FAMILY OF INTERNATIONAL CLASSIFICATIONS NETWORK MEETING 2011</a:t>
            </a:r>
            <a:endParaRPr lang="en-GB" altLang="ja-JP" b="1">
              <a:solidFill>
                <a:schemeClr val="accent2"/>
              </a:solidFill>
              <a:ea typeface="ＭＳ Ｐゴシック"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l'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1429</TotalTime>
  <Words>660</Words>
  <Application>Microsoft Office PowerPoint</Application>
  <PresentationFormat>Custom</PresentationFormat>
  <Paragraphs>93</Paragraphs>
  <Slides>2</Slides>
  <Notes>2</Notes>
  <HiddenSlides>0</HiddenSlides>
  <MMClips>0</MMClips>
  <ScaleCrop>false</ScaleCrop>
  <HeadingPairs>
    <vt:vector size="6" baseType="variant">
      <vt:variant>
        <vt:lpstr>Fonts Used</vt:lpstr>
      </vt:variant>
      <vt:variant>
        <vt:i4>6</vt:i4>
      </vt:variant>
      <vt:variant>
        <vt:lpstr>Design Template</vt:lpstr>
      </vt:variant>
      <vt:variant>
        <vt:i4>1</vt:i4>
      </vt:variant>
      <vt:variant>
        <vt:lpstr>Slide Titles</vt:lpstr>
      </vt:variant>
      <vt:variant>
        <vt:i4>2</vt:i4>
      </vt:variant>
    </vt:vector>
  </HeadingPairs>
  <TitlesOfParts>
    <vt:vector size="9" baseType="lpstr">
      <vt:lpstr>Verdana</vt:lpstr>
      <vt:lpstr>Arial</vt:lpstr>
      <vt:lpstr>Times</vt:lpstr>
      <vt:lpstr>宋体</vt:lpstr>
      <vt:lpstr>ＭＳ Ｐゴシック</vt:lpstr>
      <vt:lpstr>Arial Unicode MS</vt:lpstr>
      <vt:lpstr>3x4</vt:lpstr>
      <vt:lpstr>Slide 1</vt:lpstr>
      <vt:lpstr>Slide 2</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238</cp:revision>
  <dcterms:created xsi:type="dcterms:W3CDTF">2002-11-05T20:37:20Z</dcterms:created>
  <dcterms:modified xsi:type="dcterms:W3CDTF">2011-10-03T09:03:50Z</dcterms:modified>
</cp:coreProperties>
</file>