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0279975" cy="42808525"/>
  <p:notesSz cx="7010400" cy="9296400"/>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24" d="100"/>
          <a:sy n="24" d="100"/>
        </p:scale>
        <p:origin x="-72"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271713" y="696913"/>
            <a:ext cx="2466975"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0088" y="4414838"/>
            <a:ext cx="5610225" cy="41846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D008EC90-72B2-409D-91DF-AD15AACCA4EA}"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D33A16E6-9860-448A-8E4B-7408858DB5FD}"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127CDB-A460-40E0-A4C7-FA7793B460D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96979D-02DC-442F-B590-913E11A3FCB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19BB32-CAB6-4B04-AA6C-12AAD89920B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D037AE0-5B8D-4D99-9F5A-BEF4FBBC2BD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DDA3C04-4D95-4D06-AA1F-C4E8D693324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F4B05A-FAC8-4290-9B61-CAC54652E79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A23B197-02A6-473B-AACC-5991BB05604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3D316C8-9091-46CA-A0AE-560D1EB2AC6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BBC1A9A-143D-4702-A0F7-2BE99CA6608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4C2C2A-88A8-4EE7-A637-EBC097B032F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73E1426-F2E9-4C4E-9D28-FBD5978F5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eaLnBrk="0" hangingPunct="0">
              <a:defRPr sz="6700">
                <a:latin typeface="Times" pitchFamily="18" charset="0"/>
              </a:defRPr>
            </a:lvl1pPr>
          </a:lstStyle>
          <a:p>
            <a:pPr>
              <a:defRPr/>
            </a:pPr>
            <a:endParaRPr lang="en-U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ctr" eaLnBrk="0" hangingPunct="0">
              <a:defRPr sz="6700">
                <a:latin typeface="Times" pitchFamily="18" charset="0"/>
              </a:defRPr>
            </a:lvl1pPr>
          </a:lstStyle>
          <a:p>
            <a:pPr>
              <a:defRPr/>
            </a:pPr>
            <a:endParaRPr lang="en-U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r" eaLnBrk="0" hangingPunct="0">
              <a:defRPr sz="6700">
                <a:latin typeface="Times" pitchFamily="18" charset="0"/>
              </a:defRPr>
            </a:lvl1pPr>
          </a:lstStyle>
          <a:p>
            <a:pPr>
              <a:defRPr/>
            </a:pPr>
            <a:fld id="{34CB8A37-95DE-4A84-BFFF-7816AE39C94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unescap.org/stat/disability/analysi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Rectangle 10"/>
          <p:cNvSpPr>
            <a:spLocks noChangeArrowheads="1"/>
          </p:cNvSpPr>
          <p:nvPr/>
        </p:nvSpPr>
        <p:spPr bwMode="auto">
          <a:xfrm>
            <a:off x="722313" y="7999413"/>
            <a:ext cx="9367837" cy="1081087"/>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4339" name="Rectangle 15"/>
          <p:cNvSpPr>
            <a:spLocks noChangeArrowheads="1"/>
          </p:cNvSpPr>
          <p:nvPr/>
        </p:nvSpPr>
        <p:spPr bwMode="auto">
          <a:xfrm>
            <a:off x="3605213" y="8215313"/>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4340" name="Rectangle 11"/>
          <p:cNvSpPr>
            <a:spLocks noChangeArrowheads="1"/>
          </p:cNvSpPr>
          <p:nvPr/>
        </p:nvSpPr>
        <p:spPr bwMode="auto">
          <a:xfrm>
            <a:off x="10453688" y="7999413"/>
            <a:ext cx="9367837" cy="1079500"/>
          </a:xfrm>
          <a:prstGeom prst="rect">
            <a:avLst/>
          </a:prstGeom>
          <a:solidFill>
            <a:schemeClr val="accent2"/>
          </a:solidFill>
          <a:ln w="9525">
            <a:noFill/>
            <a:miter lim="800000"/>
            <a:headEnd/>
            <a:tailEnd/>
          </a:ln>
        </p:spPr>
        <p:txBody>
          <a:bodyPr/>
          <a:lstStyle/>
          <a:p>
            <a:pPr eaLnBrk="0" hangingPunct="0"/>
            <a:endParaRPr lang="en-US"/>
          </a:p>
        </p:txBody>
      </p:sp>
      <p:sp>
        <p:nvSpPr>
          <p:cNvPr id="14341" name="Rectangle 16"/>
          <p:cNvSpPr>
            <a:spLocks noChangeArrowheads="1"/>
          </p:cNvSpPr>
          <p:nvPr/>
        </p:nvSpPr>
        <p:spPr bwMode="auto">
          <a:xfrm>
            <a:off x="12617450" y="8215313"/>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4342" name="Rectangle 12"/>
          <p:cNvSpPr>
            <a:spLocks noChangeArrowheads="1"/>
          </p:cNvSpPr>
          <p:nvPr/>
        </p:nvSpPr>
        <p:spPr bwMode="auto">
          <a:xfrm>
            <a:off x="20113625" y="7999413"/>
            <a:ext cx="9367838" cy="1079500"/>
          </a:xfrm>
          <a:prstGeom prst="rect">
            <a:avLst/>
          </a:prstGeom>
          <a:solidFill>
            <a:schemeClr val="accent2"/>
          </a:solidFill>
          <a:ln w="9525">
            <a:noFill/>
            <a:miter lim="800000"/>
            <a:headEnd/>
            <a:tailEnd/>
          </a:ln>
        </p:spPr>
        <p:txBody>
          <a:bodyPr/>
          <a:lstStyle/>
          <a:p>
            <a:pPr eaLnBrk="0" hangingPunct="0"/>
            <a:endParaRPr lang="en-US"/>
          </a:p>
        </p:txBody>
      </p:sp>
      <p:sp>
        <p:nvSpPr>
          <p:cNvPr id="14343" name="Rectangle 17"/>
          <p:cNvSpPr>
            <a:spLocks noChangeArrowheads="1"/>
          </p:cNvSpPr>
          <p:nvPr/>
        </p:nvSpPr>
        <p:spPr bwMode="auto">
          <a:xfrm>
            <a:off x="23852188" y="8226425"/>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4344" name="Rectangle 13"/>
          <p:cNvSpPr>
            <a:spLocks noChangeArrowheads="1"/>
          </p:cNvSpPr>
          <p:nvPr/>
        </p:nvSpPr>
        <p:spPr bwMode="auto">
          <a:xfrm>
            <a:off x="20180300" y="27957463"/>
            <a:ext cx="9367838" cy="1081087"/>
          </a:xfrm>
          <a:prstGeom prst="rect">
            <a:avLst/>
          </a:prstGeom>
          <a:solidFill>
            <a:schemeClr val="accent2"/>
          </a:solidFill>
          <a:ln w="9525">
            <a:noFill/>
            <a:miter lim="800000"/>
            <a:headEnd/>
            <a:tailEnd/>
          </a:ln>
        </p:spPr>
        <p:txBody>
          <a:bodyPr/>
          <a:lstStyle/>
          <a:p>
            <a:pPr eaLnBrk="0" hangingPunct="0"/>
            <a:endParaRPr lang="en-US"/>
          </a:p>
        </p:txBody>
      </p:sp>
      <p:sp>
        <p:nvSpPr>
          <p:cNvPr id="14345" name="Rectangle 18"/>
          <p:cNvSpPr>
            <a:spLocks noChangeArrowheads="1"/>
          </p:cNvSpPr>
          <p:nvPr/>
        </p:nvSpPr>
        <p:spPr bwMode="auto">
          <a:xfrm>
            <a:off x="23493413" y="28244800"/>
            <a:ext cx="3057525" cy="549275"/>
          </a:xfrm>
          <a:prstGeom prst="rect">
            <a:avLst/>
          </a:prstGeom>
          <a:noFill/>
          <a:ln w="9525">
            <a:noFill/>
            <a:miter lim="800000"/>
            <a:headEnd/>
            <a:tailEnd/>
          </a:ln>
        </p:spPr>
        <p:txBody>
          <a:bodyPr wrap="none" lIns="0" tIns="0" rIns="0" bIns="0">
            <a:spAutoFit/>
          </a:bodyPr>
          <a:lstStyle/>
          <a:p>
            <a:pPr algn="ctr" defTabSz="915988" eaLnBrk="0" hangingPunct="0"/>
            <a:r>
              <a:rPr lang="en-GB" b="1">
                <a:solidFill>
                  <a:schemeClr val="bg1"/>
                </a:solidFill>
              </a:rPr>
              <a:t>Conclusions</a:t>
            </a:r>
          </a:p>
        </p:txBody>
      </p:sp>
      <p:sp>
        <p:nvSpPr>
          <p:cNvPr id="14346" name="Text Box 31"/>
          <p:cNvSpPr txBox="1">
            <a:spLocks noChangeArrowheads="1"/>
          </p:cNvSpPr>
          <p:nvPr/>
        </p:nvSpPr>
        <p:spPr bwMode="auto">
          <a:xfrm>
            <a:off x="722313" y="9224963"/>
            <a:ext cx="9367837" cy="33583562"/>
          </a:xfrm>
          <a:prstGeom prst="rect">
            <a:avLst/>
          </a:prstGeom>
          <a:noFill/>
          <a:ln w="9525">
            <a:noFill/>
            <a:miter lim="800000"/>
            <a:headEnd/>
            <a:tailEnd/>
          </a:ln>
        </p:spPr>
        <p:txBody>
          <a:bodyPr lIns="91522" tIns="45761" rIns="91522" bIns="45761"/>
          <a:lstStyle/>
          <a:p>
            <a:pPr eaLnBrk="0" hangingPunct="0"/>
            <a:r>
              <a:rPr lang="en-US" b="1"/>
              <a:t>The Washington Group on Disability Statistics (WG) </a:t>
            </a:r>
            <a:r>
              <a:rPr lang="en-US"/>
              <a:t>was organized in 2001 following the United Nations International Seminar on Measurement of Disability to address the need for statistical and methodological initiatives at an international level to facilitate the measurement of disability and the comparison of data on disability cross-nationally.</a:t>
            </a:r>
          </a:p>
          <a:p>
            <a:pPr eaLnBrk="0" hangingPunct="0"/>
            <a:endParaRPr lang="en-US" sz="1600"/>
          </a:p>
          <a:p>
            <a:pPr eaLnBrk="0" hangingPunct="0"/>
            <a:r>
              <a:rPr lang="en-US" b="1"/>
              <a:t>The Budapest Initiative (BI)</a:t>
            </a:r>
            <a:r>
              <a:rPr lang="en-US"/>
              <a:t>, a joint effort of WHO, UNECE, Eurostat and a number of interested countries, has developed a questionnaire (BI-M2) intended to provide the basis for comparable standardized information on the </a:t>
            </a:r>
            <a:r>
              <a:rPr lang="en-US" i="1"/>
              <a:t>health state </a:t>
            </a:r>
            <a:r>
              <a:rPr lang="en-US"/>
              <a:t>of populations.  </a:t>
            </a:r>
          </a:p>
          <a:p>
            <a:pPr eaLnBrk="0" hangingPunct="0"/>
            <a:r>
              <a:rPr lang="en-US"/>
              <a:t>The BI defines health state in terms of functioning in a core set of health domains; and, like the WG, the BI has based the development of its questionnaire on a conceptual framework: the ICF.</a:t>
            </a:r>
          </a:p>
          <a:p>
            <a:pPr eaLnBrk="0" hangingPunct="0"/>
            <a:endParaRPr lang="en-US" sz="1600"/>
          </a:p>
          <a:p>
            <a:pPr eaLnBrk="0" hangingPunct="0"/>
            <a:r>
              <a:rPr lang="en-US"/>
              <a:t>Until recently, the work of the Washington Group on Disability Statistics (WG) focused primarily on the development of a disability measure (a short set of six questions) suitable for use in censuses. In 2008, a joint meeting of the WG, the Budapest Initiative (BI) and United Nations Economic &amp; Social Commission for Asia &amp; the Pacific (UNESCAP) laid the groundwork for the development of extended sets of disability questions suitable for population surveys, survey supplements, or as the core of a disability survey.</a:t>
            </a:r>
          </a:p>
          <a:p>
            <a:pPr eaLnBrk="0" hangingPunct="0"/>
            <a:endParaRPr lang="en-US" sz="1600"/>
          </a:p>
          <a:p>
            <a:pPr eaLnBrk="0" hangingPunct="0"/>
            <a:r>
              <a:rPr lang="en-US"/>
              <a:t>Work on extended sets of disability questions began with the creation of a matrix designed as a framework to guide the development of these question sets. The matrix included additional functional domains to supplement the core set of six domains covered by the short set of questions, and more information per domain. This information included details of the use of assistive devices/aids, functioning with and without the use of devices/ aids where applicable, age at onset of functional difficulty and the impact of the difficulty on certain life activities. Future extended sets would address issues such as environmental factors that may influence functioning and/or participation.</a:t>
            </a:r>
          </a:p>
          <a:p>
            <a:pPr eaLnBrk="0" hangingPunct="0"/>
            <a:endParaRPr lang="en-US" sz="1600"/>
          </a:p>
          <a:p>
            <a:pPr eaLnBrk="0" hangingPunct="0"/>
            <a:endParaRPr lang="en-US"/>
          </a:p>
          <a:p>
            <a:pPr eaLnBrk="0" hangingPunct="0"/>
            <a:endParaRPr lang="en-GB"/>
          </a:p>
        </p:txBody>
      </p:sp>
      <p:sp>
        <p:nvSpPr>
          <p:cNvPr id="14347" name="Text Box 32"/>
          <p:cNvSpPr txBox="1">
            <a:spLocks noChangeArrowheads="1"/>
          </p:cNvSpPr>
          <p:nvPr/>
        </p:nvSpPr>
        <p:spPr bwMode="auto">
          <a:xfrm>
            <a:off x="10526713" y="16148050"/>
            <a:ext cx="9367837" cy="26282650"/>
          </a:xfrm>
          <a:prstGeom prst="rect">
            <a:avLst/>
          </a:prstGeom>
          <a:noFill/>
          <a:ln w="9525">
            <a:noFill/>
            <a:miter lim="800000"/>
            <a:headEnd/>
            <a:tailEnd/>
          </a:ln>
        </p:spPr>
        <p:txBody>
          <a:bodyPr lIns="91522" tIns="45761" rIns="91522" bIns="45761"/>
          <a:lstStyle/>
          <a:p>
            <a:pPr eaLnBrk="0" hangingPunct="0"/>
            <a:r>
              <a:rPr lang="en-US"/>
              <a:t>Guided by the matrix, work on the first extended set of questions that focused on functional domains progressed as follows: </a:t>
            </a:r>
          </a:p>
          <a:p>
            <a:pPr eaLnBrk="0" hangingPunct="0">
              <a:buFont typeface="Arial" charset="0"/>
              <a:buChar char="•"/>
            </a:pPr>
            <a:r>
              <a:rPr lang="en-US"/>
              <a:t>the review of existing question sets already in use in other surveys (national or research); </a:t>
            </a:r>
          </a:p>
          <a:p>
            <a:pPr eaLnBrk="0" hangingPunct="0">
              <a:buFont typeface="Arial" charset="0"/>
              <a:buChar char="•"/>
            </a:pPr>
            <a:r>
              <a:rPr lang="en-US"/>
              <a:t>a joint WG/BI meeting held in Washington, D.C., in July 2008, to discuss further extended question set development; </a:t>
            </a:r>
          </a:p>
          <a:p>
            <a:pPr eaLnBrk="0" hangingPunct="0">
              <a:buFont typeface="Arial" charset="0"/>
              <a:buChar char="•"/>
            </a:pPr>
            <a:r>
              <a:rPr lang="en-US"/>
              <a:t>the development of a cognitive test protocol; </a:t>
            </a:r>
          </a:p>
          <a:p>
            <a:pPr eaLnBrk="0" hangingPunct="0">
              <a:buFont typeface="Arial" charset="0"/>
              <a:buChar char="•"/>
            </a:pPr>
            <a:r>
              <a:rPr lang="en-US"/>
              <a:t>UNESCAP/ WG training (Bangkok, Thailand: 16-20 Feb. 2009), to train six UNESCAP countries (Cambodia, Kazakhstan, Maldives, Mongolia, the Philippines and Sri Lanka) in cognitive and field test procedures and the subsequent cognitive testing in these countries and in Canada, the United States and South Africa; </a:t>
            </a:r>
          </a:p>
          <a:p>
            <a:pPr eaLnBrk="0" hangingPunct="0">
              <a:buFont typeface="Arial" charset="0"/>
              <a:buChar char="•"/>
            </a:pPr>
            <a:r>
              <a:rPr lang="en-US"/>
              <a:t>WG Extended Set Analysis Workshop, (Washington, DC: May 2009); </a:t>
            </a:r>
          </a:p>
          <a:p>
            <a:pPr eaLnBrk="0" hangingPunct="0">
              <a:buFont typeface="Arial" charset="0"/>
              <a:buChar char="•"/>
            </a:pPr>
            <a:r>
              <a:rPr lang="en-US"/>
              <a:t>the development of a field test protocol and field testing in the same six UNESCAP countries; and</a:t>
            </a:r>
          </a:p>
          <a:p>
            <a:pPr eaLnBrk="0" hangingPunct="0">
              <a:buFont typeface="Arial" charset="0"/>
              <a:buChar char="•"/>
            </a:pPr>
            <a:r>
              <a:rPr lang="en-US"/>
              <a:t>the presentation of results from cognitive testing and preliminary field test results to the ninth meeting of the WG (Dar es Salaam, Tanzania: 7-9 Oct. 2009).</a:t>
            </a:r>
          </a:p>
          <a:p>
            <a:pPr eaLnBrk="0" hangingPunct="0">
              <a:buFont typeface="Arial" charset="0"/>
              <a:buChar char="•"/>
            </a:pPr>
            <a:endParaRPr lang="en-US"/>
          </a:p>
          <a:p>
            <a:pPr eaLnBrk="0" hangingPunct="0">
              <a:buFont typeface="Arial" charset="0"/>
              <a:buChar char="•"/>
            </a:pPr>
            <a:endParaRPr lang="en-US"/>
          </a:p>
          <a:p>
            <a:pPr eaLnBrk="0" hangingPunct="0">
              <a:buFont typeface="Arial" charset="0"/>
              <a:buChar char="•"/>
            </a:pPr>
            <a:endParaRPr lang="en-US"/>
          </a:p>
          <a:p>
            <a:pPr eaLnBrk="0" hangingPunct="0"/>
            <a:r>
              <a:rPr lang="en-US"/>
              <a:t>An extended set of WG disability questions, including the following functional domains: vision, hearing, mobility, cognition, self care, communication, upper body, affect (anxiety &amp; depression), pain, and fatigue, were accepted at the 10th Meeting of the WG (Luxembourg: 3-5 Nov. 2010). </a:t>
            </a:r>
          </a:p>
          <a:p>
            <a:pPr eaLnBrk="0" hangingPunct="0">
              <a:spcBef>
                <a:spcPct val="50000"/>
              </a:spcBef>
            </a:pPr>
            <a:endParaRPr lang="en-GB"/>
          </a:p>
        </p:txBody>
      </p:sp>
      <p:sp>
        <p:nvSpPr>
          <p:cNvPr id="2060" name="Text Box 33"/>
          <p:cNvSpPr txBox="1">
            <a:spLocks noChangeArrowheads="1"/>
          </p:cNvSpPr>
          <p:nvPr/>
        </p:nvSpPr>
        <p:spPr bwMode="auto">
          <a:xfrm>
            <a:off x="20108863" y="9378950"/>
            <a:ext cx="9648825" cy="18362613"/>
          </a:xfrm>
          <a:prstGeom prst="rect">
            <a:avLst/>
          </a:prstGeom>
          <a:noFill/>
          <a:ln w="9525">
            <a:noFill/>
            <a:miter lim="800000"/>
            <a:headEnd/>
            <a:tailEnd/>
          </a:ln>
          <a:effectLst/>
        </p:spPr>
        <p:txBody>
          <a:bodyPr lIns="91522" tIns="45761" rIns="91522" bIns="45761"/>
          <a:lstStyle/>
          <a:p>
            <a:pPr marL="742950" indent="-742950" eaLnBrk="0" hangingPunct="0">
              <a:buFont typeface="Arial" pitchFamily="34" charset="0"/>
              <a:buChar char="•"/>
              <a:defRPr/>
            </a:pPr>
            <a:r>
              <a:rPr lang="en-US" dirty="0">
                <a:cs typeface="+mn-cs"/>
              </a:rPr>
              <a:t>Results of the cognitive &amp; field tests of short set of disability questions are presented in: Miller K, et al. Results of a cross-national structured cognitive interviewing protocol to test measures of disability. Quality &amp; Quantity, 2010 Dec 07.  </a:t>
            </a:r>
          </a:p>
          <a:p>
            <a:pPr marL="742950" indent="-742950" eaLnBrk="0" hangingPunct="0">
              <a:buFont typeface="Arial" pitchFamily="34" charset="0"/>
              <a:buChar char="•"/>
              <a:defRPr/>
            </a:pPr>
            <a:r>
              <a:rPr lang="en-US" dirty="0">
                <a:cs typeface="+mn-cs"/>
              </a:rPr>
              <a:t>Results of the WG/BI/UNESCAP cognitive &amp; field tests of the extended set of disability questions are available at: </a:t>
            </a:r>
            <a:r>
              <a:rPr lang="en-US" u="sng" dirty="0">
                <a:cs typeface="+mn-cs"/>
                <a:hlinkClick r:id="rId3"/>
              </a:rPr>
              <a:t>http://www.unescap.org/stat/disability/analysis/</a:t>
            </a:r>
            <a:r>
              <a:rPr lang="en-US" u="sng" dirty="0">
                <a:cs typeface="+mn-cs"/>
              </a:rPr>
              <a:t>.</a:t>
            </a:r>
            <a:r>
              <a:rPr lang="en-US" dirty="0">
                <a:cs typeface="+mn-cs"/>
              </a:rPr>
              <a:t> The final extended question set is available upon request.</a:t>
            </a:r>
          </a:p>
          <a:p>
            <a:pPr marL="742950" indent="-742950" eaLnBrk="0" hangingPunct="0">
              <a:buFont typeface="Arial" pitchFamily="34" charset="0"/>
              <a:buChar char="•"/>
              <a:defRPr/>
            </a:pPr>
            <a:r>
              <a:rPr lang="en-US" dirty="0">
                <a:cs typeface="+mn-cs"/>
              </a:rPr>
              <a:t>Results of the Granada Group cognitive test of the extended set of disability questions are being prepared and a report will be issued. The Granada Group, consisting of France, Germany, Italy, Portugal, Spain, Switzerland and the US, took a different approach in looking at the same set of extended questions as the WG/BI/UNESCAP study. While the Group collected cognitive data from qualitative interviews, and analyzed these along the same lines as the UNESCAP project, their approach focused on the further development of question evaluation methodology and best practices in cognitive research methodology. </a:t>
            </a:r>
          </a:p>
          <a:p>
            <a:pPr eaLnBrk="0" hangingPunct="0">
              <a:buFont typeface="Arial" pitchFamily="34" charset="0"/>
              <a:buChar char="•"/>
              <a:defRPr/>
            </a:pPr>
            <a:endParaRPr lang="en-US" dirty="0">
              <a:cs typeface="+mn-cs"/>
            </a:endParaRPr>
          </a:p>
          <a:p>
            <a:pPr eaLnBrk="0" hangingPunct="0">
              <a:defRPr/>
            </a:pPr>
            <a:endParaRPr lang="en-US" dirty="0">
              <a:cs typeface="+mn-cs"/>
            </a:endParaRPr>
          </a:p>
        </p:txBody>
      </p:sp>
      <p:sp>
        <p:nvSpPr>
          <p:cNvPr id="14349" name="Text Box 36"/>
          <p:cNvSpPr txBox="1">
            <a:spLocks noChangeArrowheads="1"/>
          </p:cNvSpPr>
          <p:nvPr/>
        </p:nvSpPr>
        <p:spPr bwMode="auto">
          <a:xfrm>
            <a:off x="20108863" y="29252863"/>
            <a:ext cx="9367837" cy="12673012"/>
          </a:xfrm>
          <a:prstGeom prst="rect">
            <a:avLst/>
          </a:prstGeom>
          <a:noFill/>
          <a:ln w="9525">
            <a:noFill/>
            <a:miter lim="800000"/>
            <a:headEnd/>
            <a:tailEnd/>
          </a:ln>
        </p:spPr>
        <p:txBody>
          <a:bodyPr lIns="91522" tIns="45761" rIns="91522" bIns="45761"/>
          <a:lstStyle/>
          <a:p>
            <a:pPr eaLnBrk="0" hangingPunct="0"/>
            <a:r>
              <a:rPr lang="en-US"/>
              <a:t>Based on the results of the cognitive and field testing from both UNESCAP and the Granada Group, the BI has recently recommended that the BI-M2 be included in the 2014 EHIS as a complete set or section.  This would facilitate both international comparability on the individual domains and the computation of summary measures of health state.</a:t>
            </a:r>
          </a:p>
          <a:p>
            <a:pPr eaLnBrk="0" hangingPunct="0"/>
            <a:endParaRPr lang="en-US" sz="1600"/>
          </a:p>
          <a:p>
            <a:pPr eaLnBrk="0" hangingPunct="0"/>
            <a:r>
              <a:rPr lang="en-US"/>
              <a:t>The WG remains active and will continue to work on the development and testing of extended question sets for surveys and survey modules and the production of technical reports on methodological issues such as dealing with special populations (e.g., children and youth).  It also plans to continue to offer technical assistance to countries to build capacity for disability measurement and analysis.</a:t>
            </a:r>
          </a:p>
          <a:p>
            <a:pPr eaLnBrk="0" hangingPunct="0">
              <a:spcBef>
                <a:spcPct val="50000"/>
              </a:spcBef>
            </a:pPr>
            <a:endParaRPr lang="en-GB"/>
          </a:p>
        </p:txBody>
      </p:sp>
      <p:grpSp>
        <p:nvGrpSpPr>
          <p:cNvPr id="14350" name="Group 61"/>
          <p:cNvGrpSpPr>
            <a:grpSpLocks/>
          </p:cNvGrpSpPr>
          <p:nvPr/>
        </p:nvGrpSpPr>
        <p:grpSpPr bwMode="auto">
          <a:xfrm>
            <a:off x="738188" y="1457325"/>
            <a:ext cx="24266525" cy="3473450"/>
            <a:chOff x="5001" y="918"/>
            <a:chExt cx="9441" cy="2188"/>
          </a:xfrm>
        </p:grpSpPr>
        <p:sp>
          <p:nvSpPr>
            <p:cNvPr id="14360" name="Text Box 5"/>
            <p:cNvSpPr txBox="1">
              <a:spLocks noChangeArrowheads="1"/>
            </p:cNvSpPr>
            <p:nvPr/>
          </p:nvSpPr>
          <p:spPr bwMode="auto">
            <a:xfrm>
              <a:off x="5001" y="918"/>
              <a:ext cx="8787" cy="1315"/>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US" sz="7200" b="1"/>
                <a:t>Development of Extended Sets of Disability Measures for Surveys</a:t>
              </a:r>
              <a:endParaRPr lang="en-GB" sz="6000" b="1"/>
            </a:p>
          </p:txBody>
        </p:sp>
        <p:sp>
          <p:nvSpPr>
            <p:cNvPr id="14361" name="Text Box 6"/>
            <p:cNvSpPr txBox="1">
              <a:spLocks noChangeArrowheads="1"/>
            </p:cNvSpPr>
            <p:nvPr/>
          </p:nvSpPr>
          <p:spPr bwMode="auto">
            <a:xfrm>
              <a:off x="5001" y="2098"/>
              <a:ext cx="9441" cy="1008"/>
            </a:xfrm>
            <a:prstGeom prst="rect">
              <a:avLst/>
            </a:prstGeom>
            <a:noFill/>
            <a:ln w="9525">
              <a:noFill/>
              <a:miter lim="800000"/>
              <a:headEnd/>
              <a:tailEnd/>
            </a:ln>
          </p:spPr>
          <p:txBody>
            <a:bodyPr lIns="91522" tIns="45761" rIns="91522" bIns="45761">
              <a:spAutoFit/>
            </a:bodyPr>
            <a:lstStyle/>
            <a:p>
              <a:pPr algn="ctr" defTabSz="915988" eaLnBrk="0" hangingPunct="0"/>
              <a:r>
                <a:rPr lang="en-GB" sz="5400"/>
                <a:t>Mitchell Loeb &amp; Jennifer Madans</a:t>
              </a:r>
            </a:p>
            <a:p>
              <a:pPr algn="ctr" defTabSz="915988" eaLnBrk="0" hangingPunct="0"/>
              <a:r>
                <a:rPr lang="en-GB" sz="4400"/>
                <a:t>National Center for Health Statistics, USA / Washington Group on Disability Statistics</a:t>
              </a:r>
            </a:p>
          </p:txBody>
        </p:sp>
      </p:grpSp>
      <p:grpSp>
        <p:nvGrpSpPr>
          <p:cNvPr id="14351" name="Group 56"/>
          <p:cNvGrpSpPr>
            <a:grpSpLocks/>
          </p:cNvGrpSpPr>
          <p:nvPr/>
        </p:nvGrpSpPr>
        <p:grpSpPr bwMode="auto">
          <a:xfrm>
            <a:off x="722313" y="5262563"/>
            <a:ext cx="29035375" cy="2628900"/>
            <a:chOff x="455" y="3315"/>
            <a:chExt cx="18619" cy="1656"/>
          </a:xfrm>
        </p:grpSpPr>
        <p:sp>
          <p:nvSpPr>
            <p:cNvPr id="14358"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en-US"/>
            </a:p>
          </p:txBody>
        </p:sp>
        <p:sp>
          <p:nvSpPr>
            <p:cNvPr id="14359" name="Text Box 35"/>
            <p:cNvSpPr txBox="1">
              <a:spLocks noChangeArrowheads="1"/>
            </p:cNvSpPr>
            <p:nvPr/>
          </p:nvSpPr>
          <p:spPr bwMode="auto">
            <a:xfrm>
              <a:off x="465" y="3323"/>
              <a:ext cx="18609" cy="1648"/>
            </a:xfrm>
            <a:prstGeom prst="rect">
              <a:avLst/>
            </a:prstGeom>
            <a:noFill/>
            <a:ln w="15875">
              <a:solidFill>
                <a:srgbClr val="000080"/>
              </a:solidFill>
              <a:miter lim="800000"/>
              <a:headEnd/>
              <a:tailEnd/>
            </a:ln>
          </p:spPr>
          <p:txBody>
            <a:bodyPr lIns="91522" tIns="45761" rIns="91522" bIns="45761">
              <a:spAutoFit/>
            </a:bodyPr>
            <a:lstStyle/>
            <a:p>
              <a:pPr eaLnBrk="0" hangingPunct="0"/>
              <a:r>
                <a:rPr lang="en-GB" b="1">
                  <a:solidFill>
                    <a:srgbClr val="FFFFFF"/>
                  </a:solidFill>
                </a:rPr>
                <a:t>Abstract</a:t>
              </a:r>
              <a:r>
                <a:rPr lang="en-GB"/>
                <a:t>   </a:t>
              </a:r>
              <a:r>
                <a:rPr lang="en-US" sz="3200"/>
                <a:t>Since 2001, the Washington Group on Disability Statistics (WG) has developed, tested &amp; adopted a set of 6 disability questions for censuses. The WG has provided training to countries in disability data collection methods. The work of the WG has been documented in a series of reports covering the development of the short set of questions, guidelines for understanding &amp; interpreting disability, recommendations on reporting disability, and monitoring the UN Convention on the Rights of Persons with Disabilities. Now the WG turns to the development of extended question sets for use in population surveys, as supplements to surveys, or as the core of a disability survey. </a:t>
              </a:r>
              <a:endParaRPr lang="en-GB" sz="3200"/>
            </a:p>
          </p:txBody>
        </p:sp>
      </p:grpSp>
      <p:sp>
        <p:nvSpPr>
          <p:cNvPr id="14352" name="Text Box 54"/>
          <p:cNvSpPr txBox="1">
            <a:spLocks noChangeArrowheads="1"/>
          </p:cNvSpPr>
          <p:nvPr/>
        </p:nvSpPr>
        <p:spPr bwMode="auto">
          <a:xfrm>
            <a:off x="22988588" y="1314450"/>
            <a:ext cx="6702425" cy="1190625"/>
          </a:xfrm>
          <a:prstGeom prst="rect">
            <a:avLst/>
          </a:prstGeom>
          <a:noFill/>
          <a:ln w="9525">
            <a:noFill/>
            <a:miter lim="800000"/>
            <a:headEnd/>
            <a:tailEnd/>
          </a:ln>
        </p:spPr>
        <p:txBody>
          <a:bodyPr lIns="91522" tIns="45761" rIns="91522" bIns="45761">
            <a:spAutoFit/>
          </a:bodyPr>
          <a:lstStyle/>
          <a:p>
            <a:pPr algn="r" defTabSz="915988" eaLnBrk="0" hangingPunct="0">
              <a:spcBef>
                <a:spcPct val="50000"/>
              </a:spcBef>
            </a:pPr>
            <a:r>
              <a:rPr lang="en-GB" b="1">
                <a:solidFill>
                  <a:schemeClr val="accent2"/>
                </a:solidFill>
              </a:rPr>
              <a:t>29 Oct – 6 Nov 2011</a:t>
            </a:r>
            <a:br>
              <a:rPr lang="en-GB" b="1">
                <a:solidFill>
                  <a:schemeClr val="accent2"/>
                </a:solidFill>
              </a:rPr>
            </a:br>
            <a:r>
              <a:rPr lang="en-GB" b="1">
                <a:solidFill>
                  <a:schemeClr val="accent2"/>
                </a:solidFill>
              </a:rPr>
              <a:t>Cape Town, South Africa</a:t>
            </a:r>
          </a:p>
        </p:txBody>
      </p:sp>
      <p:sp>
        <p:nvSpPr>
          <p:cNvPr id="14353" name="Text Box 55"/>
          <p:cNvSpPr txBox="1">
            <a:spLocks noChangeArrowheads="1"/>
          </p:cNvSpPr>
          <p:nvPr/>
        </p:nvSpPr>
        <p:spPr bwMode="auto">
          <a:xfrm>
            <a:off x="25436513" y="2970213"/>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D001p</a:t>
            </a:r>
          </a:p>
        </p:txBody>
      </p:sp>
      <p:pic>
        <p:nvPicPr>
          <p:cNvPr id="14355" name="Picture 6"/>
          <p:cNvPicPr>
            <a:picLocks noChangeAspect="1" noChangeArrowheads="1"/>
          </p:cNvPicPr>
          <p:nvPr/>
        </p:nvPicPr>
        <p:blipFill>
          <a:blip r:embed="rId4"/>
          <a:srcRect/>
          <a:stretch>
            <a:fillRect/>
          </a:stretch>
        </p:blipFill>
        <p:spPr bwMode="auto">
          <a:xfrm>
            <a:off x="10747375" y="9234488"/>
            <a:ext cx="8763000" cy="6400800"/>
          </a:xfrm>
          <a:prstGeom prst="rect">
            <a:avLst/>
          </a:prstGeom>
          <a:noFill/>
          <a:ln w="9525">
            <a:noFill/>
            <a:miter lim="800000"/>
            <a:headEnd/>
            <a:tailEnd/>
          </a:ln>
        </p:spPr>
      </p:pic>
      <p:sp>
        <p:nvSpPr>
          <p:cNvPr id="14356" name="Rectangle 12"/>
          <p:cNvSpPr>
            <a:spLocks noChangeArrowheads="1"/>
          </p:cNvSpPr>
          <p:nvPr/>
        </p:nvSpPr>
        <p:spPr bwMode="auto">
          <a:xfrm>
            <a:off x="10531475" y="35085338"/>
            <a:ext cx="9367838" cy="1079500"/>
          </a:xfrm>
          <a:prstGeom prst="rect">
            <a:avLst/>
          </a:prstGeom>
          <a:solidFill>
            <a:schemeClr val="accent2"/>
          </a:solidFill>
          <a:ln w="9525">
            <a:noFill/>
            <a:miter lim="800000"/>
            <a:headEnd/>
            <a:tailEnd/>
          </a:ln>
        </p:spPr>
        <p:txBody>
          <a:bodyPr/>
          <a:lstStyle/>
          <a:p>
            <a:pPr eaLnBrk="0" hangingPunct="0"/>
            <a:endParaRPr lang="en-US"/>
          </a:p>
        </p:txBody>
      </p:sp>
      <p:sp>
        <p:nvSpPr>
          <p:cNvPr id="14357" name="Rectangle 17"/>
          <p:cNvSpPr>
            <a:spLocks noChangeArrowheads="1"/>
          </p:cNvSpPr>
          <p:nvPr/>
        </p:nvSpPr>
        <p:spPr bwMode="auto">
          <a:xfrm>
            <a:off x="14276388" y="35374263"/>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4362" name="Text Box 53"/>
          <p:cNvSpPr txBox="1">
            <a:spLocks noChangeArrowheads="1"/>
          </p:cNvSpPr>
          <p:nvPr/>
        </p:nvSpPr>
        <p:spPr bwMode="auto">
          <a:xfrm>
            <a:off x="3227388" y="352425"/>
            <a:ext cx="29919612" cy="673100"/>
          </a:xfrm>
          <a:prstGeom prst="rect">
            <a:avLst/>
          </a:prstGeom>
          <a:noFill/>
          <a:ln w="9525">
            <a:noFill/>
            <a:miter lim="800000"/>
            <a:headEnd/>
            <a:tailEnd/>
          </a:ln>
        </p:spPr>
        <p:txBody>
          <a:bodyPr lIns="91522" tIns="45761" rIns="91522" bIns="45761">
            <a:spAutoFit/>
          </a:bodyPr>
          <a:lstStyle/>
          <a:p>
            <a:pPr defTabSz="915988" eaLnBrk="0" hangingPunct="0">
              <a:spcBef>
                <a:spcPct val="50000"/>
              </a:spcBef>
            </a:pPr>
            <a:r>
              <a:rPr lang="en-GB" altLang="zh-CN" sz="3800" b="1">
                <a:solidFill>
                  <a:schemeClr val="accent2"/>
                </a:solidFill>
                <a:ea typeface="宋体" pitchFamily="2" charset="-122"/>
              </a:rPr>
              <a:t>WHO - FAMILY OF INTERNATIONAL CLASSIFICATIONS NETWORK MEETING 2011</a:t>
            </a:r>
            <a:endParaRPr lang="en-GB" altLang="ja-JP" sz="3800" b="1">
              <a:solidFill>
                <a:schemeClr val="accent2"/>
              </a:solidFill>
              <a:ea typeface="ＭＳ Ｐゴシック" pitchFamily="34"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800</TotalTime>
  <Words>931</Words>
  <Application>Microsoft Office PowerPoint</Application>
  <PresentationFormat>Custom</PresentationFormat>
  <Paragraphs>40</Paragraphs>
  <Slides>1</Slides>
  <Notes>1</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vt:i4>
      </vt:variant>
    </vt:vector>
  </HeadingPairs>
  <TitlesOfParts>
    <vt:vector size="7" baseType="lpstr">
      <vt:lpstr>Verdana</vt:lpstr>
      <vt:lpstr>Arial</vt:lpstr>
      <vt:lpstr>Times</vt:lpstr>
      <vt:lpstr>宋体</vt:lpstr>
      <vt:lpstr>ＭＳ Ｐゴシック</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80</cp:revision>
  <dcterms:created xsi:type="dcterms:W3CDTF">2002-11-05T20:37:20Z</dcterms:created>
  <dcterms:modified xsi:type="dcterms:W3CDTF">2011-09-22T11:44:52Z</dcterms:modified>
</cp:coreProperties>
</file>