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3"/>
  </p:notesMasterIdLst>
  <p:sldIdLst>
    <p:sldId id="256" r:id="rId2"/>
  </p:sldIdLst>
  <p:sldSz cx="9601200" cy="12801600" type="A3"/>
  <p:notesSz cx="9939338" cy="14368463"/>
  <p:defaultTextStyle>
    <a:defPPr>
      <a:defRPr lang="en-US"/>
    </a:defPPr>
    <a:lvl1pPr algn="l" rtl="0" fontAlgn="base">
      <a:spcBef>
        <a:spcPct val="0"/>
      </a:spcBef>
      <a:spcAft>
        <a:spcPct val="0"/>
      </a:spcAft>
      <a:defRPr sz="1100" kern="1200">
        <a:solidFill>
          <a:schemeClr val="tx1"/>
        </a:solidFill>
        <a:latin typeface="Verdana" pitchFamily="34" charset="0"/>
        <a:ea typeface="+mn-ea"/>
        <a:cs typeface="Arial" charset="0"/>
      </a:defRPr>
    </a:lvl1pPr>
    <a:lvl2pPr marL="139700" indent="317500" algn="l" rtl="0" fontAlgn="base">
      <a:spcBef>
        <a:spcPct val="0"/>
      </a:spcBef>
      <a:spcAft>
        <a:spcPct val="0"/>
      </a:spcAft>
      <a:defRPr sz="1100" kern="1200">
        <a:solidFill>
          <a:schemeClr val="tx1"/>
        </a:solidFill>
        <a:latin typeface="Verdana" pitchFamily="34" charset="0"/>
        <a:ea typeface="+mn-ea"/>
        <a:cs typeface="Arial" charset="0"/>
      </a:defRPr>
    </a:lvl2pPr>
    <a:lvl3pPr marL="279400" indent="635000" algn="l" rtl="0" fontAlgn="base">
      <a:spcBef>
        <a:spcPct val="0"/>
      </a:spcBef>
      <a:spcAft>
        <a:spcPct val="0"/>
      </a:spcAft>
      <a:defRPr sz="1100" kern="1200">
        <a:solidFill>
          <a:schemeClr val="tx1"/>
        </a:solidFill>
        <a:latin typeface="Verdana" pitchFamily="34" charset="0"/>
        <a:ea typeface="+mn-ea"/>
        <a:cs typeface="Arial" charset="0"/>
      </a:defRPr>
    </a:lvl3pPr>
    <a:lvl4pPr marL="419100" indent="952500" algn="l" rtl="0" fontAlgn="base">
      <a:spcBef>
        <a:spcPct val="0"/>
      </a:spcBef>
      <a:spcAft>
        <a:spcPct val="0"/>
      </a:spcAft>
      <a:defRPr sz="1100" kern="1200">
        <a:solidFill>
          <a:schemeClr val="tx1"/>
        </a:solidFill>
        <a:latin typeface="Verdana" pitchFamily="34" charset="0"/>
        <a:ea typeface="+mn-ea"/>
        <a:cs typeface="Arial" charset="0"/>
      </a:defRPr>
    </a:lvl4pPr>
    <a:lvl5pPr marL="560388" indent="1268413" algn="l" rtl="0" fontAlgn="base">
      <a:spcBef>
        <a:spcPct val="0"/>
      </a:spcBef>
      <a:spcAft>
        <a:spcPct val="0"/>
      </a:spcAft>
      <a:defRPr sz="1100" kern="1200">
        <a:solidFill>
          <a:schemeClr val="tx1"/>
        </a:solidFill>
        <a:latin typeface="Verdana" pitchFamily="34" charset="0"/>
        <a:ea typeface="+mn-ea"/>
        <a:cs typeface="Arial" charset="0"/>
      </a:defRPr>
    </a:lvl5pPr>
    <a:lvl6pPr marL="2286000" algn="l" defTabSz="914400" rtl="0" eaLnBrk="1" latinLnBrk="0" hangingPunct="1">
      <a:defRPr sz="1100" kern="1200">
        <a:solidFill>
          <a:schemeClr val="tx1"/>
        </a:solidFill>
        <a:latin typeface="Verdana" pitchFamily="34" charset="0"/>
        <a:ea typeface="+mn-ea"/>
        <a:cs typeface="Arial" charset="0"/>
      </a:defRPr>
    </a:lvl6pPr>
    <a:lvl7pPr marL="2743200" algn="l" defTabSz="914400" rtl="0" eaLnBrk="1" latinLnBrk="0" hangingPunct="1">
      <a:defRPr sz="1100" kern="1200">
        <a:solidFill>
          <a:schemeClr val="tx1"/>
        </a:solidFill>
        <a:latin typeface="Verdana" pitchFamily="34" charset="0"/>
        <a:ea typeface="+mn-ea"/>
        <a:cs typeface="Arial" charset="0"/>
      </a:defRPr>
    </a:lvl7pPr>
    <a:lvl8pPr marL="3200400" algn="l" defTabSz="914400" rtl="0" eaLnBrk="1" latinLnBrk="0" hangingPunct="1">
      <a:defRPr sz="1100" kern="1200">
        <a:solidFill>
          <a:schemeClr val="tx1"/>
        </a:solidFill>
        <a:latin typeface="Verdana" pitchFamily="34" charset="0"/>
        <a:ea typeface="+mn-ea"/>
        <a:cs typeface="Arial" charset="0"/>
      </a:defRPr>
    </a:lvl8pPr>
    <a:lvl9pPr marL="3657600" algn="l" defTabSz="914400" rtl="0" eaLnBrk="1" latinLnBrk="0" hangingPunct="1">
      <a:defRPr sz="1100" kern="1200">
        <a:solidFill>
          <a:schemeClr val="tx1"/>
        </a:solidFill>
        <a:latin typeface="Verdana"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21234" autoAdjust="0"/>
    <p:restoredTop sz="94660" autoAdjust="0"/>
  </p:normalViewPr>
  <p:slideViewPr>
    <p:cSldViewPr>
      <p:cViewPr>
        <p:scale>
          <a:sx n="75" d="100"/>
          <a:sy n="75" d="100"/>
        </p:scale>
        <p:origin x="-1398" y="-120"/>
      </p:cViewPr>
      <p:guideLst>
        <p:guide orient="horz" pos="2063"/>
        <p:guide pos="2468"/>
        <p:guide pos="1144"/>
        <p:guide pos="2342"/>
        <p:guide pos="3538"/>
        <p:guide pos="4736"/>
        <p:guide pos="4865"/>
        <p:guide pos="1271"/>
        <p:guide pos="74"/>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4308475" cy="719138"/>
          </a:xfrm>
          <a:prstGeom prst="rect">
            <a:avLst/>
          </a:prstGeom>
          <a:noFill/>
          <a:ln w="9525">
            <a:noFill/>
            <a:miter lim="800000"/>
            <a:headEnd/>
            <a:tailEnd/>
          </a:ln>
          <a:effectLst/>
        </p:spPr>
        <p:txBody>
          <a:bodyPr vert="horz" wrap="square" lIns="132894" tIns="66447" rIns="132894" bIns="66447" numCol="1" anchor="t" anchorCtr="0" compatLnSpc="1">
            <a:prstTxWarp prst="textNoShape">
              <a:avLst/>
            </a:prstTxWarp>
          </a:bodyPr>
          <a:lstStyle>
            <a:lvl1pPr eaLnBrk="0" hangingPunct="0">
              <a:defRPr sz="1700">
                <a:latin typeface="Times" charset="0"/>
                <a:cs typeface="+mn-cs"/>
              </a:defRPr>
            </a:lvl1pPr>
          </a:lstStyle>
          <a:p>
            <a:pPr>
              <a:defRPr/>
            </a:pPr>
            <a:endParaRPr lang="en-GB"/>
          </a:p>
        </p:txBody>
      </p:sp>
      <p:sp>
        <p:nvSpPr>
          <p:cNvPr id="4099" name="Rectangle 3"/>
          <p:cNvSpPr>
            <a:spLocks noGrp="1" noChangeArrowheads="1"/>
          </p:cNvSpPr>
          <p:nvPr>
            <p:ph type="dt" idx="1"/>
          </p:nvPr>
        </p:nvSpPr>
        <p:spPr bwMode="auto">
          <a:xfrm>
            <a:off x="5629275" y="0"/>
            <a:ext cx="4308475" cy="719138"/>
          </a:xfrm>
          <a:prstGeom prst="rect">
            <a:avLst/>
          </a:prstGeom>
          <a:noFill/>
          <a:ln w="9525">
            <a:noFill/>
            <a:miter lim="800000"/>
            <a:headEnd/>
            <a:tailEnd/>
          </a:ln>
          <a:effectLst/>
        </p:spPr>
        <p:txBody>
          <a:bodyPr vert="horz" wrap="square" lIns="132894" tIns="66447" rIns="132894" bIns="66447" numCol="1" anchor="t" anchorCtr="0" compatLnSpc="1">
            <a:prstTxWarp prst="textNoShape">
              <a:avLst/>
            </a:prstTxWarp>
          </a:bodyPr>
          <a:lstStyle>
            <a:lvl1pPr algn="r" eaLnBrk="0" hangingPunct="0">
              <a:defRPr sz="1700">
                <a:latin typeface="Times" charset="0"/>
                <a:cs typeface="+mn-cs"/>
              </a:defRPr>
            </a:lvl1pPr>
          </a:lstStyle>
          <a:p>
            <a:pPr>
              <a:defRPr/>
            </a:pPr>
            <a:endParaRPr lang="en-GB"/>
          </a:p>
        </p:txBody>
      </p:sp>
      <p:sp>
        <p:nvSpPr>
          <p:cNvPr id="13316" name="Rectangle 4"/>
          <p:cNvSpPr>
            <a:spLocks noGrp="1" noRot="1" noChangeAspect="1" noChangeArrowheads="1" noTextEdit="1"/>
          </p:cNvSpPr>
          <p:nvPr>
            <p:ph type="sldImg" idx="2"/>
          </p:nvPr>
        </p:nvSpPr>
        <p:spPr bwMode="auto">
          <a:xfrm>
            <a:off x="2949575" y="1077913"/>
            <a:ext cx="4040188" cy="5389562"/>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93775" y="6824663"/>
            <a:ext cx="7951788" cy="6465887"/>
          </a:xfrm>
          <a:prstGeom prst="rect">
            <a:avLst/>
          </a:prstGeom>
          <a:noFill/>
          <a:ln w="9525">
            <a:noFill/>
            <a:miter lim="800000"/>
            <a:headEnd/>
            <a:tailEnd/>
          </a:ln>
          <a:effectLst/>
        </p:spPr>
        <p:txBody>
          <a:bodyPr vert="horz" wrap="square" lIns="132894" tIns="66447" rIns="132894" bIns="66447"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13646150"/>
            <a:ext cx="4308475" cy="720725"/>
          </a:xfrm>
          <a:prstGeom prst="rect">
            <a:avLst/>
          </a:prstGeom>
          <a:noFill/>
          <a:ln w="9525">
            <a:noFill/>
            <a:miter lim="800000"/>
            <a:headEnd/>
            <a:tailEnd/>
          </a:ln>
          <a:effectLst/>
        </p:spPr>
        <p:txBody>
          <a:bodyPr vert="horz" wrap="square" lIns="132894" tIns="66447" rIns="132894" bIns="66447" numCol="1" anchor="b" anchorCtr="0" compatLnSpc="1">
            <a:prstTxWarp prst="textNoShape">
              <a:avLst/>
            </a:prstTxWarp>
          </a:bodyPr>
          <a:lstStyle>
            <a:lvl1pPr eaLnBrk="0" hangingPunct="0">
              <a:defRPr sz="1700">
                <a:latin typeface="Times"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5629275" y="13646150"/>
            <a:ext cx="4308475" cy="720725"/>
          </a:xfrm>
          <a:prstGeom prst="rect">
            <a:avLst/>
          </a:prstGeom>
          <a:noFill/>
          <a:ln w="9525">
            <a:noFill/>
            <a:miter lim="800000"/>
            <a:headEnd/>
            <a:tailEnd/>
          </a:ln>
          <a:effectLst/>
        </p:spPr>
        <p:txBody>
          <a:bodyPr vert="horz" wrap="square" lIns="132894" tIns="66447" rIns="132894" bIns="66447" numCol="1" anchor="b" anchorCtr="0" compatLnSpc="1">
            <a:prstTxWarp prst="textNoShape">
              <a:avLst/>
            </a:prstTxWarp>
          </a:bodyPr>
          <a:lstStyle>
            <a:lvl1pPr algn="r" eaLnBrk="0" hangingPunct="0">
              <a:defRPr sz="1700">
                <a:latin typeface="Times" charset="0"/>
                <a:cs typeface="+mn-cs"/>
              </a:defRPr>
            </a:lvl1pPr>
          </a:lstStyle>
          <a:p>
            <a:pPr>
              <a:defRPr/>
            </a:pPr>
            <a:fld id="{12F22C4C-2398-47C5-A8ED-EDF9305D48FB}" type="slidenum">
              <a:rPr lang="en-GB"/>
              <a:pPr>
                <a:defRPr/>
              </a:pPr>
              <a:t>‹#›</a:t>
            </a:fld>
            <a:endParaRPr lang="en-GB"/>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400" kern="1200">
        <a:solidFill>
          <a:schemeClr val="tx1"/>
        </a:solidFill>
        <a:latin typeface="Times" charset="0"/>
        <a:ea typeface="+mn-ea"/>
        <a:cs typeface="+mn-cs"/>
      </a:defRPr>
    </a:lvl1pPr>
    <a:lvl2pPr marL="139700" algn="l" rtl="0" eaLnBrk="0" fontAlgn="base" hangingPunct="0">
      <a:spcBef>
        <a:spcPct val="30000"/>
      </a:spcBef>
      <a:spcAft>
        <a:spcPct val="0"/>
      </a:spcAft>
      <a:defRPr sz="400" kern="1200">
        <a:solidFill>
          <a:schemeClr val="tx1"/>
        </a:solidFill>
        <a:latin typeface="Times" charset="0"/>
        <a:ea typeface="+mn-ea"/>
        <a:cs typeface="+mn-cs"/>
      </a:defRPr>
    </a:lvl2pPr>
    <a:lvl3pPr marL="279400" algn="l" rtl="0" eaLnBrk="0" fontAlgn="base" hangingPunct="0">
      <a:spcBef>
        <a:spcPct val="30000"/>
      </a:spcBef>
      <a:spcAft>
        <a:spcPct val="0"/>
      </a:spcAft>
      <a:defRPr sz="400" kern="1200">
        <a:solidFill>
          <a:schemeClr val="tx1"/>
        </a:solidFill>
        <a:latin typeface="Times" charset="0"/>
        <a:ea typeface="+mn-ea"/>
        <a:cs typeface="+mn-cs"/>
      </a:defRPr>
    </a:lvl3pPr>
    <a:lvl4pPr marL="419100" algn="l" rtl="0" eaLnBrk="0" fontAlgn="base" hangingPunct="0">
      <a:spcBef>
        <a:spcPct val="30000"/>
      </a:spcBef>
      <a:spcAft>
        <a:spcPct val="0"/>
      </a:spcAft>
      <a:defRPr sz="400" kern="1200">
        <a:solidFill>
          <a:schemeClr val="tx1"/>
        </a:solidFill>
        <a:latin typeface="Times" charset="0"/>
        <a:ea typeface="+mn-ea"/>
        <a:cs typeface="+mn-cs"/>
      </a:defRPr>
    </a:lvl4pPr>
    <a:lvl5pPr marL="560388" algn="l" rtl="0" eaLnBrk="0" fontAlgn="base" hangingPunct="0">
      <a:spcBef>
        <a:spcPct val="30000"/>
      </a:spcBef>
      <a:spcAft>
        <a:spcPct val="0"/>
      </a:spcAft>
      <a:defRPr sz="400" kern="1200">
        <a:solidFill>
          <a:schemeClr val="tx1"/>
        </a:solidFill>
        <a:latin typeface="Times" charset="0"/>
        <a:ea typeface="+mn-ea"/>
        <a:cs typeface="+mn-cs"/>
      </a:defRPr>
    </a:lvl5pPr>
    <a:lvl6pPr marL="700659" algn="l" defTabSz="280264" rtl="0" eaLnBrk="1" latinLnBrk="0" hangingPunct="1">
      <a:defRPr kumimoji="1" sz="400" kern="1200">
        <a:solidFill>
          <a:schemeClr val="tx1"/>
        </a:solidFill>
        <a:latin typeface="+mn-lt"/>
        <a:ea typeface="+mn-ea"/>
        <a:cs typeface="+mn-cs"/>
      </a:defRPr>
    </a:lvl6pPr>
    <a:lvl7pPr marL="840791" algn="l" defTabSz="280264" rtl="0" eaLnBrk="1" latinLnBrk="0" hangingPunct="1">
      <a:defRPr kumimoji="1" sz="400" kern="1200">
        <a:solidFill>
          <a:schemeClr val="tx1"/>
        </a:solidFill>
        <a:latin typeface="+mn-lt"/>
        <a:ea typeface="+mn-ea"/>
        <a:cs typeface="+mn-cs"/>
      </a:defRPr>
    </a:lvl7pPr>
    <a:lvl8pPr marL="980923" algn="l" defTabSz="280264" rtl="0" eaLnBrk="1" latinLnBrk="0" hangingPunct="1">
      <a:defRPr kumimoji="1" sz="400" kern="1200">
        <a:solidFill>
          <a:schemeClr val="tx1"/>
        </a:solidFill>
        <a:latin typeface="+mn-lt"/>
        <a:ea typeface="+mn-ea"/>
        <a:cs typeface="+mn-cs"/>
      </a:defRPr>
    </a:lvl8pPr>
    <a:lvl9pPr marL="1121054" algn="l" defTabSz="280264" rtl="0" eaLnBrk="1" latinLnBrk="0" hangingPunct="1">
      <a:defRPr kumimoji="1" sz="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a:spLocks noGrp="1" noChangeArrowheads="1"/>
          </p:cNvSpPr>
          <p:nvPr>
            <p:ph type="sldNum" sz="quarter" idx="5"/>
          </p:nvPr>
        </p:nvSpPr>
        <p:spPr>
          <a:noFill/>
        </p:spPr>
        <p:txBody>
          <a:bodyPr/>
          <a:lstStyle/>
          <a:p>
            <a:fld id="{9E563C74-211C-496C-9C0C-FA8DCE900034}" type="slidenum">
              <a:rPr lang="en-GB" smtClean="0">
                <a:latin typeface="Times" pitchFamily="18" charset="0"/>
                <a:cs typeface="Arial" charset="0"/>
              </a:rPr>
              <a:pPr/>
              <a:t>1</a:t>
            </a:fld>
            <a:endParaRPr lang="en-GB" smtClean="0">
              <a:latin typeface="Times" pitchFamily="18" charset="0"/>
              <a:cs typeface="Arial" charset="0"/>
            </a:endParaRPr>
          </a:p>
        </p:txBody>
      </p:sp>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p:spPr>
        <p:txBody>
          <a:bodyPr/>
          <a:lstStyle/>
          <a:p>
            <a:pPr eaLnBrk="1" hangingPunct="1"/>
            <a:endParaRPr lang="en-GB" smtClean="0">
              <a:latin typeface="Times"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720317" y="3976823"/>
            <a:ext cx="8160567" cy="2743946"/>
          </a:xfrm>
        </p:spPr>
        <p:txBody>
          <a:bodyPr/>
          <a:lstStyle/>
          <a:p>
            <a:r>
              <a:rPr lang="ja-JP" altLang="en-US" smtClean="0"/>
              <a:t>マスタ タイトルの書式設定</a:t>
            </a:r>
            <a:endParaRPr lang="ja-JP" altLang="en-US"/>
          </a:p>
        </p:txBody>
      </p:sp>
      <p:sp>
        <p:nvSpPr>
          <p:cNvPr id="3" name="サブタイトル 2"/>
          <p:cNvSpPr>
            <a:spLocks noGrp="1"/>
          </p:cNvSpPr>
          <p:nvPr>
            <p:ph type="subTitle" idx="1"/>
          </p:nvPr>
        </p:nvSpPr>
        <p:spPr>
          <a:xfrm>
            <a:off x="1440130" y="7254367"/>
            <a:ext cx="6720941" cy="3271372"/>
          </a:xfrm>
        </p:spPr>
        <p:txBody>
          <a:bodyPr/>
          <a:lstStyle>
            <a:lvl1pPr marL="0" indent="0" algn="ctr">
              <a:buNone/>
              <a:defRPr/>
            </a:lvl1pPr>
            <a:lvl2pPr marL="140132" indent="0" algn="ctr">
              <a:buNone/>
              <a:defRPr/>
            </a:lvl2pPr>
            <a:lvl3pPr marL="280264" indent="0" algn="ctr">
              <a:buNone/>
              <a:defRPr/>
            </a:lvl3pPr>
            <a:lvl4pPr marL="420395" indent="0" algn="ctr">
              <a:buNone/>
              <a:defRPr/>
            </a:lvl4pPr>
            <a:lvl5pPr marL="560527" indent="0" algn="ctr">
              <a:buNone/>
              <a:defRPr/>
            </a:lvl5pPr>
            <a:lvl6pPr marL="700659" indent="0" algn="ctr">
              <a:buNone/>
              <a:defRPr/>
            </a:lvl6pPr>
            <a:lvl7pPr marL="840791" indent="0" algn="ctr">
              <a:buNone/>
              <a:defRPr/>
            </a:lvl7pPr>
            <a:lvl8pPr marL="980923" indent="0" algn="ctr">
              <a:buNone/>
              <a:defRPr/>
            </a:lvl8pPr>
            <a:lvl9pPr marL="1121054" indent="0" algn="ctr">
              <a:buNone/>
              <a:defRPr/>
            </a:lvl9pPr>
          </a:lstStyle>
          <a:p>
            <a:r>
              <a:rPr lang="ja-JP" altLang="en-US" smtClean="0"/>
              <a:t>マスタ サブタイトルの書式設定</a:t>
            </a:r>
            <a:endParaRPr lang="ja-JP" altLang="en-US"/>
          </a:p>
        </p:txBody>
      </p:sp>
      <p:sp>
        <p:nvSpPr>
          <p:cNvPr id="4" name="Rectangle 4"/>
          <p:cNvSpPr>
            <a:spLocks noGrp="1" noChangeArrowheads="1"/>
          </p:cNvSpPr>
          <p:nvPr>
            <p:ph type="dt" sz="half" idx="10"/>
          </p:nvPr>
        </p:nvSpPr>
        <p:spPr>
          <a:ln/>
        </p:spPr>
        <p:txBody>
          <a:bodyPr/>
          <a:lstStyle>
            <a:lvl1pPr>
              <a:defRPr/>
            </a:lvl1pPr>
          </a:lstStyle>
          <a:p>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fld id="{6E3EFFF7-BAB8-4D77-B54F-C9C790A13FC7}" type="slidenum">
              <a:rPr lang="en-US" altLang="ja-JP"/>
              <a:pPr/>
              <a:t>‹#›</a:t>
            </a:fld>
            <a:endParaRPr lang="en-US" altLang="ja-JP"/>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fld id="{DAD2225C-F177-4C15-8DF3-CB8361136503}" type="slidenum">
              <a:rPr lang="en-US" altLang="ja-JP"/>
              <a:pPr/>
              <a:t>‹#›</a:t>
            </a:fld>
            <a:endParaRPr lang="en-US" altLang="ja-JP"/>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840742" y="1138405"/>
            <a:ext cx="2040142" cy="10240900"/>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720317" y="1138405"/>
            <a:ext cx="6072102" cy="10240900"/>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fld id="{37E2DDC0-9220-4D99-BC3B-87987A9D85C6}" type="slidenum">
              <a:rPr lang="en-US" altLang="ja-JP"/>
              <a:pPr/>
              <a:t>‹#›</a:t>
            </a:fld>
            <a:endParaRPr lang="en-US" altLang="ja-JP"/>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fld id="{B967823B-7A85-4E7F-B0A2-D4763AC62AF5}" type="slidenum">
              <a:rPr lang="en-US" altLang="ja-JP"/>
              <a:pPr/>
              <a:t>‹#›</a:t>
            </a:fld>
            <a:endParaRPr lang="en-US" altLang="ja-JP"/>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58573" y="8226141"/>
            <a:ext cx="8161070" cy="2542660"/>
          </a:xfrm>
        </p:spPr>
        <p:txBody>
          <a:bodyPr anchor="t"/>
          <a:lstStyle>
            <a:lvl1pPr algn="l">
              <a:defRPr sz="12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58573" y="5425702"/>
            <a:ext cx="8161070" cy="2800439"/>
          </a:xfrm>
        </p:spPr>
        <p:txBody>
          <a:bodyPr anchor="b"/>
          <a:lstStyle>
            <a:lvl1pPr marL="0" indent="0">
              <a:buNone/>
              <a:defRPr sz="600"/>
            </a:lvl1pPr>
            <a:lvl2pPr marL="140132" indent="0">
              <a:buNone/>
              <a:defRPr sz="600"/>
            </a:lvl2pPr>
            <a:lvl3pPr marL="280264" indent="0">
              <a:buNone/>
              <a:defRPr sz="500"/>
            </a:lvl3pPr>
            <a:lvl4pPr marL="420395" indent="0">
              <a:buNone/>
              <a:defRPr sz="400"/>
            </a:lvl4pPr>
            <a:lvl5pPr marL="560527" indent="0">
              <a:buNone/>
              <a:defRPr sz="400"/>
            </a:lvl5pPr>
            <a:lvl6pPr marL="700659" indent="0">
              <a:buNone/>
              <a:defRPr sz="400"/>
            </a:lvl6pPr>
            <a:lvl7pPr marL="840791" indent="0">
              <a:buNone/>
              <a:defRPr sz="400"/>
            </a:lvl7pPr>
            <a:lvl8pPr marL="980923" indent="0">
              <a:buNone/>
              <a:defRPr sz="400"/>
            </a:lvl8pPr>
            <a:lvl9pPr marL="1121054" indent="0">
              <a:buNone/>
              <a:defRPr sz="400"/>
            </a:lvl9pPr>
          </a:lstStyle>
          <a:p>
            <a:pPr lvl="0"/>
            <a:r>
              <a:rPr lang="ja-JP" altLang="en-US" smtClean="0"/>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fld id="{DA9A638D-02DB-4A6E-A3C7-4C47742B732D}" type="slidenum">
              <a:rPr lang="en-US" altLang="ja-JP"/>
              <a:pPr/>
              <a:t>‹#›</a:t>
            </a:fld>
            <a:endParaRPr lang="en-US" altLang="ja-JP"/>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720317" y="3698156"/>
            <a:ext cx="4056122" cy="7681150"/>
          </a:xfrm>
        </p:spPr>
        <p:txBody>
          <a:bodyPr/>
          <a:lstStyle>
            <a:lvl1pPr>
              <a:defRPr sz="900"/>
            </a:lvl1pPr>
            <a:lvl2pPr>
              <a:defRPr sz="700"/>
            </a:lvl2pPr>
            <a:lvl3pPr>
              <a:defRPr sz="600"/>
            </a:lvl3pPr>
            <a:lvl4pPr>
              <a:defRPr sz="600"/>
            </a:lvl4pPr>
            <a:lvl5pPr>
              <a:defRPr sz="600"/>
            </a:lvl5pPr>
            <a:lvl6pPr>
              <a:defRPr sz="600"/>
            </a:lvl6pPr>
            <a:lvl7pPr>
              <a:defRPr sz="600"/>
            </a:lvl7pPr>
            <a:lvl8pPr>
              <a:defRPr sz="600"/>
            </a:lvl8pPr>
            <a:lvl9pPr>
              <a:defRPr sz="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824762" y="3698156"/>
            <a:ext cx="4056122" cy="7681150"/>
          </a:xfrm>
        </p:spPr>
        <p:txBody>
          <a:bodyPr/>
          <a:lstStyle>
            <a:lvl1pPr>
              <a:defRPr sz="900"/>
            </a:lvl1pPr>
            <a:lvl2pPr>
              <a:defRPr sz="700"/>
            </a:lvl2pPr>
            <a:lvl3pPr>
              <a:defRPr sz="600"/>
            </a:lvl3pPr>
            <a:lvl4pPr>
              <a:defRPr sz="600"/>
            </a:lvl4pPr>
            <a:lvl5pPr>
              <a:defRPr sz="600"/>
            </a:lvl5pPr>
            <a:lvl6pPr>
              <a:defRPr sz="600"/>
            </a:lvl6pPr>
            <a:lvl7pPr>
              <a:defRPr sz="600"/>
            </a:lvl7pPr>
            <a:lvl8pPr>
              <a:defRPr sz="600"/>
            </a:lvl8pPr>
            <a:lvl9pPr>
              <a:defRPr sz="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dt" sz="half" idx="10"/>
          </p:nvPr>
        </p:nvSpPr>
        <p:spPr>
          <a:ln/>
        </p:spPr>
        <p:txBody>
          <a:bodyPr/>
          <a:lstStyle>
            <a:lvl1pPr>
              <a:defRPr/>
            </a:lvl1pPr>
          </a:lstStyle>
          <a:p>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fld id="{A6CE86BC-5B21-4069-9C96-0F97C23F2212}" type="slidenum">
              <a:rPr lang="en-US" altLang="ja-JP"/>
              <a:pPr/>
              <a:t>‹#›</a:t>
            </a:fld>
            <a:endParaRPr lang="en-US" altLang="ja-JP"/>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80211" y="512710"/>
            <a:ext cx="8640778" cy="2133442"/>
          </a:xfrm>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80211" y="2865477"/>
            <a:ext cx="4241864" cy="1194424"/>
          </a:xfrm>
        </p:spPr>
        <p:txBody>
          <a:bodyPr anchor="b"/>
          <a:lstStyle>
            <a:lvl1pPr marL="0" indent="0">
              <a:buNone/>
              <a:defRPr sz="700" b="1"/>
            </a:lvl1pPr>
            <a:lvl2pPr marL="140132" indent="0">
              <a:buNone/>
              <a:defRPr sz="600" b="1"/>
            </a:lvl2pPr>
            <a:lvl3pPr marL="280264" indent="0">
              <a:buNone/>
              <a:defRPr sz="600" b="1"/>
            </a:lvl3pPr>
            <a:lvl4pPr marL="420395" indent="0">
              <a:buNone/>
              <a:defRPr sz="500" b="1"/>
            </a:lvl4pPr>
            <a:lvl5pPr marL="560527" indent="0">
              <a:buNone/>
              <a:defRPr sz="500" b="1"/>
            </a:lvl5pPr>
            <a:lvl6pPr marL="700659" indent="0">
              <a:buNone/>
              <a:defRPr sz="500" b="1"/>
            </a:lvl6pPr>
            <a:lvl7pPr marL="840791" indent="0">
              <a:buNone/>
              <a:defRPr sz="500" b="1"/>
            </a:lvl7pPr>
            <a:lvl8pPr marL="980923" indent="0">
              <a:buNone/>
              <a:defRPr sz="500" b="1"/>
            </a:lvl8pPr>
            <a:lvl9pPr marL="1121054" indent="0">
              <a:buNone/>
              <a:defRPr sz="5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80211" y="4059901"/>
            <a:ext cx="4241864" cy="7375423"/>
          </a:xfrm>
        </p:spPr>
        <p:txBody>
          <a:bodyPr/>
          <a:lstStyle>
            <a:lvl1pPr>
              <a:defRPr sz="700"/>
            </a:lvl1pPr>
            <a:lvl2pPr>
              <a:defRPr sz="600"/>
            </a:lvl2pPr>
            <a:lvl3pPr>
              <a:defRPr sz="600"/>
            </a:lvl3pPr>
            <a:lvl4pPr>
              <a:defRPr sz="500"/>
            </a:lvl4pPr>
            <a:lvl5pPr>
              <a:defRPr sz="500"/>
            </a:lvl5pPr>
            <a:lvl6pPr>
              <a:defRPr sz="500"/>
            </a:lvl6pPr>
            <a:lvl7pPr>
              <a:defRPr sz="500"/>
            </a:lvl7pPr>
            <a:lvl8pPr>
              <a:defRPr sz="500"/>
            </a:lvl8pPr>
            <a:lvl9pPr>
              <a:defRPr sz="5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877112" y="2865477"/>
            <a:ext cx="4243877" cy="1194424"/>
          </a:xfrm>
        </p:spPr>
        <p:txBody>
          <a:bodyPr anchor="b"/>
          <a:lstStyle>
            <a:lvl1pPr marL="0" indent="0">
              <a:buNone/>
              <a:defRPr sz="700" b="1"/>
            </a:lvl1pPr>
            <a:lvl2pPr marL="140132" indent="0">
              <a:buNone/>
              <a:defRPr sz="600" b="1"/>
            </a:lvl2pPr>
            <a:lvl3pPr marL="280264" indent="0">
              <a:buNone/>
              <a:defRPr sz="600" b="1"/>
            </a:lvl3pPr>
            <a:lvl4pPr marL="420395" indent="0">
              <a:buNone/>
              <a:defRPr sz="500" b="1"/>
            </a:lvl4pPr>
            <a:lvl5pPr marL="560527" indent="0">
              <a:buNone/>
              <a:defRPr sz="500" b="1"/>
            </a:lvl5pPr>
            <a:lvl6pPr marL="700659" indent="0">
              <a:buNone/>
              <a:defRPr sz="500" b="1"/>
            </a:lvl6pPr>
            <a:lvl7pPr marL="840791" indent="0">
              <a:buNone/>
              <a:defRPr sz="500" b="1"/>
            </a:lvl7pPr>
            <a:lvl8pPr marL="980923" indent="0">
              <a:buNone/>
              <a:defRPr sz="500" b="1"/>
            </a:lvl8pPr>
            <a:lvl9pPr marL="1121054" indent="0">
              <a:buNone/>
              <a:defRPr sz="5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877112" y="4059901"/>
            <a:ext cx="4243877" cy="7375423"/>
          </a:xfrm>
        </p:spPr>
        <p:txBody>
          <a:bodyPr/>
          <a:lstStyle>
            <a:lvl1pPr>
              <a:defRPr sz="700"/>
            </a:lvl1pPr>
            <a:lvl2pPr>
              <a:defRPr sz="600"/>
            </a:lvl2pPr>
            <a:lvl3pPr>
              <a:defRPr sz="600"/>
            </a:lvl3pPr>
            <a:lvl4pPr>
              <a:defRPr sz="500"/>
            </a:lvl4pPr>
            <a:lvl5pPr>
              <a:defRPr sz="500"/>
            </a:lvl5pPr>
            <a:lvl6pPr>
              <a:defRPr sz="500"/>
            </a:lvl6pPr>
            <a:lvl7pPr>
              <a:defRPr sz="500"/>
            </a:lvl7pPr>
            <a:lvl8pPr>
              <a:defRPr sz="500"/>
            </a:lvl8pPr>
            <a:lvl9pPr>
              <a:defRPr sz="5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a:ln/>
        </p:spPr>
        <p:txBody>
          <a:bodyPr/>
          <a:lstStyle>
            <a:lvl1pPr>
              <a:defRPr/>
            </a:lvl1pPr>
          </a:lstStyle>
          <a:p>
            <a:endParaRPr lang="en-US" altLang="ja-JP"/>
          </a:p>
        </p:txBody>
      </p:sp>
      <p:sp>
        <p:nvSpPr>
          <p:cNvPr id="8" name="Rectangle 5"/>
          <p:cNvSpPr>
            <a:spLocks noGrp="1" noChangeArrowheads="1"/>
          </p:cNvSpPr>
          <p:nvPr>
            <p:ph type="ftr" sz="quarter" idx="11"/>
          </p:nvPr>
        </p:nvSpPr>
        <p:spPr>
          <a:ln/>
        </p:spPr>
        <p:txBody>
          <a:bodyPr/>
          <a:lstStyle>
            <a:lvl1pPr>
              <a:defRPr/>
            </a:lvl1pPr>
          </a:lstStyle>
          <a:p>
            <a:endParaRPr lang="en-US" altLang="ja-JP"/>
          </a:p>
        </p:txBody>
      </p:sp>
      <p:sp>
        <p:nvSpPr>
          <p:cNvPr id="9" name="Rectangle 6"/>
          <p:cNvSpPr>
            <a:spLocks noGrp="1" noChangeArrowheads="1"/>
          </p:cNvSpPr>
          <p:nvPr>
            <p:ph type="sldNum" sz="quarter" idx="12"/>
          </p:nvPr>
        </p:nvSpPr>
        <p:spPr>
          <a:ln/>
        </p:spPr>
        <p:txBody>
          <a:bodyPr/>
          <a:lstStyle>
            <a:lvl1pPr>
              <a:defRPr/>
            </a:lvl1pPr>
          </a:lstStyle>
          <a:p>
            <a:fld id="{E781E4A1-FABA-4D57-BA6C-5FD877773E26}" type="slidenum">
              <a:rPr lang="en-US" altLang="ja-JP"/>
              <a:pPr/>
              <a:t>‹#›</a:t>
            </a:fld>
            <a:endParaRPr lang="en-US" altLang="ja-JP"/>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Rectangle 4"/>
          <p:cNvSpPr>
            <a:spLocks noGrp="1" noChangeArrowheads="1"/>
          </p:cNvSpPr>
          <p:nvPr>
            <p:ph type="dt" sz="half" idx="10"/>
          </p:nvPr>
        </p:nvSpPr>
        <p:spPr>
          <a:ln/>
        </p:spPr>
        <p:txBody>
          <a:bodyPr/>
          <a:lstStyle>
            <a:lvl1pPr>
              <a:defRPr/>
            </a:lvl1pPr>
          </a:lstStyle>
          <a:p>
            <a:endParaRPr lang="en-US" altLang="ja-JP"/>
          </a:p>
        </p:txBody>
      </p:sp>
      <p:sp>
        <p:nvSpPr>
          <p:cNvPr id="4" name="Rectangle 5"/>
          <p:cNvSpPr>
            <a:spLocks noGrp="1" noChangeArrowheads="1"/>
          </p:cNvSpPr>
          <p:nvPr>
            <p:ph type="ftr" sz="quarter" idx="11"/>
          </p:nvPr>
        </p:nvSpPr>
        <p:spPr>
          <a:ln/>
        </p:spPr>
        <p:txBody>
          <a:bodyPr/>
          <a:lstStyle>
            <a:lvl1pPr>
              <a:defRPr/>
            </a:lvl1pPr>
          </a:lstStyle>
          <a:p>
            <a:endParaRPr lang="en-US" altLang="ja-JP"/>
          </a:p>
        </p:txBody>
      </p:sp>
      <p:sp>
        <p:nvSpPr>
          <p:cNvPr id="5" name="Rectangle 6"/>
          <p:cNvSpPr>
            <a:spLocks noGrp="1" noChangeArrowheads="1"/>
          </p:cNvSpPr>
          <p:nvPr>
            <p:ph type="sldNum" sz="quarter" idx="12"/>
          </p:nvPr>
        </p:nvSpPr>
        <p:spPr>
          <a:ln/>
        </p:spPr>
        <p:txBody>
          <a:bodyPr/>
          <a:lstStyle>
            <a:lvl1pPr>
              <a:defRPr/>
            </a:lvl1pPr>
          </a:lstStyle>
          <a:p>
            <a:fld id="{22BDB62C-4CF5-403C-B3CA-2E2129E2B71B}" type="slidenum">
              <a:rPr lang="en-US" altLang="ja-JP"/>
              <a:pPr/>
              <a:t>‹#›</a:t>
            </a:fld>
            <a:endParaRPr lang="en-US" altLang="ja-JP"/>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endParaRPr lang="en-US" altLang="ja-JP"/>
          </a:p>
        </p:txBody>
      </p:sp>
      <p:sp>
        <p:nvSpPr>
          <p:cNvPr id="3" name="Rectangle 5"/>
          <p:cNvSpPr>
            <a:spLocks noGrp="1" noChangeArrowheads="1"/>
          </p:cNvSpPr>
          <p:nvPr>
            <p:ph type="ftr" sz="quarter" idx="11"/>
          </p:nvPr>
        </p:nvSpPr>
        <p:spPr>
          <a:ln/>
        </p:spPr>
        <p:txBody>
          <a:bodyPr/>
          <a:lstStyle>
            <a:lvl1pPr>
              <a:defRPr/>
            </a:lvl1pPr>
          </a:lstStyle>
          <a:p>
            <a:endParaRPr lang="en-US" altLang="ja-JP"/>
          </a:p>
        </p:txBody>
      </p:sp>
      <p:sp>
        <p:nvSpPr>
          <p:cNvPr id="4" name="Rectangle 6"/>
          <p:cNvSpPr>
            <a:spLocks noGrp="1" noChangeArrowheads="1"/>
          </p:cNvSpPr>
          <p:nvPr>
            <p:ph type="sldNum" sz="quarter" idx="12"/>
          </p:nvPr>
        </p:nvSpPr>
        <p:spPr>
          <a:ln/>
        </p:spPr>
        <p:txBody>
          <a:bodyPr/>
          <a:lstStyle>
            <a:lvl1pPr>
              <a:defRPr/>
            </a:lvl1pPr>
          </a:lstStyle>
          <a:p>
            <a:fld id="{98BB52DB-B5D8-48F7-9562-A5B4C5217BD6}" type="slidenum">
              <a:rPr lang="en-US" altLang="ja-JP"/>
              <a:pPr/>
              <a:t>‹#›</a:t>
            </a:fld>
            <a:endParaRPr lang="en-US" altLang="ja-JP"/>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80211" y="509861"/>
            <a:ext cx="3158621" cy="2169047"/>
          </a:xfrm>
        </p:spPr>
        <p:txBody>
          <a:bodyPr anchor="b"/>
          <a:lstStyle>
            <a:lvl1pPr algn="l">
              <a:defRPr sz="6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753599" y="509861"/>
            <a:ext cx="5367390" cy="10925463"/>
          </a:xfrm>
        </p:spPr>
        <p:txBody>
          <a:bodyPr/>
          <a:lstStyle>
            <a:lvl1pPr>
              <a:defRPr sz="1000"/>
            </a:lvl1pPr>
            <a:lvl2pPr>
              <a:defRPr sz="900"/>
            </a:lvl2pPr>
            <a:lvl3pPr>
              <a:defRPr sz="700"/>
            </a:lvl3pPr>
            <a:lvl4pPr>
              <a:defRPr sz="600"/>
            </a:lvl4pPr>
            <a:lvl5pPr>
              <a:defRPr sz="600"/>
            </a:lvl5pPr>
            <a:lvl6pPr>
              <a:defRPr sz="600"/>
            </a:lvl6pPr>
            <a:lvl7pPr>
              <a:defRPr sz="600"/>
            </a:lvl7pPr>
            <a:lvl8pPr>
              <a:defRPr sz="600"/>
            </a:lvl8pPr>
            <a:lvl9pPr>
              <a:defRPr sz="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80211" y="2678908"/>
            <a:ext cx="3158621" cy="8756416"/>
          </a:xfrm>
        </p:spPr>
        <p:txBody>
          <a:bodyPr/>
          <a:lstStyle>
            <a:lvl1pPr marL="0" indent="0">
              <a:buNone/>
              <a:defRPr sz="400"/>
            </a:lvl1pPr>
            <a:lvl2pPr marL="140132" indent="0">
              <a:buNone/>
              <a:defRPr sz="400"/>
            </a:lvl2pPr>
            <a:lvl3pPr marL="280264" indent="0">
              <a:buNone/>
              <a:defRPr sz="300"/>
            </a:lvl3pPr>
            <a:lvl4pPr marL="420395" indent="0">
              <a:buNone/>
              <a:defRPr sz="300"/>
            </a:lvl4pPr>
            <a:lvl5pPr marL="560527" indent="0">
              <a:buNone/>
              <a:defRPr sz="300"/>
            </a:lvl5pPr>
            <a:lvl6pPr marL="700659" indent="0">
              <a:buNone/>
              <a:defRPr sz="300"/>
            </a:lvl6pPr>
            <a:lvl7pPr marL="840791" indent="0">
              <a:buNone/>
              <a:defRPr sz="300"/>
            </a:lvl7pPr>
            <a:lvl8pPr marL="980923" indent="0">
              <a:buNone/>
              <a:defRPr sz="300"/>
            </a:lvl8pPr>
            <a:lvl9pPr marL="1121054" indent="0">
              <a:buNone/>
              <a:defRPr sz="3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fld id="{4A86B190-B105-4711-AE6B-807822BED8F7}" type="slidenum">
              <a:rPr lang="en-US" altLang="ja-JP"/>
              <a:pPr/>
              <a:t>‹#›</a:t>
            </a:fld>
            <a:endParaRPr lang="en-US" altLang="ja-JP"/>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882085" y="8961025"/>
            <a:ext cx="5760519" cy="1058176"/>
          </a:xfrm>
        </p:spPr>
        <p:txBody>
          <a:bodyPr anchor="b"/>
          <a:lstStyle>
            <a:lvl1pPr algn="l">
              <a:defRPr sz="6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882085" y="1143627"/>
            <a:ext cx="5760519" cy="7681150"/>
          </a:xfrm>
        </p:spPr>
        <p:txBody>
          <a:bodyPr/>
          <a:lstStyle>
            <a:lvl1pPr marL="0" indent="0">
              <a:buNone/>
              <a:defRPr sz="1000"/>
            </a:lvl1pPr>
            <a:lvl2pPr marL="140132" indent="0">
              <a:buNone/>
              <a:defRPr sz="900"/>
            </a:lvl2pPr>
            <a:lvl3pPr marL="280264" indent="0">
              <a:buNone/>
              <a:defRPr sz="700"/>
            </a:lvl3pPr>
            <a:lvl4pPr marL="420395" indent="0">
              <a:buNone/>
              <a:defRPr sz="600"/>
            </a:lvl4pPr>
            <a:lvl5pPr marL="560527" indent="0">
              <a:buNone/>
              <a:defRPr sz="600"/>
            </a:lvl5pPr>
            <a:lvl6pPr marL="700659" indent="0">
              <a:buNone/>
              <a:defRPr sz="600"/>
            </a:lvl6pPr>
            <a:lvl7pPr marL="840791" indent="0">
              <a:buNone/>
              <a:defRPr sz="600"/>
            </a:lvl7pPr>
            <a:lvl8pPr marL="980923" indent="0">
              <a:buNone/>
              <a:defRPr sz="600"/>
            </a:lvl8pPr>
            <a:lvl9pPr marL="1121054" indent="0">
              <a:buNone/>
              <a:defRPr sz="600"/>
            </a:lvl9pPr>
          </a:lstStyle>
          <a:p>
            <a:pPr lvl="0"/>
            <a:endParaRPr lang="ja-JP" altLang="en-US" noProof="0"/>
          </a:p>
        </p:txBody>
      </p:sp>
      <p:sp>
        <p:nvSpPr>
          <p:cNvPr id="4" name="テキスト プレースホルダ 3"/>
          <p:cNvSpPr>
            <a:spLocks noGrp="1"/>
          </p:cNvSpPr>
          <p:nvPr>
            <p:ph type="body" sz="half" idx="2"/>
          </p:nvPr>
        </p:nvSpPr>
        <p:spPr>
          <a:xfrm>
            <a:off x="1882085" y="10019201"/>
            <a:ext cx="5760519" cy="1502049"/>
          </a:xfrm>
        </p:spPr>
        <p:txBody>
          <a:bodyPr/>
          <a:lstStyle>
            <a:lvl1pPr marL="0" indent="0">
              <a:buNone/>
              <a:defRPr sz="400"/>
            </a:lvl1pPr>
            <a:lvl2pPr marL="140132" indent="0">
              <a:buNone/>
              <a:defRPr sz="400"/>
            </a:lvl2pPr>
            <a:lvl3pPr marL="280264" indent="0">
              <a:buNone/>
              <a:defRPr sz="300"/>
            </a:lvl3pPr>
            <a:lvl4pPr marL="420395" indent="0">
              <a:buNone/>
              <a:defRPr sz="300"/>
            </a:lvl4pPr>
            <a:lvl5pPr marL="560527" indent="0">
              <a:buNone/>
              <a:defRPr sz="300"/>
            </a:lvl5pPr>
            <a:lvl6pPr marL="700659" indent="0">
              <a:buNone/>
              <a:defRPr sz="300"/>
            </a:lvl6pPr>
            <a:lvl7pPr marL="840791" indent="0">
              <a:buNone/>
              <a:defRPr sz="300"/>
            </a:lvl7pPr>
            <a:lvl8pPr marL="980923" indent="0">
              <a:buNone/>
              <a:defRPr sz="300"/>
            </a:lvl8pPr>
            <a:lvl9pPr marL="1121054" indent="0">
              <a:buNone/>
              <a:defRPr sz="3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fld id="{5F2EC759-9053-4D35-BE99-46CBF5FC0008}" type="slidenum">
              <a:rPr lang="en-US" altLang="ja-JP"/>
              <a:pPr/>
              <a:t>‹#›</a:t>
            </a:fld>
            <a:endParaRPr lang="en-US" altLang="ja-JP"/>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20725" y="1138238"/>
            <a:ext cx="8159750" cy="2133600"/>
          </a:xfrm>
          <a:prstGeom prst="rect">
            <a:avLst/>
          </a:prstGeom>
          <a:noFill/>
          <a:ln w="9525">
            <a:noFill/>
            <a:miter lim="800000"/>
            <a:headEnd/>
            <a:tailEnd/>
          </a:ln>
        </p:spPr>
        <p:txBody>
          <a:bodyPr vert="horz" wrap="square" lIns="133845" tIns="66922" rIns="133845" bIns="66922" numCol="1" anchor="ctr" anchorCtr="0" compatLnSpc="1">
            <a:prstTxWarp prst="textNoShape">
              <a:avLst/>
            </a:prstTxWarp>
          </a:bodyPr>
          <a:lstStyle/>
          <a:p>
            <a:pPr lvl="0"/>
            <a:r>
              <a:rPr lang="en-US" altLang="ja-JP" smtClean="0"/>
              <a:t>Click to edit Master title style</a:t>
            </a:r>
          </a:p>
        </p:txBody>
      </p:sp>
      <p:sp>
        <p:nvSpPr>
          <p:cNvPr id="1027" name="Rectangle 3"/>
          <p:cNvSpPr>
            <a:spLocks noGrp="1" noChangeArrowheads="1"/>
          </p:cNvSpPr>
          <p:nvPr>
            <p:ph type="body" idx="1"/>
          </p:nvPr>
        </p:nvSpPr>
        <p:spPr bwMode="auto">
          <a:xfrm>
            <a:off x="720725" y="3698875"/>
            <a:ext cx="8159750" cy="7680325"/>
          </a:xfrm>
          <a:prstGeom prst="rect">
            <a:avLst/>
          </a:prstGeom>
          <a:noFill/>
          <a:ln w="9525">
            <a:noFill/>
            <a:miter lim="800000"/>
            <a:headEnd/>
            <a:tailEnd/>
          </a:ln>
        </p:spPr>
        <p:txBody>
          <a:bodyPr vert="horz" wrap="square" lIns="133845" tIns="66922" rIns="133845" bIns="66922" numCol="1" anchor="t" anchorCtr="0" compatLnSpc="1">
            <a:prstTxWarp prst="textNoShape">
              <a:avLst/>
            </a:prstTxWarp>
          </a:bodyPr>
          <a:lstStyle/>
          <a:p>
            <a:pPr lvl="0"/>
            <a:r>
              <a:rPr lang="en-US" altLang="ja-JP" smtClean="0"/>
              <a:t>Click to edit Master text styles</a:t>
            </a:r>
          </a:p>
          <a:p>
            <a:pPr lvl="1"/>
            <a:r>
              <a:rPr lang="en-US" altLang="ja-JP" smtClean="0"/>
              <a:t>Second level</a:t>
            </a:r>
          </a:p>
          <a:p>
            <a:pPr lvl="2"/>
            <a:r>
              <a:rPr lang="en-US" altLang="ja-JP" smtClean="0"/>
              <a:t>Third level</a:t>
            </a:r>
          </a:p>
          <a:p>
            <a:pPr lvl="3"/>
            <a:r>
              <a:rPr lang="en-US" altLang="ja-JP" smtClean="0"/>
              <a:t>Fourth level</a:t>
            </a:r>
          </a:p>
          <a:p>
            <a:pPr lvl="4"/>
            <a:r>
              <a:rPr lang="en-US" altLang="ja-JP" smtClean="0"/>
              <a:t>Fifth level</a:t>
            </a:r>
          </a:p>
        </p:txBody>
      </p:sp>
      <p:sp>
        <p:nvSpPr>
          <p:cNvPr id="1028" name="Rectangle 4"/>
          <p:cNvSpPr>
            <a:spLocks noGrp="1" noChangeArrowheads="1"/>
          </p:cNvSpPr>
          <p:nvPr>
            <p:ph type="dt" sz="half" idx="2"/>
          </p:nvPr>
        </p:nvSpPr>
        <p:spPr bwMode="auto">
          <a:xfrm>
            <a:off x="720725" y="11663363"/>
            <a:ext cx="2000250" cy="854075"/>
          </a:xfrm>
          <a:prstGeom prst="rect">
            <a:avLst/>
          </a:prstGeom>
          <a:noFill/>
          <a:ln w="9525">
            <a:noFill/>
            <a:miter lim="800000"/>
            <a:headEnd/>
            <a:tailEnd/>
          </a:ln>
          <a:effectLst/>
        </p:spPr>
        <p:txBody>
          <a:bodyPr vert="horz" wrap="square" lIns="133845" tIns="66922" rIns="133845" bIns="66922" numCol="1" anchor="t" anchorCtr="0" compatLnSpc="1">
            <a:prstTxWarp prst="textNoShape">
              <a:avLst/>
            </a:prstTxWarp>
          </a:bodyPr>
          <a:lstStyle>
            <a:lvl1pPr eaLnBrk="0" hangingPunct="0">
              <a:defRPr sz="2100">
                <a:latin typeface="Times" pitchFamily="18" charset="0"/>
                <a:ea typeface="MS PGothic" pitchFamily="34" charset="-128"/>
              </a:defRPr>
            </a:lvl1pPr>
          </a:lstStyle>
          <a:p>
            <a:endParaRPr lang="en-US" altLang="ja-JP"/>
          </a:p>
        </p:txBody>
      </p:sp>
      <p:sp>
        <p:nvSpPr>
          <p:cNvPr id="1029" name="Rectangle 5"/>
          <p:cNvSpPr>
            <a:spLocks noGrp="1" noChangeArrowheads="1"/>
          </p:cNvSpPr>
          <p:nvPr>
            <p:ph type="ftr" sz="quarter" idx="3"/>
          </p:nvPr>
        </p:nvSpPr>
        <p:spPr bwMode="auto">
          <a:xfrm>
            <a:off x="3279775" y="11663363"/>
            <a:ext cx="3041650" cy="854075"/>
          </a:xfrm>
          <a:prstGeom prst="rect">
            <a:avLst/>
          </a:prstGeom>
          <a:noFill/>
          <a:ln w="9525">
            <a:noFill/>
            <a:miter lim="800000"/>
            <a:headEnd/>
            <a:tailEnd/>
          </a:ln>
          <a:effectLst/>
        </p:spPr>
        <p:txBody>
          <a:bodyPr vert="horz" wrap="square" lIns="133845" tIns="66922" rIns="133845" bIns="66922" numCol="1" anchor="t" anchorCtr="0" compatLnSpc="1">
            <a:prstTxWarp prst="textNoShape">
              <a:avLst/>
            </a:prstTxWarp>
          </a:bodyPr>
          <a:lstStyle>
            <a:lvl1pPr algn="ctr" eaLnBrk="0" hangingPunct="0">
              <a:defRPr sz="2100">
                <a:latin typeface="Times" pitchFamily="18" charset="0"/>
                <a:ea typeface="MS PGothic" pitchFamily="34" charset="-128"/>
              </a:defRPr>
            </a:lvl1pPr>
          </a:lstStyle>
          <a:p>
            <a:endParaRPr lang="en-US" altLang="ja-JP"/>
          </a:p>
        </p:txBody>
      </p:sp>
      <p:sp>
        <p:nvSpPr>
          <p:cNvPr id="1030" name="Rectangle 6"/>
          <p:cNvSpPr>
            <a:spLocks noGrp="1" noChangeArrowheads="1"/>
          </p:cNvSpPr>
          <p:nvPr>
            <p:ph type="sldNum" sz="quarter" idx="4"/>
          </p:nvPr>
        </p:nvSpPr>
        <p:spPr bwMode="auto">
          <a:xfrm>
            <a:off x="6880225" y="11663363"/>
            <a:ext cx="2000250" cy="854075"/>
          </a:xfrm>
          <a:prstGeom prst="rect">
            <a:avLst/>
          </a:prstGeom>
          <a:noFill/>
          <a:ln w="9525">
            <a:noFill/>
            <a:miter lim="800000"/>
            <a:headEnd/>
            <a:tailEnd/>
          </a:ln>
          <a:effectLst/>
        </p:spPr>
        <p:txBody>
          <a:bodyPr vert="horz" wrap="square" lIns="133845" tIns="66922" rIns="133845" bIns="66922" numCol="1" anchor="t" anchorCtr="0" compatLnSpc="1">
            <a:prstTxWarp prst="textNoShape">
              <a:avLst/>
            </a:prstTxWarp>
          </a:bodyPr>
          <a:lstStyle>
            <a:lvl1pPr algn="r" eaLnBrk="0" hangingPunct="0">
              <a:defRPr sz="2100">
                <a:latin typeface="Times" pitchFamily="18" charset="0"/>
                <a:ea typeface="MS PGothic" pitchFamily="34" charset="-128"/>
              </a:defRPr>
            </a:lvl1pPr>
          </a:lstStyle>
          <a:p>
            <a:fld id="{BAFB9D95-FEB1-4E06-8816-F6943C5DB1CB}" type="slidenum">
              <a:rPr lang="en-US" altLang="ja-JP"/>
              <a:pPr/>
              <a:t>‹#›</a:t>
            </a:fld>
            <a:endParaRPr lang="en-US" altLang="ja-JP"/>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defTabSz="1336675" rtl="0" eaLnBrk="0" fontAlgn="base" hangingPunct="0">
        <a:spcBef>
          <a:spcPct val="0"/>
        </a:spcBef>
        <a:spcAft>
          <a:spcPct val="0"/>
        </a:spcAft>
        <a:defRPr sz="6400">
          <a:solidFill>
            <a:schemeClr val="tx2"/>
          </a:solidFill>
          <a:latin typeface="+mj-lt"/>
          <a:ea typeface="+mj-ea"/>
          <a:cs typeface="+mj-cs"/>
        </a:defRPr>
      </a:lvl1pPr>
      <a:lvl2pPr algn="ctr" defTabSz="1336675" rtl="0" eaLnBrk="0" fontAlgn="base" hangingPunct="0">
        <a:spcBef>
          <a:spcPct val="0"/>
        </a:spcBef>
        <a:spcAft>
          <a:spcPct val="0"/>
        </a:spcAft>
        <a:defRPr sz="6400">
          <a:solidFill>
            <a:schemeClr val="tx2"/>
          </a:solidFill>
          <a:latin typeface="Times" charset="0"/>
        </a:defRPr>
      </a:lvl2pPr>
      <a:lvl3pPr algn="ctr" defTabSz="1336675" rtl="0" eaLnBrk="0" fontAlgn="base" hangingPunct="0">
        <a:spcBef>
          <a:spcPct val="0"/>
        </a:spcBef>
        <a:spcAft>
          <a:spcPct val="0"/>
        </a:spcAft>
        <a:defRPr sz="6400">
          <a:solidFill>
            <a:schemeClr val="tx2"/>
          </a:solidFill>
          <a:latin typeface="Times" charset="0"/>
        </a:defRPr>
      </a:lvl3pPr>
      <a:lvl4pPr algn="ctr" defTabSz="1336675" rtl="0" eaLnBrk="0" fontAlgn="base" hangingPunct="0">
        <a:spcBef>
          <a:spcPct val="0"/>
        </a:spcBef>
        <a:spcAft>
          <a:spcPct val="0"/>
        </a:spcAft>
        <a:defRPr sz="6400">
          <a:solidFill>
            <a:schemeClr val="tx2"/>
          </a:solidFill>
          <a:latin typeface="Times" charset="0"/>
        </a:defRPr>
      </a:lvl4pPr>
      <a:lvl5pPr algn="ctr" defTabSz="1336675" rtl="0" eaLnBrk="0" fontAlgn="base" hangingPunct="0">
        <a:spcBef>
          <a:spcPct val="0"/>
        </a:spcBef>
        <a:spcAft>
          <a:spcPct val="0"/>
        </a:spcAft>
        <a:defRPr sz="6400">
          <a:solidFill>
            <a:schemeClr val="tx2"/>
          </a:solidFill>
          <a:latin typeface="Times" charset="0"/>
        </a:defRPr>
      </a:lvl5pPr>
      <a:lvl6pPr marL="140132" algn="ctr" defTabSz="1338064" rtl="0" fontAlgn="base">
        <a:spcBef>
          <a:spcPct val="0"/>
        </a:spcBef>
        <a:spcAft>
          <a:spcPct val="0"/>
        </a:spcAft>
        <a:defRPr sz="6400">
          <a:solidFill>
            <a:schemeClr val="tx2"/>
          </a:solidFill>
          <a:latin typeface="Times" charset="0"/>
        </a:defRPr>
      </a:lvl6pPr>
      <a:lvl7pPr marL="280264" algn="ctr" defTabSz="1338064" rtl="0" fontAlgn="base">
        <a:spcBef>
          <a:spcPct val="0"/>
        </a:spcBef>
        <a:spcAft>
          <a:spcPct val="0"/>
        </a:spcAft>
        <a:defRPr sz="6400">
          <a:solidFill>
            <a:schemeClr val="tx2"/>
          </a:solidFill>
          <a:latin typeface="Times" charset="0"/>
        </a:defRPr>
      </a:lvl7pPr>
      <a:lvl8pPr marL="420395" algn="ctr" defTabSz="1338064" rtl="0" fontAlgn="base">
        <a:spcBef>
          <a:spcPct val="0"/>
        </a:spcBef>
        <a:spcAft>
          <a:spcPct val="0"/>
        </a:spcAft>
        <a:defRPr sz="6400">
          <a:solidFill>
            <a:schemeClr val="tx2"/>
          </a:solidFill>
          <a:latin typeface="Times" charset="0"/>
        </a:defRPr>
      </a:lvl8pPr>
      <a:lvl9pPr marL="560527" algn="ctr" defTabSz="1338064" rtl="0" fontAlgn="base">
        <a:spcBef>
          <a:spcPct val="0"/>
        </a:spcBef>
        <a:spcAft>
          <a:spcPct val="0"/>
        </a:spcAft>
        <a:defRPr sz="6400">
          <a:solidFill>
            <a:schemeClr val="tx2"/>
          </a:solidFill>
          <a:latin typeface="Times" charset="0"/>
        </a:defRPr>
      </a:lvl9pPr>
    </p:titleStyle>
    <p:bodyStyle>
      <a:lvl1pPr marL="501650" indent="-501650" algn="l" defTabSz="1336675" rtl="0" eaLnBrk="0" fontAlgn="base" hangingPunct="0">
        <a:spcBef>
          <a:spcPct val="20000"/>
        </a:spcBef>
        <a:spcAft>
          <a:spcPct val="0"/>
        </a:spcAft>
        <a:buChar char="•"/>
        <a:defRPr sz="4700">
          <a:solidFill>
            <a:schemeClr val="tx1"/>
          </a:solidFill>
          <a:latin typeface="+mn-lt"/>
          <a:ea typeface="+mn-ea"/>
          <a:cs typeface="+mn-cs"/>
        </a:defRPr>
      </a:lvl1pPr>
      <a:lvl2pPr marL="1087438" indent="-417513" algn="l" defTabSz="1336675" rtl="0" eaLnBrk="0" fontAlgn="base" hangingPunct="0">
        <a:spcBef>
          <a:spcPct val="20000"/>
        </a:spcBef>
        <a:spcAft>
          <a:spcPct val="0"/>
        </a:spcAft>
        <a:buChar char="–"/>
        <a:defRPr sz="4100">
          <a:solidFill>
            <a:schemeClr val="tx1"/>
          </a:solidFill>
          <a:latin typeface="+mn-lt"/>
        </a:defRPr>
      </a:lvl2pPr>
      <a:lvl3pPr marL="1671638" indent="-333375" algn="l" defTabSz="1336675" rtl="0" eaLnBrk="0" fontAlgn="base" hangingPunct="0">
        <a:spcBef>
          <a:spcPct val="20000"/>
        </a:spcBef>
        <a:spcAft>
          <a:spcPct val="0"/>
        </a:spcAft>
        <a:buChar char="•"/>
        <a:defRPr sz="3500">
          <a:solidFill>
            <a:schemeClr val="tx1"/>
          </a:solidFill>
          <a:latin typeface="+mn-lt"/>
        </a:defRPr>
      </a:lvl3pPr>
      <a:lvl4pPr marL="2341563" indent="-333375" algn="l" defTabSz="1336675" rtl="0" eaLnBrk="0" fontAlgn="base" hangingPunct="0">
        <a:spcBef>
          <a:spcPct val="20000"/>
        </a:spcBef>
        <a:spcAft>
          <a:spcPct val="0"/>
        </a:spcAft>
        <a:buChar char="–"/>
        <a:defRPr sz="2900">
          <a:solidFill>
            <a:schemeClr val="tx1"/>
          </a:solidFill>
          <a:latin typeface="+mn-lt"/>
        </a:defRPr>
      </a:lvl4pPr>
      <a:lvl5pPr marL="3011488" indent="-333375" algn="l" defTabSz="1336675" rtl="0" eaLnBrk="0" fontAlgn="base" hangingPunct="0">
        <a:spcBef>
          <a:spcPct val="20000"/>
        </a:spcBef>
        <a:spcAft>
          <a:spcPct val="0"/>
        </a:spcAft>
        <a:buChar char="»"/>
        <a:defRPr sz="2900">
          <a:solidFill>
            <a:schemeClr val="tx1"/>
          </a:solidFill>
          <a:latin typeface="+mn-lt"/>
        </a:defRPr>
      </a:lvl5pPr>
      <a:lvl6pPr marL="3151992" indent="-334759" algn="l" defTabSz="1338064" rtl="0" fontAlgn="base">
        <a:spcBef>
          <a:spcPct val="20000"/>
        </a:spcBef>
        <a:spcAft>
          <a:spcPct val="0"/>
        </a:spcAft>
        <a:buChar char="»"/>
        <a:defRPr sz="2900">
          <a:solidFill>
            <a:schemeClr val="tx1"/>
          </a:solidFill>
          <a:latin typeface="+mn-lt"/>
        </a:defRPr>
      </a:lvl6pPr>
      <a:lvl7pPr marL="3292124" indent="-334759" algn="l" defTabSz="1338064" rtl="0" fontAlgn="base">
        <a:spcBef>
          <a:spcPct val="20000"/>
        </a:spcBef>
        <a:spcAft>
          <a:spcPct val="0"/>
        </a:spcAft>
        <a:buChar char="»"/>
        <a:defRPr sz="2900">
          <a:solidFill>
            <a:schemeClr val="tx1"/>
          </a:solidFill>
          <a:latin typeface="+mn-lt"/>
        </a:defRPr>
      </a:lvl7pPr>
      <a:lvl8pPr marL="3432256" indent="-334759" algn="l" defTabSz="1338064" rtl="0" fontAlgn="base">
        <a:spcBef>
          <a:spcPct val="20000"/>
        </a:spcBef>
        <a:spcAft>
          <a:spcPct val="0"/>
        </a:spcAft>
        <a:buChar char="»"/>
        <a:defRPr sz="2900">
          <a:solidFill>
            <a:schemeClr val="tx1"/>
          </a:solidFill>
          <a:latin typeface="+mn-lt"/>
        </a:defRPr>
      </a:lvl8pPr>
      <a:lvl9pPr marL="3572388" indent="-334759" algn="l" defTabSz="1338064" rtl="0" fontAlgn="base">
        <a:spcBef>
          <a:spcPct val="20000"/>
        </a:spcBef>
        <a:spcAft>
          <a:spcPct val="0"/>
        </a:spcAft>
        <a:buChar char="»"/>
        <a:defRPr sz="2900">
          <a:solidFill>
            <a:schemeClr val="tx1"/>
          </a:solidFill>
          <a:latin typeface="+mn-lt"/>
        </a:defRPr>
      </a:lvl9pPr>
    </p:bodyStyle>
    <p:otherStyle>
      <a:defPPr>
        <a:defRPr lang="ja-JP"/>
      </a:defPPr>
      <a:lvl1pPr marL="0" algn="l" defTabSz="280264" rtl="0" eaLnBrk="1" latinLnBrk="0" hangingPunct="1">
        <a:defRPr kumimoji="1" sz="600" kern="1200">
          <a:solidFill>
            <a:schemeClr val="tx1"/>
          </a:solidFill>
          <a:latin typeface="+mn-lt"/>
          <a:ea typeface="+mn-ea"/>
          <a:cs typeface="+mn-cs"/>
        </a:defRPr>
      </a:lvl1pPr>
      <a:lvl2pPr marL="140132" algn="l" defTabSz="280264" rtl="0" eaLnBrk="1" latinLnBrk="0" hangingPunct="1">
        <a:defRPr kumimoji="1" sz="600" kern="1200">
          <a:solidFill>
            <a:schemeClr val="tx1"/>
          </a:solidFill>
          <a:latin typeface="+mn-lt"/>
          <a:ea typeface="+mn-ea"/>
          <a:cs typeface="+mn-cs"/>
        </a:defRPr>
      </a:lvl2pPr>
      <a:lvl3pPr marL="280264" algn="l" defTabSz="280264" rtl="0" eaLnBrk="1" latinLnBrk="0" hangingPunct="1">
        <a:defRPr kumimoji="1" sz="600" kern="1200">
          <a:solidFill>
            <a:schemeClr val="tx1"/>
          </a:solidFill>
          <a:latin typeface="+mn-lt"/>
          <a:ea typeface="+mn-ea"/>
          <a:cs typeface="+mn-cs"/>
        </a:defRPr>
      </a:lvl3pPr>
      <a:lvl4pPr marL="420395" algn="l" defTabSz="280264" rtl="0" eaLnBrk="1" latinLnBrk="0" hangingPunct="1">
        <a:defRPr kumimoji="1" sz="600" kern="1200">
          <a:solidFill>
            <a:schemeClr val="tx1"/>
          </a:solidFill>
          <a:latin typeface="+mn-lt"/>
          <a:ea typeface="+mn-ea"/>
          <a:cs typeface="+mn-cs"/>
        </a:defRPr>
      </a:lvl4pPr>
      <a:lvl5pPr marL="560527" algn="l" defTabSz="280264" rtl="0" eaLnBrk="1" latinLnBrk="0" hangingPunct="1">
        <a:defRPr kumimoji="1" sz="600" kern="1200">
          <a:solidFill>
            <a:schemeClr val="tx1"/>
          </a:solidFill>
          <a:latin typeface="+mn-lt"/>
          <a:ea typeface="+mn-ea"/>
          <a:cs typeface="+mn-cs"/>
        </a:defRPr>
      </a:lvl5pPr>
      <a:lvl6pPr marL="700659" algn="l" defTabSz="280264" rtl="0" eaLnBrk="1" latinLnBrk="0" hangingPunct="1">
        <a:defRPr kumimoji="1" sz="600" kern="1200">
          <a:solidFill>
            <a:schemeClr val="tx1"/>
          </a:solidFill>
          <a:latin typeface="+mn-lt"/>
          <a:ea typeface="+mn-ea"/>
          <a:cs typeface="+mn-cs"/>
        </a:defRPr>
      </a:lvl6pPr>
      <a:lvl7pPr marL="840791" algn="l" defTabSz="280264" rtl="0" eaLnBrk="1" latinLnBrk="0" hangingPunct="1">
        <a:defRPr kumimoji="1" sz="600" kern="1200">
          <a:solidFill>
            <a:schemeClr val="tx1"/>
          </a:solidFill>
          <a:latin typeface="+mn-lt"/>
          <a:ea typeface="+mn-ea"/>
          <a:cs typeface="+mn-cs"/>
        </a:defRPr>
      </a:lvl7pPr>
      <a:lvl8pPr marL="980923" algn="l" defTabSz="280264" rtl="0" eaLnBrk="1" latinLnBrk="0" hangingPunct="1">
        <a:defRPr kumimoji="1" sz="600" kern="1200">
          <a:solidFill>
            <a:schemeClr val="tx1"/>
          </a:solidFill>
          <a:latin typeface="+mn-lt"/>
          <a:ea typeface="+mn-ea"/>
          <a:cs typeface="+mn-cs"/>
        </a:defRPr>
      </a:lvl8pPr>
      <a:lvl9pPr marL="1121054" algn="l" defTabSz="280264" rtl="0" eaLnBrk="1" latinLnBrk="0" hangingPunct="1">
        <a:defRPr kumimoji="1" sz="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14338" name="グループ化 4093"/>
          <p:cNvGrpSpPr>
            <a:grpSpLocks/>
          </p:cNvGrpSpPr>
          <p:nvPr/>
        </p:nvGrpSpPr>
        <p:grpSpPr bwMode="auto">
          <a:xfrm>
            <a:off x="192088" y="2093913"/>
            <a:ext cx="3006725" cy="323850"/>
            <a:chOff x="722313" y="7999413"/>
            <a:chExt cx="9367837" cy="1081087"/>
          </a:xfrm>
        </p:grpSpPr>
        <p:sp>
          <p:nvSpPr>
            <p:cNvPr id="14625" name="Rectangle 10"/>
            <p:cNvSpPr>
              <a:spLocks noChangeArrowheads="1"/>
            </p:cNvSpPr>
            <p:nvPr/>
          </p:nvSpPr>
          <p:spPr bwMode="auto">
            <a:xfrm>
              <a:off x="722313" y="7999413"/>
              <a:ext cx="9367837" cy="1081087"/>
            </a:xfrm>
            <a:prstGeom prst="rect">
              <a:avLst/>
            </a:prstGeom>
            <a:solidFill>
              <a:schemeClr val="accent2"/>
            </a:solidFill>
            <a:ln w="9525">
              <a:noFill/>
              <a:miter lim="800000"/>
              <a:headEnd/>
              <a:tailEnd/>
            </a:ln>
          </p:spPr>
          <p:txBody>
            <a:bodyPr lIns="91522" tIns="45761" rIns="91522" bIns="45761"/>
            <a:lstStyle/>
            <a:p>
              <a:pPr defTabSz="279400" eaLnBrk="0" hangingPunct="0"/>
              <a:endParaRPr lang="en-GB" sz="700"/>
            </a:p>
          </p:txBody>
        </p:sp>
        <p:sp>
          <p:nvSpPr>
            <p:cNvPr id="14626" name="Rectangle 15"/>
            <p:cNvSpPr>
              <a:spLocks noChangeArrowheads="1"/>
            </p:cNvSpPr>
            <p:nvPr/>
          </p:nvSpPr>
          <p:spPr bwMode="auto">
            <a:xfrm>
              <a:off x="3605212" y="8215311"/>
              <a:ext cx="4037011" cy="566062"/>
            </a:xfrm>
            <a:prstGeom prst="rect">
              <a:avLst/>
            </a:prstGeom>
            <a:noFill/>
            <a:ln w="9525">
              <a:noFill/>
              <a:miter lim="800000"/>
              <a:headEnd/>
              <a:tailEnd/>
            </a:ln>
          </p:spPr>
          <p:txBody>
            <a:bodyPr lIns="0" tIns="0" rIns="0" bIns="0">
              <a:spAutoFit/>
            </a:bodyPr>
            <a:lstStyle/>
            <a:p>
              <a:pPr defTabSz="279400" eaLnBrk="0" hangingPunct="0"/>
              <a:r>
                <a:rPr lang="en-GB" b="1">
                  <a:solidFill>
                    <a:srgbClr val="FFFFFF"/>
                  </a:solidFill>
                </a:rPr>
                <a:t>Introduction</a:t>
              </a:r>
            </a:p>
          </p:txBody>
        </p:sp>
      </p:grpSp>
      <p:grpSp>
        <p:nvGrpSpPr>
          <p:cNvPr id="14339" name="グループ化 4092"/>
          <p:cNvGrpSpPr>
            <a:grpSpLocks/>
          </p:cNvGrpSpPr>
          <p:nvPr/>
        </p:nvGrpSpPr>
        <p:grpSpPr bwMode="auto">
          <a:xfrm>
            <a:off x="3314700" y="2093913"/>
            <a:ext cx="2970213" cy="322262"/>
            <a:chOff x="10453688" y="7999413"/>
            <a:chExt cx="9367837" cy="1079500"/>
          </a:xfrm>
        </p:grpSpPr>
        <p:sp>
          <p:nvSpPr>
            <p:cNvPr id="14623" name="Rectangle 11"/>
            <p:cNvSpPr>
              <a:spLocks noChangeArrowheads="1"/>
            </p:cNvSpPr>
            <p:nvPr/>
          </p:nvSpPr>
          <p:spPr bwMode="auto">
            <a:xfrm>
              <a:off x="10453688" y="7999413"/>
              <a:ext cx="9367837" cy="1079500"/>
            </a:xfrm>
            <a:prstGeom prst="rect">
              <a:avLst/>
            </a:prstGeom>
            <a:solidFill>
              <a:schemeClr val="accent2"/>
            </a:solidFill>
            <a:ln w="9525">
              <a:noFill/>
              <a:miter lim="800000"/>
              <a:headEnd/>
              <a:tailEnd/>
            </a:ln>
          </p:spPr>
          <p:txBody>
            <a:bodyPr/>
            <a:lstStyle/>
            <a:p>
              <a:pPr eaLnBrk="0" hangingPunct="0"/>
              <a:endParaRPr lang="ja-JP" altLang="en-US">
                <a:ea typeface="MS PGothic" pitchFamily="34" charset="-128"/>
              </a:endParaRPr>
            </a:p>
          </p:txBody>
        </p:sp>
        <p:sp>
          <p:nvSpPr>
            <p:cNvPr id="14624" name="Rectangle 16"/>
            <p:cNvSpPr>
              <a:spLocks noChangeArrowheads="1"/>
            </p:cNvSpPr>
            <p:nvPr/>
          </p:nvSpPr>
          <p:spPr bwMode="auto">
            <a:xfrm>
              <a:off x="12617451" y="8215312"/>
              <a:ext cx="5101001" cy="566062"/>
            </a:xfrm>
            <a:prstGeom prst="rect">
              <a:avLst/>
            </a:prstGeom>
            <a:noFill/>
            <a:ln w="9525">
              <a:noFill/>
              <a:miter lim="800000"/>
              <a:headEnd/>
              <a:tailEnd/>
            </a:ln>
          </p:spPr>
          <p:txBody>
            <a:bodyPr wrap="none" lIns="0" tIns="0" rIns="0" bIns="0">
              <a:spAutoFit/>
            </a:bodyPr>
            <a:lstStyle/>
            <a:p>
              <a:pPr defTabSz="279400" eaLnBrk="0" hangingPunct="0"/>
              <a:r>
                <a:rPr lang="en-GB" b="1">
                  <a:solidFill>
                    <a:srgbClr val="FFFFFF"/>
                  </a:solidFill>
                </a:rPr>
                <a:t>Methods &amp; Materials</a:t>
              </a:r>
            </a:p>
          </p:txBody>
        </p:sp>
      </p:grpSp>
      <p:grpSp>
        <p:nvGrpSpPr>
          <p:cNvPr id="14340" name="グループ化 4091"/>
          <p:cNvGrpSpPr>
            <a:grpSpLocks/>
          </p:cNvGrpSpPr>
          <p:nvPr/>
        </p:nvGrpSpPr>
        <p:grpSpPr bwMode="auto">
          <a:xfrm>
            <a:off x="6376988" y="2093913"/>
            <a:ext cx="2971800" cy="322262"/>
            <a:chOff x="20113625" y="7999413"/>
            <a:chExt cx="9367838" cy="1079500"/>
          </a:xfrm>
        </p:grpSpPr>
        <p:sp>
          <p:nvSpPr>
            <p:cNvPr id="14621" name="Rectangle 12"/>
            <p:cNvSpPr>
              <a:spLocks noChangeArrowheads="1"/>
            </p:cNvSpPr>
            <p:nvPr/>
          </p:nvSpPr>
          <p:spPr bwMode="auto">
            <a:xfrm>
              <a:off x="20113625" y="7999413"/>
              <a:ext cx="9367838" cy="1079500"/>
            </a:xfrm>
            <a:prstGeom prst="rect">
              <a:avLst/>
            </a:prstGeom>
            <a:solidFill>
              <a:schemeClr val="accent2"/>
            </a:solidFill>
            <a:ln w="9525">
              <a:noFill/>
              <a:miter lim="800000"/>
              <a:headEnd/>
              <a:tailEnd/>
            </a:ln>
          </p:spPr>
          <p:txBody>
            <a:bodyPr/>
            <a:lstStyle/>
            <a:p>
              <a:pPr eaLnBrk="0" hangingPunct="0"/>
              <a:endParaRPr lang="ja-JP" altLang="en-US">
                <a:ea typeface="MS PGothic" pitchFamily="34" charset="-128"/>
              </a:endParaRPr>
            </a:p>
          </p:txBody>
        </p:sp>
        <p:sp>
          <p:nvSpPr>
            <p:cNvPr id="14622" name="Rectangle 17"/>
            <p:cNvSpPr>
              <a:spLocks noChangeArrowheads="1"/>
            </p:cNvSpPr>
            <p:nvPr/>
          </p:nvSpPr>
          <p:spPr bwMode="auto">
            <a:xfrm>
              <a:off x="24079200" y="8215312"/>
              <a:ext cx="1840203" cy="566062"/>
            </a:xfrm>
            <a:prstGeom prst="rect">
              <a:avLst/>
            </a:prstGeom>
            <a:noFill/>
            <a:ln w="9525">
              <a:noFill/>
              <a:miter lim="800000"/>
              <a:headEnd/>
              <a:tailEnd/>
            </a:ln>
          </p:spPr>
          <p:txBody>
            <a:bodyPr wrap="none" lIns="0" tIns="0" rIns="0" bIns="0">
              <a:spAutoFit/>
            </a:bodyPr>
            <a:lstStyle/>
            <a:p>
              <a:pPr defTabSz="279400" eaLnBrk="0" hangingPunct="0"/>
              <a:r>
                <a:rPr lang="en-GB" b="1">
                  <a:solidFill>
                    <a:srgbClr val="FFFFFF"/>
                  </a:solidFill>
                </a:rPr>
                <a:t>Results</a:t>
              </a:r>
              <a:endParaRPr lang="en-GB" sz="700"/>
            </a:p>
          </p:txBody>
        </p:sp>
      </p:grpSp>
      <p:sp>
        <p:nvSpPr>
          <p:cNvPr id="14341" name="Rectangle 18"/>
          <p:cNvSpPr>
            <a:spLocks noChangeArrowheads="1"/>
          </p:cNvSpPr>
          <p:nvPr/>
        </p:nvSpPr>
        <p:spPr bwMode="auto">
          <a:xfrm>
            <a:off x="7404100" y="6853238"/>
            <a:ext cx="942975" cy="169862"/>
          </a:xfrm>
          <a:prstGeom prst="rect">
            <a:avLst/>
          </a:prstGeom>
          <a:noFill/>
          <a:ln w="9525">
            <a:noFill/>
            <a:miter lim="800000"/>
            <a:headEnd/>
            <a:tailEnd/>
          </a:ln>
        </p:spPr>
        <p:txBody>
          <a:bodyPr wrap="none" lIns="0" tIns="0" rIns="0" bIns="0">
            <a:spAutoFit/>
          </a:bodyPr>
          <a:lstStyle/>
          <a:p>
            <a:pPr defTabSz="279400" eaLnBrk="0" hangingPunct="0"/>
            <a:r>
              <a:rPr lang="en-GB" b="1">
                <a:solidFill>
                  <a:srgbClr val="FFFFFF"/>
                </a:solidFill>
              </a:rPr>
              <a:t>Conclusions</a:t>
            </a:r>
          </a:p>
        </p:txBody>
      </p:sp>
      <p:grpSp>
        <p:nvGrpSpPr>
          <p:cNvPr id="14342" name="Group 61"/>
          <p:cNvGrpSpPr>
            <a:grpSpLocks/>
          </p:cNvGrpSpPr>
          <p:nvPr/>
        </p:nvGrpSpPr>
        <p:grpSpPr bwMode="auto">
          <a:xfrm>
            <a:off x="0" y="371475"/>
            <a:ext cx="8032750" cy="969963"/>
            <a:chOff x="2644" y="8039"/>
            <a:chExt cx="9324" cy="2043"/>
          </a:xfrm>
        </p:grpSpPr>
        <p:sp>
          <p:nvSpPr>
            <p:cNvPr id="14619" name="Text Box 5"/>
            <p:cNvSpPr txBox="1">
              <a:spLocks noChangeArrowheads="1"/>
            </p:cNvSpPr>
            <p:nvPr/>
          </p:nvSpPr>
          <p:spPr bwMode="auto">
            <a:xfrm>
              <a:off x="2644" y="8039"/>
              <a:ext cx="9324" cy="908"/>
            </a:xfrm>
            <a:prstGeom prst="rect">
              <a:avLst/>
            </a:prstGeom>
            <a:noFill/>
            <a:ln w="9525">
              <a:noFill/>
              <a:miter lim="800000"/>
              <a:headEnd/>
              <a:tailEnd/>
            </a:ln>
          </p:spPr>
          <p:txBody>
            <a:bodyPr lIns="91522" tIns="45761" rIns="91522" bIns="45761">
              <a:spAutoFit/>
            </a:bodyPr>
            <a:lstStyle/>
            <a:p>
              <a:pPr algn="ctr" eaLnBrk="0" hangingPunct="0"/>
              <a:r>
                <a:rPr kumimoji="1" lang="en-US" altLang="ja-JP" sz="2200">
                  <a:ea typeface="MS PGothic" pitchFamily="34" charset="-128"/>
                </a:rPr>
                <a:t>Kampo Codes in Japan</a:t>
              </a:r>
            </a:p>
          </p:txBody>
        </p:sp>
        <p:sp>
          <p:nvSpPr>
            <p:cNvPr id="14620" name="Text Box 6"/>
            <p:cNvSpPr txBox="1">
              <a:spLocks noChangeArrowheads="1"/>
            </p:cNvSpPr>
            <p:nvPr/>
          </p:nvSpPr>
          <p:spPr bwMode="auto">
            <a:xfrm>
              <a:off x="2995" y="8720"/>
              <a:ext cx="8825" cy="1362"/>
            </a:xfrm>
            <a:prstGeom prst="rect">
              <a:avLst/>
            </a:prstGeom>
            <a:noFill/>
            <a:ln w="9525">
              <a:noFill/>
              <a:miter lim="800000"/>
              <a:headEnd/>
              <a:tailEnd/>
            </a:ln>
          </p:spPr>
          <p:txBody>
            <a:bodyPr lIns="91522" tIns="45761" rIns="91522" bIns="45761">
              <a:spAutoFit/>
            </a:bodyPr>
            <a:lstStyle/>
            <a:p>
              <a:pPr algn="ctr" defTabSz="279400" eaLnBrk="0" hangingPunct="0"/>
              <a:r>
                <a:rPr lang="en-GB" sz="1200" b="1"/>
                <a:t>Kenji Watanabe, Hideki Adachi, Emiko Oikawa and Kayo Takimura</a:t>
              </a:r>
            </a:p>
            <a:p>
              <a:pPr algn="ctr" defTabSz="279400" eaLnBrk="0" hangingPunct="0"/>
              <a:r>
                <a:rPr lang="en-GB" sz="1200"/>
                <a:t>Keio University School of Medicine, Jikei University of Medicine,</a:t>
              </a:r>
            </a:p>
            <a:p>
              <a:pPr algn="ctr" defTabSz="279400" eaLnBrk="0" hangingPunct="0"/>
              <a:r>
                <a:rPr lang="en-GB" sz="1200"/>
                <a:t> Ministry of Health, Laboure and Welfare, Japan</a:t>
              </a:r>
              <a:endParaRPr lang="en-GB" sz="1000"/>
            </a:p>
          </p:txBody>
        </p:sp>
      </p:grpSp>
      <p:grpSp>
        <p:nvGrpSpPr>
          <p:cNvPr id="14343" name="Group 56"/>
          <p:cNvGrpSpPr>
            <a:grpSpLocks/>
          </p:cNvGrpSpPr>
          <p:nvPr/>
        </p:nvGrpSpPr>
        <p:grpSpPr bwMode="auto">
          <a:xfrm>
            <a:off x="188913" y="1339850"/>
            <a:ext cx="9132887" cy="769938"/>
            <a:chOff x="1145" y="1871"/>
            <a:chExt cx="18144" cy="1621"/>
          </a:xfrm>
        </p:grpSpPr>
        <p:sp>
          <p:nvSpPr>
            <p:cNvPr id="14617" name="Rectangle 9"/>
            <p:cNvSpPr>
              <a:spLocks noChangeArrowheads="1"/>
            </p:cNvSpPr>
            <p:nvPr/>
          </p:nvSpPr>
          <p:spPr bwMode="auto">
            <a:xfrm>
              <a:off x="1145" y="1916"/>
              <a:ext cx="1543" cy="382"/>
            </a:xfrm>
            <a:prstGeom prst="rect">
              <a:avLst/>
            </a:prstGeom>
            <a:solidFill>
              <a:schemeClr val="accent2"/>
            </a:solidFill>
            <a:ln w="9525">
              <a:noFill/>
              <a:miter lim="800000"/>
              <a:headEnd/>
              <a:tailEnd/>
            </a:ln>
          </p:spPr>
          <p:txBody>
            <a:bodyPr/>
            <a:lstStyle/>
            <a:p>
              <a:pPr eaLnBrk="0" hangingPunct="0"/>
              <a:endParaRPr lang="ja-JP" altLang="en-US">
                <a:ea typeface="MS PGothic" pitchFamily="34" charset="-128"/>
              </a:endParaRPr>
            </a:p>
          </p:txBody>
        </p:sp>
        <p:sp>
          <p:nvSpPr>
            <p:cNvPr id="14618" name="Text Box 35"/>
            <p:cNvSpPr txBox="1">
              <a:spLocks noChangeArrowheads="1"/>
            </p:cNvSpPr>
            <p:nvPr/>
          </p:nvSpPr>
          <p:spPr bwMode="auto">
            <a:xfrm>
              <a:off x="1170" y="1871"/>
              <a:ext cx="18119" cy="1621"/>
            </a:xfrm>
            <a:prstGeom prst="rect">
              <a:avLst/>
            </a:prstGeom>
            <a:noFill/>
            <a:ln w="15875">
              <a:solidFill>
                <a:srgbClr val="000080"/>
              </a:solidFill>
              <a:miter lim="800000"/>
              <a:headEnd/>
              <a:tailEnd/>
            </a:ln>
          </p:spPr>
          <p:txBody>
            <a:bodyPr lIns="91522" tIns="45761" rIns="91522" bIns="45761">
              <a:spAutoFit/>
            </a:bodyPr>
            <a:lstStyle/>
            <a:p>
              <a:pPr eaLnBrk="0" hangingPunct="0"/>
              <a:r>
                <a:rPr lang="en-GB" b="1">
                  <a:solidFill>
                    <a:srgbClr val="FFFFFF"/>
                  </a:solidFill>
                </a:rPr>
                <a:t>Abstract</a:t>
              </a:r>
              <a:r>
                <a:rPr lang="en-GB"/>
                <a:t>  </a:t>
              </a:r>
              <a:r>
                <a:rPr kumimoji="1" lang="en-US"/>
                <a:t>The I</a:t>
              </a:r>
              <a:r>
                <a:rPr kumimoji="1" lang="en-US" altLang="ja-JP">
                  <a:ea typeface="MS PGothic" pitchFamily="34" charset="-128"/>
                </a:rPr>
                <a:t>nternational Classification of Traditional Medicine (ICTM) is currently under development.</a:t>
              </a:r>
              <a:r>
                <a:rPr lang="en-GB"/>
                <a:t> Japanese traditional medicine (Kampo) patterns were proposed as a member of ICTM, which was composed by the combination of several categories.  </a:t>
              </a:r>
              <a:r>
                <a:rPr kumimoji="1" lang="en-US"/>
                <a:t>We collected the data by post-coordinating. Result showed that for the statistics, pre-coordination is more precise to collect the data. Japan has made the pre-coordination coding system after this trial.</a:t>
              </a:r>
              <a:endParaRPr lang="en-GB"/>
            </a:p>
          </p:txBody>
        </p:sp>
      </p:grpSp>
      <p:sp>
        <p:nvSpPr>
          <p:cNvPr id="14345" name="Text Box 55"/>
          <p:cNvSpPr txBox="1">
            <a:spLocks noChangeArrowheads="1"/>
          </p:cNvSpPr>
          <p:nvPr/>
        </p:nvSpPr>
        <p:spPr bwMode="auto">
          <a:xfrm>
            <a:off x="8066088" y="823913"/>
            <a:ext cx="1323975" cy="180975"/>
          </a:xfrm>
          <a:prstGeom prst="rect">
            <a:avLst/>
          </a:prstGeom>
          <a:noFill/>
          <a:ln w="9525">
            <a:noFill/>
            <a:miter lim="800000"/>
            <a:headEnd/>
            <a:tailEnd/>
          </a:ln>
        </p:spPr>
        <p:txBody>
          <a:bodyPr lIns="28026" tIns="14013" rIns="28026" bIns="14013">
            <a:spAutoFit/>
          </a:bodyPr>
          <a:lstStyle/>
          <a:p>
            <a:pPr algn="r" defTabSz="279400" eaLnBrk="0" hangingPunct="0">
              <a:spcBef>
                <a:spcPct val="50000"/>
              </a:spcBef>
            </a:pPr>
            <a:r>
              <a:rPr lang="en-GB" sz="1000" b="1"/>
              <a:t>D012p</a:t>
            </a:r>
          </a:p>
        </p:txBody>
      </p:sp>
      <p:sp>
        <p:nvSpPr>
          <p:cNvPr id="14346" name="Rectangle 1242"/>
          <p:cNvSpPr>
            <a:spLocks noChangeArrowheads="1"/>
          </p:cNvSpPr>
          <p:nvPr/>
        </p:nvSpPr>
        <p:spPr bwMode="auto">
          <a:xfrm>
            <a:off x="0" y="-98425"/>
            <a:ext cx="57150" cy="196850"/>
          </a:xfrm>
          <a:prstGeom prst="rect">
            <a:avLst/>
          </a:prstGeom>
          <a:noFill/>
          <a:ln w="9525">
            <a:noFill/>
            <a:miter lim="800000"/>
            <a:headEnd/>
            <a:tailEnd/>
          </a:ln>
        </p:spPr>
        <p:txBody>
          <a:bodyPr wrap="none" lIns="28026" tIns="14013" rIns="28026" bIns="14013" anchor="ctr">
            <a:spAutoFit/>
          </a:bodyPr>
          <a:lstStyle/>
          <a:p>
            <a:pPr eaLnBrk="0" hangingPunct="0"/>
            <a:endParaRPr lang="ja-JP" altLang="en-US">
              <a:ea typeface="MS PGothic" pitchFamily="34" charset="-128"/>
            </a:endParaRPr>
          </a:p>
        </p:txBody>
      </p:sp>
      <p:sp>
        <p:nvSpPr>
          <p:cNvPr id="14347" name="Rectangle 2545"/>
          <p:cNvSpPr>
            <a:spLocks noChangeArrowheads="1"/>
          </p:cNvSpPr>
          <p:nvPr/>
        </p:nvSpPr>
        <p:spPr bwMode="auto">
          <a:xfrm>
            <a:off x="0" y="-98425"/>
            <a:ext cx="57150" cy="196850"/>
          </a:xfrm>
          <a:prstGeom prst="rect">
            <a:avLst/>
          </a:prstGeom>
          <a:noFill/>
          <a:ln w="9525">
            <a:noFill/>
            <a:miter lim="800000"/>
            <a:headEnd/>
            <a:tailEnd/>
          </a:ln>
        </p:spPr>
        <p:txBody>
          <a:bodyPr wrap="none" lIns="28026" tIns="14013" rIns="28026" bIns="14013" anchor="ctr">
            <a:spAutoFit/>
          </a:bodyPr>
          <a:lstStyle/>
          <a:p>
            <a:pPr eaLnBrk="0" hangingPunct="0"/>
            <a:endParaRPr lang="ja-JP" altLang="en-US">
              <a:ea typeface="MS PGothic" pitchFamily="34" charset="-128"/>
            </a:endParaRPr>
          </a:p>
        </p:txBody>
      </p:sp>
      <p:sp>
        <p:nvSpPr>
          <p:cNvPr id="14348" name="Rectangle 2162"/>
          <p:cNvSpPr>
            <a:spLocks noChangeArrowheads="1"/>
          </p:cNvSpPr>
          <p:nvPr/>
        </p:nvSpPr>
        <p:spPr bwMode="auto">
          <a:xfrm>
            <a:off x="0" y="-98425"/>
            <a:ext cx="57150" cy="196850"/>
          </a:xfrm>
          <a:prstGeom prst="rect">
            <a:avLst/>
          </a:prstGeom>
          <a:noFill/>
          <a:ln w="9525">
            <a:noFill/>
            <a:miter lim="800000"/>
            <a:headEnd/>
            <a:tailEnd/>
          </a:ln>
        </p:spPr>
        <p:txBody>
          <a:bodyPr wrap="none" lIns="28026" tIns="14013" rIns="28026" bIns="14013" anchor="ctr">
            <a:spAutoFit/>
          </a:bodyPr>
          <a:lstStyle/>
          <a:p>
            <a:pPr eaLnBrk="0" hangingPunct="0"/>
            <a:endParaRPr lang="ja-JP" altLang="en-US">
              <a:ea typeface="MS PGothic" pitchFamily="34" charset="-128"/>
            </a:endParaRPr>
          </a:p>
        </p:txBody>
      </p:sp>
      <p:sp>
        <p:nvSpPr>
          <p:cNvPr id="14349" name="Rectangle 3464"/>
          <p:cNvSpPr>
            <a:spLocks noChangeArrowheads="1"/>
          </p:cNvSpPr>
          <p:nvPr/>
        </p:nvSpPr>
        <p:spPr bwMode="auto">
          <a:xfrm>
            <a:off x="0" y="-98425"/>
            <a:ext cx="57150" cy="196850"/>
          </a:xfrm>
          <a:prstGeom prst="rect">
            <a:avLst/>
          </a:prstGeom>
          <a:noFill/>
          <a:ln w="9525">
            <a:noFill/>
            <a:miter lim="800000"/>
            <a:headEnd/>
            <a:tailEnd/>
          </a:ln>
        </p:spPr>
        <p:txBody>
          <a:bodyPr wrap="none" lIns="28026" tIns="14013" rIns="28026" bIns="14013" anchor="ctr">
            <a:spAutoFit/>
          </a:bodyPr>
          <a:lstStyle/>
          <a:p>
            <a:pPr eaLnBrk="0" hangingPunct="0"/>
            <a:endParaRPr lang="ja-JP" altLang="en-US">
              <a:ea typeface="MS PGothic" pitchFamily="34" charset="-128"/>
            </a:endParaRPr>
          </a:p>
        </p:txBody>
      </p:sp>
      <p:sp>
        <p:nvSpPr>
          <p:cNvPr id="14350" name="Rectangle 4767"/>
          <p:cNvSpPr>
            <a:spLocks noChangeArrowheads="1"/>
          </p:cNvSpPr>
          <p:nvPr/>
        </p:nvSpPr>
        <p:spPr bwMode="auto">
          <a:xfrm>
            <a:off x="0" y="-98425"/>
            <a:ext cx="57150" cy="196850"/>
          </a:xfrm>
          <a:prstGeom prst="rect">
            <a:avLst/>
          </a:prstGeom>
          <a:noFill/>
          <a:ln w="9525">
            <a:noFill/>
            <a:miter lim="800000"/>
            <a:headEnd/>
            <a:tailEnd/>
          </a:ln>
        </p:spPr>
        <p:txBody>
          <a:bodyPr wrap="none" lIns="28026" tIns="14013" rIns="28026" bIns="14013" anchor="ctr">
            <a:spAutoFit/>
          </a:bodyPr>
          <a:lstStyle/>
          <a:p>
            <a:pPr eaLnBrk="0" hangingPunct="0"/>
            <a:endParaRPr lang="ja-JP" altLang="en-US">
              <a:ea typeface="MS PGothic" pitchFamily="34" charset="-128"/>
            </a:endParaRPr>
          </a:p>
        </p:txBody>
      </p:sp>
      <p:sp>
        <p:nvSpPr>
          <p:cNvPr id="14351" name="Rectangle 1080"/>
          <p:cNvSpPr>
            <a:spLocks noChangeArrowheads="1"/>
          </p:cNvSpPr>
          <p:nvPr/>
        </p:nvSpPr>
        <p:spPr bwMode="auto">
          <a:xfrm>
            <a:off x="0" y="-98425"/>
            <a:ext cx="57150" cy="196850"/>
          </a:xfrm>
          <a:prstGeom prst="rect">
            <a:avLst/>
          </a:prstGeom>
          <a:noFill/>
          <a:ln w="9525">
            <a:noFill/>
            <a:miter lim="800000"/>
            <a:headEnd/>
            <a:tailEnd/>
          </a:ln>
        </p:spPr>
        <p:txBody>
          <a:bodyPr wrap="none" lIns="28026" tIns="14013" rIns="28026" bIns="14013" anchor="ctr">
            <a:spAutoFit/>
          </a:bodyPr>
          <a:lstStyle/>
          <a:p>
            <a:pPr eaLnBrk="0" hangingPunct="0"/>
            <a:endParaRPr lang="ja-JP" altLang="en-US">
              <a:ea typeface="MS PGothic" pitchFamily="34" charset="-128"/>
            </a:endParaRPr>
          </a:p>
        </p:txBody>
      </p:sp>
      <p:sp>
        <p:nvSpPr>
          <p:cNvPr id="14352" name="Text Box 34"/>
          <p:cNvSpPr txBox="1">
            <a:spLocks noChangeArrowheads="1"/>
          </p:cNvSpPr>
          <p:nvPr/>
        </p:nvSpPr>
        <p:spPr bwMode="auto">
          <a:xfrm>
            <a:off x="211138" y="2438400"/>
            <a:ext cx="2968625" cy="2378075"/>
          </a:xfrm>
          <a:prstGeom prst="rect">
            <a:avLst/>
          </a:prstGeom>
          <a:noFill/>
          <a:ln w="38100" cmpd="dbl">
            <a:solidFill>
              <a:schemeClr val="accent2"/>
            </a:solidFill>
            <a:prstDash val="sysDot"/>
            <a:miter lim="800000"/>
            <a:headEnd/>
            <a:tailEnd/>
          </a:ln>
        </p:spPr>
        <p:txBody>
          <a:bodyPr lIns="28051" tIns="14026" rIns="28051" bIns="14026"/>
          <a:lstStyle/>
          <a:p>
            <a:pPr marL="85725" eaLnBrk="0" hangingPunct="0">
              <a:lnSpc>
                <a:spcPts val="1263"/>
              </a:lnSpc>
            </a:pPr>
            <a:r>
              <a:rPr kumimoji="1" lang="en-US" altLang="ja-JP">
                <a:ea typeface="MS PGothic" pitchFamily="34" charset="-128"/>
              </a:rPr>
              <a:t>International Classification of Traditional Medicine (ICTM) is now under development by traditional medicine TAG under revision steering committee. One of the component of this product is Japanese Kampo medicine patterns. Traditionally, physicians use post-coordination system to make a diagnosis in daily practice (Fig 1). We have made the Kamop pattern coding book (Fig 2) in 2008 and collected the Kampo patterns of patients based on this post-coordination system.</a:t>
            </a:r>
            <a:endParaRPr lang="ja-JP" altLang="ja-JP">
              <a:ea typeface="MS PGothic" pitchFamily="34" charset="-128"/>
            </a:endParaRPr>
          </a:p>
        </p:txBody>
      </p:sp>
      <p:sp>
        <p:nvSpPr>
          <p:cNvPr id="14353" name="Rectangle 2735"/>
          <p:cNvSpPr>
            <a:spLocks noChangeArrowheads="1"/>
          </p:cNvSpPr>
          <p:nvPr/>
        </p:nvSpPr>
        <p:spPr bwMode="auto">
          <a:xfrm>
            <a:off x="0" y="-98425"/>
            <a:ext cx="57150" cy="196850"/>
          </a:xfrm>
          <a:prstGeom prst="rect">
            <a:avLst/>
          </a:prstGeom>
          <a:noFill/>
          <a:ln w="9525">
            <a:noFill/>
            <a:miter lim="800000"/>
            <a:headEnd/>
            <a:tailEnd/>
          </a:ln>
        </p:spPr>
        <p:txBody>
          <a:bodyPr wrap="none" lIns="28026" tIns="14013" rIns="28026" bIns="14013" anchor="ctr">
            <a:spAutoFit/>
          </a:bodyPr>
          <a:lstStyle/>
          <a:p>
            <a:pPr eaLnBrk="0" hangingPunct="0"/>
            <a:endParaRPr lang="ja-JP" altLang="en-US">
              <a:ea typeface="MS PGothic" pitchFamily="34" charset="-128"/>
            </a:endParaRPr>
          </a:p>
        </p:txBody>
      </p:sp>
      <p:sp>
        <p:nvSpPr>
          <p:cNvPr id="14354" name="Text Box 34"/>
          <p:cNvSpPr txBox="1">
            <a:spLocks noChangeArrowheads="1"/>
          </p:cNvSpPr>
          <p:nvPr/>
        </p:nvSpPr>
        <p:spPr bwMode="auto">
          <a:xfrm>
            <a:off x="3294063" y="2417763"/>
            <a:ext cx="2967037" cy="2327275"/>
          </a:xfrm>
          <a:prstGeom prst="rect">
            <a:avLst/>
          </a:prstGeom>
          <a:noFill/>
          <a:ln w="38100" cmpd="dbl">
            <a:solidFill>
              <a:schemeClr val="accent2"/>
            </a:solidFill>
            <a:prstDash val="sysDot"/>
            <a:miter lim="800000"/>
            <a:headEnd/>
            <a:tailEnd/>
          </a:ln>
        </p:spPr>
        <p:txBody>
          <a:bodyPr lIns="28051" tIns="14026" rIns="28051" bIns="14026"/>
          <a:lstStyle/>
          <a:p>
            <a:pPr marL="85725">
              <a:lnSpc>
                <a:spcPts val="1375"/>
              </a:lnSpc>
            </a:pPr>
            <a:r>
              <a:rPr kumimoji="1" lang="en-US" altLang="ja-JP">
                <a:ea typeface="MS PGothic" pitchFamily="34" charset="-128"/>
              </a:rPr>
              <a:t>Data were collected from the newly-treated patients who visited the clinic of the center for Kampo medicine, Keio University Hospital in Tokyo from May 21, 2008</a:t>
            </a:r>
            <a:r>
              <a:rPr kumimoji="1" lang="ja-JP" altLang="en-US">
                <a:ea typeface="MS PGothic" pitchFamily="34" charset="-128"/>
              </a:rPr>
              <a:t> </a:t>
            </a:r>
            <a:r>
              <a:rPr kumimoji="1" lang="en-US" altLang="ja-JP">
                <a:ea typeface="MS PGothic" pitchFamily="34" charset="-128"/>
              </a:rPr>
              <a:t>to Oct. 8, 2010. Total number of patients was 2222 (633 male and 1589</a:t>
            </a:r>
            <a:r>
              <a:rPr kumimoji="1" lang="ja-JP" altLang="en-US">
                <a:ea typeface="MS PGothic" pitchFamily="34" charset="-128"/>
              </a:rPr>
              <a:t> </a:t>
            </a:r>
            <a:r>
              <a:rPr kumimoji="1" lang="en-US" altLang="ja-JP">
                <a:ea typeface="MS PGothic" pitchFamily="34" charset="-128"/>
              </a:rPr>
              <a:t>female). </a:t>
            </a:r>
          </a:p>
          <a:p>
            <a:pPr marL="85725">
              <a:lnSpc>
                <a:spcPts val="1375"/>
              </a:lnSpc>
            </a:pPr>
            <a:r>
              <a:rPr kumimoji="1" lang="en-US" altLang="ja-JP">
                <a:ea typeface="MS PGothic" pitchFamily="34" charset="-128"/>
              </a:rPr>
              <a:t>Kampo experts diagnosed each patients and choose one code from </a:t>
            </a:r>
            <a:r>
              <a:rPr kumimoji="1" lang="en-US" altLang="ja-JP">
                <a:solidFill>
                  <a:srgbClr val="FF0000"/>
                </a:solidFill>
                <a:ea typeface="MS PGothic" pitchFamily="34" charset="-128"/>
              </a:rPr>
              <a:t>deficiency-excess </a:t>
            </a:r>
            <a:r>
              <a:rPr kumimoji="1" lang="en-US" altLang="ja-JP">
                <a:ea typeface="MS PGothic" pitchFamily="34" charset="-128"/>
              </a:rPr>
              <a:t>patterns, one from </a:t>
            </a:r>
            <a:r>
              <a:rPr kumimoji="1" lang="en-US" altLang="ja-JP">
                <a:solidFill>
                  <a:srgbClr val="FF0000"/>
                </a:solidFill>
                <a:ea typeface="MS PGothic" pitchFamily="34" charset="-128"/>
              </a:rPr>
              <a:t>heat and cold </a:t>
            </a:r>
            <a:r>
              <a:rPr kumimoji="1" lang="en-US" altLang="ja-JP">
                <a:ea typeface="MS PGothic" pitchFamily="34" charset="-128"/>
              </a:rPr>
              <a:t>patterns and chose none to multiple from </a:t>
            </a:r>
            <a:r>
              <a:rPr kumimoji="1" lang="en-US" altLang="ja-JP">
                <a:solidFill>
                  <a:srgbClr val="FF0000"/>
                </a:solidFill>
                <a:ea typeface="MS PGothic" pitchFamily="34" charset="-128"/>
              </a:rPr>
              <a:t>qi-blood-fluid </a:t>
            </a:r>
            <a:r>
              <a:rPr kumimoji="1" lang="en-US" altLang="ja-JP">
                <a:ea typeface="MS PGothic" pitchFamily="34" charset="-128"/>
              </a:rPr>
              <a:t>patterns.</a:t>
            </a:r>
          </a:p>
          <a:p>
            <a:pPr marL="85725">
              <a:lnSpc>
                <a:spcPts val="1375"/>
              </a:lnSpc>
            </a:pPr>
            <a:endParaRPr lang="en-US" altLang="ja-JP">
              <a:ea typeface="MS PGothic" pitchFamily="34" charset="-128"/>
            </a:endParaRPr>
          </a:p>
          <a:p>
            <a:pPr marL="85725" eaLnBrk="0" hangingPunct="0"/>
            <a:endParaRPr lang="en-US" altLang="ja-JP">
              <a:ea typeface="MS PGothic" pitchFamily="34" charset="-128"/>
            </a:endParaRPr>
          </a:p>
          <a:p>
            <a:pPr marL="85725" eaLnBrk="0" hangingPunct="0"/>
            <a:endParaRPr lang="ja-JP" altLang="ja-JP">
              <a:ea typeface="MS PGothic" pitchFamily="34" charset="-128"/>
            </a:endParaRPr>
          </a:p>
        </p:txBody>
      </p:sp>
      <p:sp>
        <p:nvSpPr>
          <p:cNvPr id="14355" name="Rectangle 17"/>
          <p:cNvSpPr>
            <a:spLocks noChangeArrowheads="1"/>
          </p:cNvSpPr>
          <p:nvPr/>
        </p:nvSpPr>
        <p:spPr bwMode="auto">
          <a:xfrm>
            <a:off x="7426325" y="11769725"/>
            <a:ext cx="1027113" cy="168275"/>
          </a:xfrm>
          <a:prstGeom prst="rect">
            <a:avLst/>
          </a:prstGeom>
          <a:noFill/>
          <a:ln w="9525">
            <a:noFill/>
            <a:miter lim="800000"/>
            <a:headEnd/>
            <a:tailEnd/>
          </a:ln>
        </p:spPr>
        <p:txBody>
          <a:bodyPr lIns="0" tIns="0" rIns="0" bIns="0">
            <a:spAutoFit/>
          </a:bodyPr>
          <a:lstStyle/>
          <a:p>
            <a:pPr defTabSz="279400" eaLnBrk="0" hangingPunct="0"/>
            <a:r>
              <a:rPr lang="en-GB" b="1">
                <a:solidFill>
                  <a:srgbClr val="FFFFFF"/>
                </a:solidFill>
              </a:rPr>
              <a:t>Conclusion</a:t>
            </a:r>
            <a:endParaRPr lang="en-GB" sz="700"/>
          </a:p>
        </p:txBody>
      </p:sp>
      <p:sp>
        <p:nvSpPr>
          <p:cNvPr id="14356" name="Text Box 34"/>
          <p:cNvSpPr txBox="1">
            <a:spLocks noChangeArrowheads="1"/>
          </p:cNvSpPr>
          <p:nvPr/>
        </p:nvSpPr>
        <p:spPr bwMode="auto">
          <a:xfrm>
            <a:off x="279400" y="4892675"/>
            <a:ext cx="3173413" cy="215900"/>
          </a:xfrm>
          <a:prstGeom prst="rect">
            <a:avLst/>
          </a:prstGeom>
          <a:noFill/>
          <a:ln w="38100" cmpd="dbl">
            <a:noFill/>
            <a:prstDash val="sysDot"/>
            <a:miter lim="800000"/>
            <a:headEnd/>
            <a:tailEnd/>
          </a:ln>
        </p:spPr>
        <p:txBody>
          <a:bodyPr lIns="28051" tIns="14026" rIns="28051" bIns="14026"/>
          <a:lstStyle/>
          <a:p>
            <a:pPr defTabSz="279400" eaLnBrk="0" hangingPunct="0">
              <a:spcBef>
                <a:spcPct val="50000"/>
              </a:spcBef>
            </a:pPr>
            <a:r>
              <a:rPr lang="en-GB"/>
              <a:t>Fig 1. Two coding systems</a:t>
            </a:r>
          </a:p>
        </p:txBody>
      </p:sp>
      <p:sp>
        <p:nvSpPr>
          <p:cNvPr id="14357" name="Text Box 34"/>
          <p:cNvSpPr txBox="1">
            <a:spLocks noChangeArrowheads="1"/>
          </p:cNvSpPr>
          <p:nvPr/>
        </p:nvSpPr>
        <p:spPr bwMode="auto">
          <a:xfrm>
            <a:off x="6353175" y="5214938"/>
            <a:ext cx="2968625" cy="1690687"/>
          </a:xfrm>
          <a:prstGeom prst="rect">
            <a:avLst/>
          </a:prstGeom>
          <a:noFill/>
          <a:ln w="38100" cmpd="dbl">
            <a:solidFill>
              <a:schemeClr val="accent2"/>
            </a:solidFill>
            <a:prstDash val="sysDot"/>
            <a:miter lim="800000"/>
            <a:headEnd/>
            <a:tailEnd/>
          </a:ln>
        </p:spPr>
        <p:txBody>
          <a:bodyPr lIns="28051" tIns="14026" rIns="28051" bIns="14026"/>
          <a:lstStyle/>
          <a:p>
            <a:pPr marL="85725" eaLnBrk="0" hangingPunct="0">
              <a:lnSpc>
                <a:spcPts val="1200"/>
              </a:lnSpc>
            </a:pPr>
            <a:r>
              <a:rPr lang="en-US" altLang="ja-JP">
                <a:ea typeface="MS PGothic" pitchFamily="34" charset="-128"/>
              </a:rPr>
              <a:t>Pre-coordination system of Kampo pattern have some problems to collect a precise stastics. Table 3 shows the new codes for chronic diseases in Japan has proposed by Japan. In principle, only one qi-blood-fluid pattern will be selected. Some combinational patterns are not theoretically rational and deleted from Table 4 (</a:t>
            </a:r>
            <a:r>
              <a:rPr lang="en-US" altLang="ja-JP" b="1">
                <a:solidFill>
                  <a:srgbClr val="FF0000"/>
                </a:solidFill>
                <a:ea typeface="MS PGothic" pitchFamily="34" charset="-128"/>
              </a:rPr>
              <a:t>X</a:t>
            </a:r>
            <a:r>
              <a:rPr lang="en-US" altLang="ja-JP">
                <a:ea typeface="MS PGothic" pitchFamily="34" charset="-128"/>
              </a:rPr>
              <a:t>). As a result 59 precoordinated codes are decided from Japan.</a:t>
            </a:r>
            <a:endParaRPr lang="ja-JP" altLang="ja-JP">
              <a:ea typeface="MS PGothic" pitchFamily="34" charset="-128"/>
            </a:endParaRPr>
          </a:p>
        </p:txBody>
      </p:sp>
      <p:sp>
        <p:nvSpPr>
          <p:cNvPr id="14358" name="Text Box 54"/>
          <p:cNvSpPr txBox="1">
            <a:spLocks noChangeArrowheads="1"/>
          </p:cNvSpPr>
          <p:nvPr/>
        </p:nvSpPr>
        <p:spPr bwMode="auto">
          <a:xfrm>
            <a:off x="7289800" y="393700"/>
            <a:ext cx="2124075" cy="366713"/>
          </a:xfrm>
          <a:prstGeom prst="rect">
            <a:avLst/>
          </a:prstGeom>
          <a:noFill/>
          <a:ln w="9525">
            <a:noFill/>
            <a:miter lim="800000"/>
            <a:headEnd/>
            <a:tailEnd/>
          </a:ln>
        </p:spPr>
        <p:txBody>
          <a:bodyPr lIns="28051" tIns="14026" rIns="28051" bIns="14026">
            <a:spAutoFit/>
          </a:bodyPr>
          <a:lstStyle/>
          <a:p>
            <a:pPr algn="r" defTabSz="279400" eaLnBrk="0" hangingPunct="0">
              <a:spcBef>
                <a:spcPct val="50000"/>
              </a:spcBef>
            </a:pPr>
            <a:r>
              <a:rPr lang="en-GB" b="1">
                <a:solidFill>
                  <a:schemeClr val="accent2"/>
                </a:solidFill>
              </a:rPr>
              <a:t>29 Oct – 6 Nov 2011</a:t>
            </a:r>
            <a:br>
              <a:rPr lang="en-GB" b="1">
                <a:solidFill>
                  <a:schemeClr val="accent2"/>
                </a:solidFill>
              </a:rPr>
            </a:br>
            <a:r>
              <a:rPr lang="en-GB" b="1">
                <a:solidFill>
                  <a:schemeClr val="accent2"/>
                </a:solidFill>
              </a:rPr>
              <a:t>Cape Town, South Africa</a:t>
            </a:r>
          </a:p>
        </p:txBody>
      </p:sp>
      <p:pic>
        <p:nvPicPr>
          <p:cNvPr id="14359" name="Picture 3" descr="C:\Users\WATANABE\Documents\Fuji Xerox\Network Scan\img-606092648-192168000024-0000005359-1106060926\page-0001.jpg"/>
          <p:cNvPicPr>
            <a:picLocks noChangeAspect="1" noChangeArrowheads="1"/>
          </p:cNvPicPr>
          <p:nvPr/>
        </p:nvPicPr>
        <p:blipFill>
          <a:blip r:embed="rId3"/>
          <a:srcRect/>
          <a:stretch>
            <a:fillRect/>
          </a:stretch>
        </p:blipFill>
        <p:spPr bwMode="auto">
          <a:xfrm>
            <a:off x="0" y="7218363"/>
            <a:ext cx="1495425" cy="2051050"/>
          </a:xfrm>
          <a:prstGeom prst="rect">
            <a:avLst/>
          </a:prstGeom>
          <a:noFill/>
          <a:ln w="9525">
            <a:noFill/>
            <a:miter lim="800000"/>
            <a:headEnd/>
            <a:tailEnd/>
          </a:ln>
        </p:spPr>
      </p:pic>
      <p:pic>
        <p:nvPicPr>
          <p:cNvPr id="14360" name="Picture 4"/>
          <p:cNvPicPr>
            <a:picLocks noChangeAspect="1" noChangeArrowheads="1"/>
          </p:cNvPicPr>
          <p:nvPr/>
        </p:nvPicPr>
        <p:blipFill>
          <a:blip r:embed="rId4"/>
          <a:srcRect/>
          <a:stretch>
            <a:fillRect/>
          </a:stretch>
        </p:blipFill>
        <p:spPr bwMode="auto">
          <a:xfrm>
            <a:off x="4684713" y="9652000"/>
            <a:ext cx="4916487" cy="3149600"/>
          </a:xfrm>
          <a:prstGeom prst="rect">
            <a:avLst/>
          </a:prstGeom>
          <a:noFill/>
          <a:ln w="9525">
            <a:noFill/>
            <a:miter lim="800000"/>
            <a:headEnd/>
            <a:tailEnd/>
          </a:ln>
        </p:spPr>
      </p:pic>
      <p:pic>
        <p:nvPicPr>
          <p:cNvPr id="14361" name="図 4082"/>
          <p:cNvPicPr>
            <a:picLocks noChangeAspect="1" noChangeArrowheads="1"/>
          </p:cNvPicPr>
          <p:nvPr/>
        </p:nvPicPr>
        <p:blipFill>
          <a:blip r:embed="rId5"/>
          <a:srcRect/>
          <a:stretch>
            <a:fillRect/>
          </a:stretch>
        </p:blipFill>
        <p:spPr bwMode="auto">
          <a:xfrm>
            <a:off x="1466850" y="7197725"/>
            <a:ext cx="1873250" cy="2089150"/>
          </a:xfrm>
          <a:prstGeom prst="rect">
            <a:avLst/>
          </a:prstGeom>
          <a:noFill/>
          <a:ln w="9525">
            <a:noFill/>
            <a:miter lim="800000"/>
            <a:headEnd/>
            <a:tailEnd/>
          </a:ln>
        </p:spPr>
      </p:pic>
      <p:graphicFrame>
        <p:nvGraphicFramePr>
          <p:cNvPr id="4084" name="表 4083"/>
          <p:cNvGraphicFramePr>
            <a:graphicFrameLocks noGrp="1"/>
          </p:cNvGraphicFramePr>
          <p:nvPr/>
        </p:nvGraphicFramePr>
        <p:xfrm>
          <a:off x="3384550" y="5307013"/>
          <a:ext cx="2819400" cy="1352550"/>
        </p:xfrm>
        <a:graphic>
          <a:graphicData uri="http://schemas.openxmlformats.org/drawingml/2006/table">
            <a:tbl>
              <a:tblPr/>
              <a:tblGrid>
                <a:gridCol w="469900"/>
                <a:gridCol w="444500"/>
                <a:gridCol w="495300"/>
                <a:gridCol w="469900"/>
                <a:gridCol w="469900"/>
                <a:gridCol w="469900"/>
              </a:tblGrid>
              <a:tr h="3921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000" b="1" i="0" u="none" strike="noStrike" cap="none" normalizeH="0" baseline="0" smtClean="0">
                        <a:ln>
                          <a:noFill/>
                        </a:ln>
                        <a:solidFill>
                          <a:srgbClr val="FFFFFF"/>
                        </a:solidFill>
                        <a:effectLst/>
                        <a:latin typeface="Times" pitchFamily="18" charset="0"/>
                        <a:ea typeface="MS PGothic" pitchFamily="34" charset="-128"/>
                        <a:cs typeface="Arial" charset="0"/>
                      </a:endParaRPr>
                    </a:p>
                  </a:txBody>
                  <a:tcPr marL="28994" marR="28994" marT="13672" marB="1367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700" b="1" i="0" u="none" strike="noStrike" cap="none" normalizeH="0" baseline="0" smtClean="0">
                          <a:ln>
                            <a:noFill/>
                          </a:ln>
                          <a:solidFill>
                            <a:srgbClr val="FFFFFF"/>
                          </a:solidFill>
                          <a:effectLst/>
                          <a:latin typeface="Times" pitchFamily="18" charset="0"/>
                          <a:ea typeface="MS PGothic" pitchFamily="34" charset="-128"/>
                          <a:cs typeface="Arial" charset="0"/>
                        </a:rPr>
                        <a:t>Cold pattern</a:t>
                      </a:r>
                      <a:endParaRPr kumimoji="1" lang="ja-JP" altLang="en-US" sz="700" b="1" i="0" u="none" strike="noStrike" cap="none" normalizeH="0" baseline="0" smtClean="0">
                        <a:ln>
                          <a:noFill/>
                        </a:ln>
                        <a:solidFill>
                          <a:srgbClr val="FFFFFF"/>
                        </a:solidFill>
                        <a:effectLst/>
                        <a:latin typeface="Times" pitchFamily="18" charset="0"/>
                        <a:ea typeface="MS PGothic" pitchFamily="34" charset="-128"/>
                        <a:cs typeface="Arial" charset="0"/>
                      </a:endParaRPr>
                    </a:p>
                  </a:txBody>
                  <a:tcPr marL="28994" marR="28994" marT="13672" marB="1367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700" b="1" i="0" u="none" strike="noStrike" cap="none" normalizeH="0" baseline="0" smtClean="0">
                          <a:ln>
                            <a:noFill/>
                          </a:ln>
                          <a:solidFill>
                            <a:srgbClr val="FFFFFF"/>
                          </a:solidFill>
                          <a:effectLst/>
                          <a:latin typeface="Times" pitchFamily="18" charset="0"/>
                          <a:ea typeface="MS PGothic" pitchFamily="34" charset="-128"/>
                          <a:cs typeface="Arial" charset="0"/>
                        </a:rPr>
                        <a:t>Moderate pattern </a:t>
                      </a:r>
                      <a:endParaRPr kumimoji="1" lang="ja-JP" altLang="en-US" sz="700" b="1" i="0" u="none" strike="noStrike" cap="none" normalizeH="0" baseline="0" smtClean="0">
                        <a:ln>
                          <a:noFill/>
                        </a:ln>
                        <a:solidFill>
                          <a:srgbClr val="FFFFFF"/>
                        </a:solidFill>
                        <a:effectLst/>
                        <a:latin typeface="Times" pitchFamily="18" charset="0"/>
                        <a:ea typeface="MS PGothic" pitchFamily="34" charset="-128"/>
                        <a:cs typeface="Arial" charset="0"/>
                      </a:endParaRPr>
                    </a:p>
                  </a:txBody>
                  <a:tcPr marL="28994" marR="28994" marT="13672" marB="1367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700" b="1" i="0" u="none" strike="noStrike" cap="none" normalizeH="0" baseline="0" smtClean="0">
                          <a:ln>
                            <a:noFill/>
                          </a:ln>
                          <a:solidFill>
                            <a:srgbClr val="FFFFFF"/>
                          </a:solidFill>
                          <a:effectLst/>
                          <a:latin typeface="Times" pitchFamily="18" charset="0"/>
                          <a:ea typeface="MS PGothic" pitchFamily="34" charset="-128"/>
                          <a:cs typeface="Arial" charset="0"/>
                        </a:rPr>
                        <a:t>Heat pattern</a:t>
                      </a:r>
                      <a:endParaRPr kumimoji="1" lang="ja-JP" altLang="en-US" sz="700" b="1" i="0" u="none" strike="noStrike" cap="none" normalizeH="0" baseline="0" smtClean="0">
                        <a:ln>
                          <a:noFill/>
                        </a:ln>
                        <a:solidFill>
                          <a:srgbClr val="FFFFFF"/>
                        </a:solidFill>
                        <a:effectLst/>
                        <a:latin typeface="Times" pitchFamily="18" charset="0"/>
                        <a:ea typeface="MS PGothic" pitchFamily="34" charset="-128"/>
                        <a:cs typeface="Arial" charset="0"/>
                      </a:endParaRPr>
                    </a:p>
                  </a:txBody>
                  <a:tcPr marL="28994" marR="28994" marT="13672" marB="1367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600" b="1" i="0" u="none" strike="noStrike" cap="none" normalizeH="0" baseline="0" smtClean="0">
                          <a:ln>
                            <a:noFill/>
                          </a:ln>
                          <a:solidFill>
                            <a:srgbClr val="FFFFFF"/>
                          </a:solidFill>
                          <a:effectLst/>
                          <a:latin typeface="Times" pitchFamily="18" charset="0"/>
                          <a:ea typeface="MS PGothic" pitchFamily="34" charset="-128"/>
                          <a:cs typeface="Arial" charset="0"/>
                        </a:rPr>
                        <a:t>Tangled cold and heat pattern</a:t>
                      </a:r>
                      <a:endParaRPr kumimoji="1" lang="ja-JP" altLang="en-US" sz="600" b="1" i="0" u="none" strike="noStrike" cap="none" normalizeH="0" baseline="0" smtClean="0">
                        <a:ln>
                          <a:noFill/>
                        </a:ln>
                        <a:solidFill>
                          <a:srgbClr val="FFFFFF"/>
                        </a:solidFill>
                        <a:effectLst/>
                        <a:latin typeface="Times" pitchFamily="18" charset="0"/>
                        <a:ea typeface="MS PGothic" pitchFamily="34" charset="-128"/>
                        <a:cs typeface="Arial" charset="0"/>
                      </a:endParaRPr>
                    </a:p>
                  </a:txBody>
                  <a:tcPr marL="28994" marR="28994" marT="13672" marB="1367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1" i="0" u="none" strike="noStrike" cap="none" normalizeH="0" baseline="0" smtClean="0">
                          <a:ln>
                            <a:noFill/>
                          </a:ln>
                          <a:solidFill>
                            <a:srgbClr val="FFFFFF"/>
                          </a:solidFill>
                          <a:effectLst/>
                          <a:latin typeface="Times" pitchFamily="18" charset="0"/>
                          <a:ea typeface="MS PGothic" pitchFamily="34" charset="-128"/>
                          <a:cs typeface="Arial" charset="0"/>
                        </a:rPr>
                        <a:t>total</a:t>
                      </a:r>
                      <a:endParaRPr kumimoji="1" lang="ja-JP" altLang="en-US" sz="1000" b="1" i="0" u="none" strike="noStrike" cap="none" normalizeH="0" baseline="0" smtClean="0">
                        <a:ln>
                          <a:noFill/>
                        </a:ln>
                        <a:solidFill>
                          <a:srgbClr val="FFFFFF"/>
                        </a:solidFill>
                        <a:effectLst/>
                        <a:latin typeface="Times" pitchFamily="18" charset="0"/>
                        <a:ea typeface="MS PGothic" pitchFamily="34" charset="-128"/>
                        <a:cs typeface="Arial" charset="0"/>
                      </a:endParaRPr>
                    </a:p>
                  </a:txBody>
                  <a:tcPr marL="28994" marR="28994" marT="13672" marB="1367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r>
              <a:tr h="2460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700" b="0" i="0" u="none" strike="noStrike" cap="none" normalizeH="0" baseline="0" smtClean="0">
                          <a:ln>
                            <a:noFill/>
                          </a:ln>
                          <a:solidFill>
                            <a:srgbClr val="000000"/>
                          </a:solidFill>
                          <a:effectLst/>
                          <a:latin typeface="Times" pitchFamily="18" charset="0"/>
                          <a:ea typeface="MS PGothic" pitchFamily="34" charset="-128"/>
                          <a:cs typeface="Arial" charset="0"/>
                        </a:rPr>
                        <a:t>Deficiency pattern</a:t>
                      </a:r>
                      <a:endParaRPr kumimoji="1" lang="ja-JP" altLang="en-US" sz="700" b="0" i="0" u="none" strike="noStrike" cap="none" normalizeH="0" baseline="0" smtClean="0">
                        <a:ln>
                          <a:noFill/>
                        </a:ln>
                        <a:solidFill>
                          <a:srgbClr val="000000"/>
                        </a:solidFill>
                        <a:effectLst/>
                        <a:latin typeface="Times" pitchFamily="18" charset="0"/>
                        <a:ea typeface="MS PGothic" pitchFamily="34" charset="-128"/>
                        <a:cs typeface="Arial" charset="0"/>
                      </a:endParaRPr>
                    </a:p>
                  </a:txBody>
                  <a:tcPr marL="28994" marR="28994" marT="13672" marB="1367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smtClean="0">
                          <a:ln>
                            <a:noFill/>
                          </a:ln>
                          <a:solidFill>
                            <a:srgbClr val="000000"/>
                          </a:solidFill>
                          <a:effectLst/>
                          <a:latin typeface="Times" pitchFamily="18" charset="0"/>
                          <a:ea typeface="MS PGothic" pitchFamily="34" charset="-128"/>
                          <a:cs typeface="Arial" charset="0"/>
                        </a:rPr>
                        <a:t>582</a:t>
                      </a:r>
                    </a:p>
                  </a:txBody>
                  <a:tcPr marL="28994" marR="28994" marT="13672" marB="1367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smtClean="0">
                          <a:ln>
                            <a:noFill/>
                          </a:ln>
                          <a:solidFill>
                            <a:srgbClr val="000000"/>
                          </a:solidFill>
                          <a:effectLst/>
                          <a:latin typeface="Times" pitchFamily="18" charset="0"/>
                          <a:ea typeface="MS PGothic" pitchFamily="34" charset="-128"/>
                          <a:cs typeface="Arial" charset="0"/>
                        </a:rPr>
                        <a:t>102</a:t>
                      </a:r>
                      <a:endParaRPr kumimoji="1" lang="ja-JP" altLang="en-US" sz="1000" b="0" i="0" u="none" strike="noStrike" cap="none" normalizeH="0" baseline="0" smtClean="0">
                        <a:ln>
                          <a:noFill/>
                        </a:ln>
                        <a:solidFill>
                          <a:srgbClr val="000000"/>
                        </a:solidFill>
                        <a:effectLst/>
                        <a:latin typeface="Times" pitchFamily="18" charset="0"/>
                        <a:ea typeface="MS PGothic" pitchFamily="34" charset="-128"/>
                        <a:cs typeface="Arial" charset="0"/>
                      </a:endParaRPr>
                    </a:p>
                  </a:txBody>
                  <a:tcPr marL="28994" marR="28994" marT="13672" marB="1367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smtClean="0">
                          <a:ln>
                            <a:noFill/>
                          </a:ln>
                          <a:solidFill>
                            <a:srgbClr val="000000"/>
                          </a:solidFill>
                          <a:effectLst/>
                          <a:latin typeface="Times" pitchFamily="18" charset="0"/>
                          <a:ea typeface="MS PGothic" pitchFamily="34" charset="-128"/>
                          <a:cs typeface="Arial" charset="0"/>
                        </a:rPr>
                        <a:t>42</a:t>
                      </a:r>
                      <a:endParaRPr kumimoji="1" lang="ja-JP" altLang="en-US" sz="1000" b="0" i="0" u="none" strike="noStrike" cap="none" normalizeH="0" baseline="0" smtClean="0">
                        <a:ln>
                          <a:noFill/>
                        </a:ln>
                        <a:solidFill>
                          <a:srgbClr val="000000"/>
                        </a:solidFill>
                        <a:effectLst/>
                        <a:latin typeface="Times" pitchFamily="18" charset="0"/>
                        <a:ea typeface="MS PGothic" pitchFamily="34" charset="-128"/>
                        <a:cs typeface="Arial" charset="0"/>
                      </a:endParaRPr>
                    </a:p>
                  </a:txBody>
                  <a:tcPr marL="28994" marR="28994" marT="13672" marB="1367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smtClean="0">
                          <a:ln>
                            <a:noFill/>
                          </a:ln>
                          <a:solidFill>
                            <a:srgbClr val="000000"/>
                          </a:solidFill>
                          <a:effectLst/>
                          <a:latin typeface="Times" pitchFamily="18" charset="0"/>
                          <a:ea typeface="MS PGothic" pitchFamily="34" charset="-128"/>
                          <a:cs typeface="Arial" charset="0"/>
                        </a:rPr>
                        <a:t>209</a:t>
                      </a:r>
                      <a:endParaRPr kumimoji="1" lang="ja-JP" altLang="en-US" sz="1000" b="0" i="0" u="none" strike="noStrike" cap="none" normalizeH="0" baseline="0" smtClean="0">
                        <a:ln>
                          <a:noFill/>
                        </a:ln>
                        <a:solidFill>
                          <a:srgbClr val="000000"/>
                        </a:solidFill>
                        <a:effectLst/>
                        <a:latin typeface="Times" pitchFamily="18" charset="0"/>
                        <a:ea typeface="MS PGothic" pitchFamily="34" charset="-128"/>
                        <a:cs typeface="Arial" charset="0"/>
                      </a:endParaRPr>
                    </a:p>
                  </a:txBody>
                  <a:tcPr marL="28994" marR="28994" marT="13672" marB="1367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smtClean="0">
                          <a:ln>
                            <a:noFill/>
                          </a:ln>
                          <a:solidFill>
                            <a:srgbClr val="000000"/>
                          </a:solidFill>
                          <a:effectLst/>
                          <a:latin typeface="Times" pitchFamily="18" charset="0"/>
                          <a:ea typeface="MS PGothic" pitchFamily="34" charset="-128"/>
                          <a:cs typeface="Arial" charset="0"/>
                        </a:rPr>
                        <a:t>935</a:t>
                      </a:r>
                      <a:endParaRPr kumimoji="1" lang="ja-JP" altLang="en-US" sz="1000" b="0" i="0" u="none" strike="noStrike" cap="none" normalizeH="0" baseline="0" smtClean="0">
                        <a:ln>
                          <a:noFill/>
                        </a:ln>
                        <a:solidFill>
                          <a:srgbClr val="000000"/>
                        </a:solidFill>
                        <a:effectLst/>
                        <a:latin typeface="Times" pitchFamily="18" charset="0"/>
                        <a:ea typeface="MS PGothic" pitchFamily="34" charset="-128"/>
                        <a:cs typeface="Arial" charset="0"/>
                      </a:endParaRPr>
                    </a:p>
                  </a:txBody>
                  <a:tcPr marL="28994" marR="28994" marT="13672" marB="1367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r>
              <a:tr h="2460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700" b="0" i="0" u="none" strike="noStrike" cap="none" normalizeH="0" baseline="0" smtClean="0">
                          <a:ln>
                            <a:noFill/>
                          </a:ln>
                          <a:solidFill>
                            <a:srgbClr val="000000"/>
                          </a:solidFill>
                          <a:effectLst/>
                          <a:latin typeface="Times" pitchFamily="18" charset="0"/>
                          <a:ea typeface="MS PGothic" pitchFamily="34" charset="-128"/>
                          <a:cs typeface="Arial" charset="0"/>
                        </a:rPr>
                        <a:t>Middle</a:t>
                      </a:r>
                    </a:p>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700" b="0" i="0" u="none" strike="noStrike" cap="none" normalizeH="0" baseline="0" smtClean="0">
                          <a:ln>
                            <a:noFill/>
                          </a:ln>
                          <a:solidFill>
                            <a:srgbClr val="000000"/>
                          </a:solidFill>
                          <a:effectLst/>
                          <a:latin typeface="Times" pitchFamily="18" charset="0"/>
                          <a:ea typeface="MS PGothic" pitchFamily="34" charset="-128"/>
                          <a:cs typeface="Arial" charset="0"/>
                        </a:rPr>
                        <a:t>pattern</a:t>
                      </a:r>
                      <a:endParaRPr kumimoji="1" lang="ja-JP" altLang="en-US" sz="700" b="0" i="0" u="none" strike="noStrike" cap="none" normalizeH="0" baseline="0" smtClean="0">
                        <a:ln>
                          <a:noFill/>
                        </a:ln>
                        <a:solidFill>
                          <a:srgbClr val="000000"/>
                        </a:solidFill>
                        <a:effectLst/>
                        <a:latin typeface="Times" pitchFamily="18" charset="0"/>
                        <a:ea typeface="MS PGothic" pitchFamily="34" charset="-128"/>
                        <a:cs typeface="Arial" charset="0"/>
                      </a:endParaRPr>
                    </a:p>
                  </a:txBody>
                  <a:tcPr marL="28994" marR="28994" marT="13672" marB="1367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smtClean="0">
                          <a:ln>
                            <a:noFill/>
                          </a:ln>
                          <a:solidFill>
                            <a:srgbClr val="000000"/>
                          </a:solidFill>
                          <a:effectLst/>
                          <a:latin typeface="Times" pitchFamily="18" charset="0"/>
                          <a:ea typeface="MS PGothic" pitchFamily="34" charset="-128"/>
                          <a:cs typeface="Arial" charset="0"/>
                        </a:rPr>
                        <a:t>401</a:t>
                      </a:r>
                      <a:endParaRPr kumimoji="1" lang="ja-JP" altLang="en-US" sz="1000" b="0" i="0" u="none" strike="noStrike" cap="none" normalizeH="0" baseline="0" smtClean="0">
                        <a:ln>
                          <a:noFill/>
                        </a:ln>
                        <a:solidFill>
                          <a:srgbClr val="000000"/>
                        </a:solidFill>
                        <a:effectLst/>
                        <a:latin typeface="Times" pitchFamily="18" charset="0"/>
                        <a:ea typeface="MS PGothic" pitchFamily="34" charset="-128"/>
                        <a:cs typeface="Arial" charset="0"/>
                      </a:endParaRPr>
                    </a:p>
                  </a:txBody>
                  <a:tcPr marL="28994" marR="28994" marT="13672" marB="1367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smtClean="0">
                          <a:ln>
                            <a:noFill/>
                          </a:ln>
                          <a:solidFill>
                            <a:srgbClr val="000000"/>
                          </a:solidFill>
                          <a:effectLst/>
                          <a:latin typeface="Times" pitchFamily="18" charset="0"/>
                          <a:ea typeface="MS PGothic" pitchFamily="34" charset="-128"/>
                          <a:cs typeface="Arial" charset="0"/>
                        </a:rPr>
                        <a:t>298</a:t>
                      </a:r>
                      <a:endParaRPr kumimoji="1" lang="ja-JP" altLang="en-US" sz="1000" b="0" i="0" u="none" strike="noStrike" cap="none" normalizeH="0" baseline="0" smtClean="0">
                        <a:ln>
                          <a:noFill/>
                        </a:ln>
                        <a:solidFill>
                          <a:srgbClr val="000000"/>
                        </a:solidFill>
                        <a:effectLst/>
                        <a:latin typeface="Times" pitchFamily="18" charset="0"/>
                        <a:ea typeface="MS PGothic" pitchFamily="34" charset="-128"/>
                        <a:cs typeface="Arial" charset="0"/>
                      </a:endParaRPr>
                    </a:p>
                  </a:txBody>
                  <a:tcPr marL="28994" marR="28994" marT="13672" marB="1367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smtClean="0">
                          <a:ln>
                            <a:noFill/>
                          </a:ln>
                          <a:solidFill>
                            <a:srgbClr val="000000"/>
                          </a:solidFill>
                          <a:effectLst/>
                          <a:latin typeface="Times" pitchFamily="18" charset="0"/>
                          <a:ea typeface="MS PGothic" pitchFamily="34" charset="-128"/>
                          <a:cs typeface="Arial" charset="0"/>
                        </a:rPr>
                        <a:t>68</a:t>
                      </a:r>
                      <a:endParaRPr kumimoji="1" lang="ja-JP" altLang="en-US" sz="1000" b="0" i="0" u="none" strike="noStrike" cap="none" normalizeH="0" baseline="0" smtClean="0">
                        <a:ln>
                          <a:noFill/>
                        </a:ln>
                        <a:solidFill>
                          <a:srgbClr val="000000"/>
                        </a:solidFill>
                        <a:effectLst/>
                        <a:latin typeface="Times" pitchFamily="18" charset="0"/>
                        <a:ea typeface="MS PGothic" pitchFamily="34" charset="-128"/>
                        <a:cs typeface="Arial" charset="0"/>
                      </a:endParaRPr>
                    </a:p>
                  </a:txBody>
                  <a:tcPr marL="28994" marR="28994" marT="13672" marB="1367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smtClean="0">
                          <a:ln>
                            <a:noFill/>
                          </a:ln>
                          <a:solidFill>
                            <a:srgbClr val="000000"/>
                          </a:solidFill>
                          <a:effectLst/>
                          <a:latin typeface="Times" pitchFamily="18" charset="0"/>
                          <a:ea typeface="MS PGothic" pitchFamily="34" charset="-128"/>
                          <a:cs typeface="Arial" charset="0"/>
                        </a:rPr>
                        <a:t>227</a:t>
                      </a:r>
                      <a:endParaRPr kumimoji="1" lang="ja-JP" altLang="en-US" sz="1000" b="0" i="0" u="none" strike="noStrike" cap="none" normalizeH="0" baseline="0" smtClean="0">
                        <a:ln>
                          <a:noFill/>
                        </a:ln>
                        <a:solidFill>
                          <a:srgbClr val="000000"/>
                        </a:solidFill>
                        <a:effectLst/>
                        <a:latin typeface="Times" pitchFamily="18" charset="0"/>
                        <a:ea typeface="MS PGothic" pitchFamily="34" charset="-128"/>
                        <a:cs typeface="Arial" charset="0"/>
                      </a:endParaRPr>
                    </a:p>
                  </a:txBody>
                  <a:tcPr marL="28994" marR="28994" marT="13672" marB="1367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smtClean="0">
                          <a:ln>
                            <a:noFill/>
                          </a:ln>
                          <a:solidFill>
                            <a:srgbClr val="000000"/>
                          </a:solidFill>
                          <a:effectLst/>
                          <a:latin typeface="Times" pitchFamily="18" charset="0"/>
                          <a:ea typeface="MS PGothic" pitchFamily="34" charset="-128"/>
                          <a:cs typeface="Arial" charset="0"/>
                        </a:rPr>
                        <a:t>994</a:t>
                      </a:r>
                      <a:endParaRPr kumimoji="1" lang="ja-JP" altLang="en-US" sz="1000" b="0" i="0" u="none" strike="noStrike" cap="none" normalizeH="0" baseline="0" smtClean="0">
                        <a:ln>
                          <a:noFill/>
                        </a:ln>
                        <a:solidFill>
                          <a:srgbClr val="000000"/>
                        </a:solidFill>
                        <a:effectLst/>
                        <a:latin typeface="Times" pitchFamily="18" charset="0"/>
                        <a:ea typeface="MS PGothic" pitchFamily="34" charset="-128"/>
                        <a:cs typeface="Arial" charset="0"/>
                      </a:endParaRPr>
                    </a:p>
                  </a:txBody>
                  <a:tcPr marL="28994" marR="28994" marT="13672" marB="1367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r>
              <a:tr h="2460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700" b="0" i="0" u="none" strike="noStrike" cap="none" normalizeH="0" baseline="0" smtClean="0">
                          <a:ln>
                            <a:noFill/>
                          </a:ln>
                          <a:solidFill>
                            <a:srgbClr val="000000"/>
                          </a:solidFill>
                          <a:effectLst/>
                          <a:latin typeface="Times" pitchFamily="18" charset="0"/>
                          <a:ea typeface="MS PGothic" pitchFamily="34" charset="-128"/>
                          <a:cs typeface="Arial" charset="0"/>
                        </a:rPr>
                        <a:t>Excess pattern</a:t>
                      </a:r>
                      <a:endParaRPr kumimoji="1" lang="ja-JP" altLang="en-US" sz="700" b="0" i="0" u="none" strike="noStrike" cap="none" normalizeH="0" baseline="0" smtClean="0">
                        <a:ln>
                          <a:noFill/>
                        </a:ln>
                        <a:solidFill>
                          <a:srgbClr val="000000"/>
                        </a:solidFill>
                        <a:effectLst/>
                        <a:latin typeface="Times" pitchFamily="18" charset="0"/>
                        <a:ea typeface="MS PGothic" pitchFamily="34" charset="-128"/>
                        <a:cs typeface="Arial" charset="0"/>
                      </a:endParaRPr>
                    </a:p>
                  </a:txBody>
                  <a:tcPr marL="28994" marR="28994" marT="13672" marB="1367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smtClean="0">
                          <a:ln>
                            <a:noFill/>
                          </a:ln>
                          <a:solidFill>
                            <a:srgbClr val="000000"/>
                          </a:solidFill>
                          <a:effectLst/>
                          <a:latin typeface="Times" pitchFamily="18" charset="0"/>
                          <a:ea typeface="MS PGothic" pitchFamily="34" charset="-128"/>
                          <a:cs typeface="Arial" charset="0"/>
                        </a:rPr>
                        <a:t>91</a:t>
                      </a:r>
                      <a:endParaRPr kumimoji="1" lang="ja-JP" altLang="en-US" sz="1000" b="0" i="0" u="none" strike="noStrike" cap="none" normalizeH="0" baseline="0" smtClean="0">
                        <a:ln>
                          <a:noFill/>
                        </a:ln>
                        <a:solidFill>
                          <a:srgbClr val="000000"/>
                        </a:solidFill>
                        <a:effectLst/>
                        <a:latin typeface="Times" pitchFamily="18" charset="0"/>
                        <a:ea typeface="MS PGothic" pitchFamily="34" charset="-128"/>
                        <a:cs typeface="Arial" charset="0"/>
                      </a:endParaRPr>
                    </a:p>
                  </a:txBody>
                  <a:tcPr marL="28994" marR="28994" marT="13672" marB="1367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smtClean="0">
                          <a:ln>
                            <a:noFill/>
                          </a:ln>
                          <a:solidFill>
                            <a:srgbClr val="000000"/>
                          </a:solidFill>
                          <a:effectLst/>
                          <a:latin typeface="Times" pitchFamily="18" charset="0"/>
                          <a:ea typeface="MS PGothic" pitchFamily="34" charset="-128"/>
                          <a:cs typeface="Arial" charset="0"/>
                        </a:rPr>
                        <a:t>97</a:t>
                      </a:r>
                      <a:endParaRPr kumimoji="1" lang="ja-JP" altLang="en-US" sz="1000" b="0" i="0" u="none" strike="noStrike" cap="none" normalizeH="0" baseline="0" smtClean="0">
                        <a:ln>
                          <a:noFill/>
                        </a:ln>
                        <a:solidFill>
                          <a:srgbClr val="000000"/>
                        </a:solidFill>
                        <a:effectLst/>
                        <a:latin typeface="Times" pitchFamily="18" charset="0"/>
                        <a:ea typeface="MS PGothic" pitchFamily="34" charset="-128"/>
                        <a:cs typeface="Arial" charset="0"/>
                      </a:endParaRPr>
                    </a:p>
                  </a:txBody>
                  <a:tcPr marL="28994" marR="28994" marT="13672" marB="1367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smtClean="0">
                          <a:ln>
                            <a:noFill/>
                          </a:ln>
                          <a:solidFill>
                            <a:srgbClr val="000000"/>
                          </a:solidFill>
                          <a:effectLst/>
                          <a:latin typeface="Times" pitchFamily="18" charset="0"/>
                          <a:ea typeface="MS PGothic" pitchFamily="34" charset="-128"/>
                          <a:cs typeface="Arial" charset="0"/>
                        </a:rPr>
                        <a:t>69</a:t>
                      </a:r>
                      <a:endParaRPr kumimoji="1" lang="ja-JP" altLang="en-US" sz="1000" b="0" i="0" u="none" strike="noStrike" cap="none" normalizeH="0" baseline="0" smtClean="0">
                        <a:ln>
                          <a:noFill/>
                        </a:ln>
                        <a:solidFill>
                          <a:srgbClr val="000000"/>
                        </a:solidFill>
                        <a:effectLst/>
                        <a:latin typeface="Times" pitchFamily="18" charset="0"/>
                        <a:ea typeface="MS PGothic" pitchFamily="34" charset="-128"/>
                        <a:cs typeface="Arial" charset="0"/>
                      </a:endParaRPr>
                    </a:p>
                  </a:txBody>
                  <a:tcPr marL="28994" marR="28994" marT="13672" marB="1367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smtClean="0">
                          <a:ln>
                            <a:noFill/>
                          </a:ln>
                          <a:solidFill>
                            <a:srgbClr val="000000"/>
                          </a:solidFill>
                          <a:effectLst/>
                          <a:latin typeface="Times" pitchFamily="18" charset="0"/>
                          <a:ea typeface="MS PGothic" pitchFamily="34" charset="-128"/>
                          <a:cs typeface="Arial" charset="0"/>
                        </a:rPr>
                        <a:t>56</a:t>
                      </a:r>
                      <a:endParaRPr kumimoji="1" lang="ja-JP" altLang="en-US" sz="1000" b="0" i="0" u="none" strike="noStrike" cap="none" normalizeH="0" baseline="0" smtClean="0">
                        <a:ln>
                          <a:noFill/>
                        </a:ln>
                        <a:solidFill>
                          <a:srgbClr val="000000"/>
                        </a:solidFill>
                        <a:effectLst/>
                        <a:latin typeface="Times" pitchFamily="18" charset="0"/>
                        <a:ea typeface="MS PGothic" pitchFamily="34" charset="-128"/>
                        <a:cs typeface="Arial" charset="0"/>
                      </a:endParaRPr>
                    </a:p>
                  </a:txBody>
                  <a:tcPr marL="28994" marR="28994" marT="13672" marB="1367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smtClean="0">
                          <a:ln>
                            <a:noFill/>
                          </a:ln>
                          <a:solidFill>
                            <a:srgbClr val="000000"/>
                          </a:solidFill>
                          <a:effectLst/>
                          <a:latin typeface="Times" pitchFamily="18" charset="0"/>
                          <a:ea typeface="MS PGothic" pitchFamily="34" charset="-128"/>
                          <a:cs typeface="Arial" charset="0"/>
                        </a:rPr>
                        <a:t>313</a:t>
                      </a:r>
                      <a:endParaRPr kumimoji="1" lang="ja-JP" altLang="en-US" sz="1000" b="0" i="0" u="none" strike="noStrike" cap="none" normalizeH="0" baseline="0" smtClean="0">
                        <a:ln>
                          <a:noFill/>
                        </a:ln>
                        <a:solidFill>
                          <a:srgbClr val="000000"/>
                        </a:solidFill>
                        <a:effectLst/>
                        <a:latin typeface="Times" pitchFamily="18" charset="0"/>
                        <a:ea typeface="MS PGothic" pitchFamily="34" charset="-128"/>
                        <a:cs typeface="Arial" charset="0"/>
                      </a:endParaRPr>
                    </a:p>
                  </a:txBody>
                  <a:tcPr marL="28994" marR="28994" marT="13672" marB="1367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r>
              <a:tr h="2222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700" b="0" i="0" u="none" strike="noStrike" cap="none" normalizeH="0" baseline="0" smtClean="0">
                          <a:ln>
                            <a:noFill/>
                          </a:ln>
                          <a:solidFill>
                            <a:srgbClr val="000000"/>
                          </a:solidFill>
                          <a:effectLst/>
                          <a:latin typeface="Times" pitchFamily="18" charset="0"/>
                          <a:ea typeface="MS PGothic" pitchFamily="34" charset="-128"/>
                          <a:cs typeface="Arial" charset="0"/>
                        </a:rPr>
                        <a:t>Total</a:t>
                      </a:r>
                      <a:endParaRPr kumimoji="1" lang="ja-JP" altLang="en-US" sz="700" b="0" i="0" u="none" strike="noStrike" cap="none" normalizeH="0" baseline="0" smtClean="0">
                        <a:ln>
                          <a:noFill/>
                        </a:ln>
                        <a:solidFill>
                          <a:srgbClr val="000000"/>
                        </a:solidFill>
                        <a:effectLst/>
                        <a:latin typeface="Times" pitchFamily="18" charset="0"/>
                        <a:ea typeface="MS PGothic" pitchFamily="34" charset="-128"/>
                        <a:cs typeface="Arial" charset="0"/>
                      </a:endParaRPr>
                    </a:p>
                  </a:txBody>
                  <a:tcPr marL="28994" marR="28994" marT="13672" marB="1367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smtClean="0">
                          <a:ln>
                            <a:noFill/>
                          </a:ln>
                          <a:solidFill>
                            <a:srgbClr val="000000"/>
                          </a:solidFill>
                          <a:effectLst/>
                          <a:latin typeface="Times" pitchFamily="18" charset="0"/>
                          <a:ea typeface="MS PGothic" pitchFamily="34" charset="-128"/>
                          <a:cs typeface="Arial" charset="0"/>
                        </a:rPr>
                        <a:t>1074</a:t>
                      </a:r>
                      <a:endParaRPr kumimoji="1" lang="ja-JP" altLang="en-US" sz="1000" b="0" i="0" u="none" strike="noStrike" cap="none" normalizeH="0" baseline="0" smtClean="0">
                        <a:ln>
                          <a:noFill/>
                        </a:ln>
                        <a:solidFill>
                          <a:srgbClr val="000000"/>
                        </a:solidFill>
                        <a:effectLst/>
                        <a:latin typeface="Times" pitchFamily="18" charset="0"/>
                        <a:ea typeface="MS PGothic" pitchFamily="34" charset="-128"/>
                        <a:cs typeface="Arial" charset="0"/>
                      </a:endParaRPr>
                    </a:p>
                  </a:txBody>
                  <a:tcPr marL="28994" marR="28994" marT="13672" marB="1367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smtClean="0">
                          <a:ln>
                            <a:noFill/>
                          </a:ln>
                          <a:solidFill>
                            <a:srgbClr val="000000"/>
                          </a:solidFill>
                          <a:effectLst/>
                          <a:latin typeface="Times" pitchFamily="18" charset="0"/>
                          <a:ea typeface="MS PGothic" pitchFamily="34" charset="-128"/>
                          <a:cs typeface="Arial" charset="0"/>
                        </a:rPr>
                        <a:t>497</a:t>
                      </a:r>
                      <a:endParaRPr kumimoji="1" lang="ja-JP" altLang="en-US" sz="1000" b="0" i="0" u="none" strike="noStrike" cap="none" normalizeH="0" baseline="0" smtClean="0">
                        <a:ln>
                          <a:noFill/>
                        </a:ln>
                        <a:solidFill>
                          <a:srgbClr val="000000"/>
                        </a:solidFill>
                        <a:effectLst/>
                        <a:latin typeface="Times" pitchFamily="18" charset="0"/>
                        <a:ea typeface="MS PGothic" pitchFamily="34" charset="-128"/>
                        <a:cs typeface="Arial" charset="0"/>
                      </a:endParaRPr>
                    </a:p>
                  </a:txBody>
                  <a:tcPr marL="28994" marR="28994" marT="13672" marB="1367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smtClean="0">
                          <a:ln>
                            <a:noFill/>
                          </a:ln>
                          <a:solidFill>
                            <a:srgbClr val="000000"/>
                          </a:solidFill>
                          <a:effectLst/>
                          <a:latin typeface="Times" pitchFamily="18" charset="0"/>
                          <a:ea typeface="MS PGothic" pitchFamily="34" charset="-128"/>
                          <a:cs typeface="Arial" charset="0"/>
                        </a:rPr>
                        <a:t>179</a:t>
                      </a:r>
                      <a:endParaRPr kumimoji="1" lang="ja-JP" altLang="en-US" sz="1000" b="0" i="0" u="none" strike="noStrike" cap="none" normalizeH="0" baseline="0" smtClean="0">
                        <a:ln>
                          <a:noFill/>
                        </a:ln>
                        <a:solidFill>
                          <a:srgbClr val="000000"/>
                        </a:solidFill>
                        <a:effectLst/>
                        <a:latin typeface="Times" pitchFamily="18" charset="0"/>
                        <a:ea typeface="MS PGothic" pitchFamily="34" charset="-128"/>
                        <a:cs typeface="Arial" charset="0"/>
                      </a:endParaRPr>
                    </a:p>
                  </a:txBody>
                  <a:tcPr marL="28994" marR="28994" marT="13672" marB="1367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smtClean="0">
                          <a:ln>
                            <a:noFill/>
                          </a:ln>
                          <a:solidFill>
                            <a:srgbClr val="000000"/>
                          </a:solidFill>
                          <a:effectLst/>
                          <a:latin typeface="Times" pitchFamily="18" charset="0"/>
                          <a:ea typeface="MS PGothic" pitchFamily="34" charset="-128"/>
                          <a:cs typeface="Arial" charset="0"/>
                        </a:rPr>
                        <a:t>492</a:t>
                      </a:r>
                      <a:endParaRPr kumimoji="1" lang="ja-JP" altLang="en-US" sz="1000" b="0" i="0" u="none" strike="noStrike" cap="none" normalizeH="0" baseline="0" smtClean="0">
                        <a:ln>
                          <a:noFill/>
                        </a:ln>
                        <a:solidFill>
                          <a:srgbClr val="000000"/>
                        </a:solidFill>
                        <a:effectLst/>
                        <a:latin typeface="Times" pitchFamily="18" charset="0"/>
                        <a:ea typeface="MS PGothic" pitchFamily="34" charset="-128"/>
                        <a:cs typeface="Arial" charset="0"/>
                      </a:endParaRPr>
                    </a:p>
                  </a:txBody>
                  <a:tcPr marL="28994" marR="28994" marT="13672" marB="1367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smtClean="0">
                          <a:ln>
                            <a:noFill/>
                          </a:ln>
                          <a:solidFill>
                            <a:srgbClr val="000000"/>
                          </a:solidFill>
                          <a:effectLst/>
                          <a:latin typeface="Times" pitchFamily="18" charset="0"/>
                          <a:ea typeface="MS PGothic" pitchFamily="34" charset="-128"/>
                          <a:cs typeface="Arial" charset="0"/>
                        </a:rPr>
                        <a:t>2222</a:t>
                      </a:r>
                      <a:endParaRPr kumimoji="1" lang="ja-JP" altLang="en-US" sz="1000" b="0" i="0" u="none" strike="noStrike" cap="none" normalizeH="0" baseline="0" smtClean="0">
                        <a:ln>
                          <a:noFill/>
                        </a:ln>
                        <a:solidFill>
                          <a:srgbClr val="000000"/>
                        </a:solidFill>
                        <a:effectLst/>
                        <a:latin typeface="Times" pitchFamily="18" charset="0"/>
                        <a:ea typeface="MS PGothic" pitchFamily="34" charset="-128"/>
                        <a:cs typeface="Arial" charset="0"/>
                      </a:endParaRPr>
                    </a:p>
                  </a:txBody>
                  <a:tcPr marL="28994" marR="28994" marT="13672" marB="1367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r>
            </a:tbl>
          </a:graphicData>
        </a:graphic>
      </p:graphicFrame>
      <p:graphicFrame>
        <p:nvGraphicFramePr>
          <p:cNvPr id="4085" name="コンテンツ プレースホルダ 3"/>
          <p:cNvGraphicFramePr>
            <a:graphicFrameLocks noGrp="1"/>
          </p:cNvGraphicFramePr>
          <p:nvPr/>
        </p:nvGraphicFramePr>
        <p:xfrm>
          <a:off x="47625" y="9640888"/>
          <a:ext cx="4584700" cy="3108325"/>
        </p:xfrm>
        <a:graphic>
          <a:graphicData uri="http://schemas.openxmlformats.org/drawingml/2006/table">
            <a:tbl>
              <a:tblPr/>
              <a:tblGrid>
                <a:gridCol w="1052513"/>
                <a:gridCol w="487362"/>
                <a:gridCol w="528638"/>
                <a:gridCol w="447675"/>
                <a:gridCol w="495300"/>
                <a:gridCol w="366712"/>
                <a:gridCol w="549275"/>
                <a:gridCol w="287338"/>
                <a:gridCol w="369887"/>
              </a:tblGrid>
              <a:tr h="384175">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ja-JP" altLang="en-US" sz="600" b="1" i="0" u="none" strike="noStrike" cap="none" normalizeH="0" baseline="0" smtClean="0">
                          <a:ln>
                            <a:noFill/>
                          </a:ln>
                          <a:solidFill>
                            <a:srgbClr val="FFFFFF"/>
                          </a:solidFill>
                          <a:effectLst/>
                          <a:latin typeface="Times" pitchFamily="18" charset="0"/>
                          <a:ea typeface="MS PGothic" pitchFamily="34" charset="-128"/>
                          <a:cs typeface="Arial" charset="0"/>
                        </a:rPr>
                        <a:t>　</a:t>
                      </a:r>
                      <a:endParaRPr kumimoji="0" lang="ja-JP" altLang="en-US" sz="6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1" i="0" u="none" strike="noStrike" cap="none" normalizeH="0" baseline="0" smtClean="0">
                          <a:ln>
                            <a:noFill/>
                          </a:ln>
                          <a:solidFill>
                            <a:srgbClr val="FFFFFF"/>
                          </a:solidFill>
                          <a:effectLst/>
                          <a:latin typeface="Times" pitchFamily="18" charset="0"/>
                          <a:ea typeface="MS PGothic" pitchFamily="34" charset="-128"/>
                          <a:cs typeface="Arial" charset="0"/>
                        </a:rPr>
                        <a:t>Qi deficiency</a:t>
                      </a:r>
                      <a:endParaRPr kumimoji="0" lang="ja-JP" altLang="en-US"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1" i="0" u="none" strike="noStrike" cap="none" normalizeH="0" baseline="0" smtClean="0">
                          <a:ln>
                            <a:noFill/>
                          </a:ln>
                          <a:solidFill>
                            <a:srgbClr val="FFFFFF"/>
                          </a:solidFill>
                          <a:effectLst/>
                          <a:latin typeface="Times" pitchFamily="18" charset="0"/>
                          <a:ea typeface="MS PGothic" pitchFamily="34" charset="-128"/>
                          <a:cs typeface="Arial" charset="0"/>
                        </a:rPr>
                        <a:t>Qi stagnation</a:t>
                      </a:r>
                      <a:endParaRPr kumimoji="0" lang="ja-JP" altLang="en-US"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1" i="0" u="none" strike="noStrike" cap="none" normalizeH="0" baseline="0" smtClean="0">
                          <a:ln>
                            <a:noFill/>
                          </a:ln>
                          <a:solidFill>
                            <a:srgbClr val="FFFFFF"/>
                          </a:solidFill>
                          <a:effectLst/>
                          <a:latin typeface="Times" pitchFamily="18" charset="0"/>
                          <a:ea typeface="MS PGothic" pitchFamily="34" charset="-128"/>
                          <a:cs typeface="Arial" charset="0"/>
                        </a:rPr>
                        <a:t>Qi counter flow</a:t>
                      </a:r>
                      <a:endParaRPr kumimoji="0" lang="ja-JP" altLang="en-US"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ctr" latinLnBrk="0" hangingPunct="0">
                        <a:lnSpc>
                          <a:spcPct val="100000"/>
                        </a:lnSpc>
                        <a:spcBef>
                          <a:spcPct val="0"/>
                        </a:spcBef>
                        <a:spcAft>
                          <a:spcPct val="0"/>
                        </a:spcAft>
                        <a:buClrTx/>
                        <a:buSzTx/>
                        <a:buFontTx/>
                        <a:buNone/>
                        <a:tabLst/>
                      </a:pPr>
                      <a:r>
                        <a:rPr kumimoji="0" lang="en-US" altLang="ja-JP" sz="800" b="1" i="0" u="none" strike="noStrike" cap="none" normalizeH="0" baseline="0" smtClean="0">
                          <a:ln>
                            <a:noFill/>
                          </a:ln>
                          <a:solidFill>
                            <a:srgbClr val="FFFFFF"/>
                          </a:solidFill>
                          <a:effectLst/>
                          <a:latin typeface="Times" pitchFamily="18" charset="0"/>
                          <a:ea typeface="MS PGothic" pitchFamily="34" charset="-128"/>
                          <a:cs typeface="Arial" charset="0"/>
                        </a:rPr>
                        <a:t>Blood deficiency </a:t>
                      </a:r>
                      <a:endParaRPr kumimoji="0" lang="ja-JP" altLang="en-US"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1" i="0" u="none" strike="noStrike" cap="none" normalizeH="0" baseline="0" smtClean="0">
                          <a:ln>
                            <a:noFill/>
                          </a:ln>
                          <a:solidFill>
                            <a:srgbClr val="FFFFFF"/>
                          </a:solidFill>
                          <a:effectLst/>
                          <a:latin typeface="Times" pitchFamily="18" charset="0"/>
                          <a:ea typeface="MS PGothic" pitchFamily="34" charset="-128"/>
                          <a:cs typeface="Arial" charset="0"/>
                        </a:rPr>
                        <a:t>Blood stasis</a:t>
                      </a:r>
                      <a:endParaRPr kumimoji="0" lang="ja-JP" altLang="en-US"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1" i="0" u="none" strike="noStrike" cap="none" normalizeH="0" baseline="0" smtClean="0">
                          <a:ln>
                            <a:noFill/>
                          </a:ln>
                          <a:solidFill>
                            <a:srgbClr val="FFFFFF"/>
                          </a:solidFill>
                          <a:effectLst/>
                          <a:latin typeface="Times" pitchFamily="18" charset="0"/>
                          <a:ea typeface="MS PGothic" pitchFamily="34" charset="-128"/>
                          <a:cs typeface="Arial" charset="0"/>
                        </a:rPr>
                        <a:t>Fluid disturbance</a:t>
                      </a:r>
                      <a:endParaRPr kumimoji="0" lang="ja-JP" altLang="en-US"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1" i="0" u="none" strike="noStrike" cap="none" normalizeH="0" baseline="0" smtClean="0">
                          <a:ln>
                            <a:noFill/>
                          </a:ln>
                          <a:solidFill>
                            <a:srgbClr val="FFFFFF"/>
                          </a:solidFill>
                          <a:effectLst/>
                          <a:latin typeface="Times" pitchFamily="18" charset="0"/>
                          <a:ea typeface="MS PGothic" pitchFamily="34" charset="-128"/>
                          <a:cs typeface="Arial" charset="0"/>
                        </a:rPr>
                        <a:t>Fluid loss</a:t>
                      </a:r>
                      <a:endParaRPr kumimoji="0" lang="ja-JP" altLang="en-US"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900" b="1" i="0" u="none" strike="noStrike" cap="none" normalizeH="0" baseline="0" smtClean="0">
                          <a:ln>
                            <a:noFill/>
                          </a:ln>
                          <a:solidFill>
                            <a:srgbClr val="FFFFFF"/>
                          </a:solidFill>
                          <a:effectLst/>
                          <a:latin typeface="Times" pitchFamily="18" charset="0"/>
                          <a:ea typeface="MS PGothic" pitchFamily="34" charset="-128"/>
                          <a:cs typeface="Arial" charset="0"/>
                        </a:rPr>
                        <a:t>Total</a:t>
                      </a:r>
                      <a:endParaRPr kumimoji="0" lang="ja-JP" altLang="en-US" sz="900" b="1" i="0" u="none" strike="noStrike" cap="none" normalizeH="0" baseline="0" smtClean="0">
                        <a:ln>
                          <a:noFill/>
                        </a:ln>
                        <a:solidFill>
                          <a:schemeClr val="bg1"/>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r>
              <a:tr h="179388">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zh-TW" sz="700" b="0" i="0" u="none" strike="noStrike" cap="none" normalizeH="0" baseline="0" smtClean="0">
                          <a:ln>
                            <a:noFill/>
                          </a:ln>
                          <a:solidFill>
                            <a:srgbClr val="000000"/>
                          </a:solidFill>
                          <a:effectLst/>
                          <a:latin typeface="Times" pitchFamily="18" charset="0"/>
                          <a:ea typeface="PMingLiU" pitchFamily="18" charset="-120"/>
                          <a:cs typeface="Arial" charset="0"/>
                        </a:rPr>
                        <a:t>Deficiency and cold pattern</a:t>
                      </a:r>
                      <a:endParaRPr kumimoji="0" lang="en-US" altLang="zh-TW" sz="700" b="1" i="0" u="none" strike="noStrike" cap="none" normalizeH="0" baseline="0" smtClean="0">
                        <a:ln>
                          <a:noFill/>
                        </a:ln>
                        <a:solidFill>
                          <a:srgbClr val="000000"/>
                        </a:solidFill>
                        <a:effectLst/>
                        <a:latin typeface="Verdana" pitchFamily="34" charset="0"/>
                        <a:ea typeface="PMingLiU" pitchFamily="18" charset="-120"/>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179</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87</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35</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74</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115</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92</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0</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582</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r>
              <a:tr h="21590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zh-TW" sz="700" b="0" i="0" u="none" strike="noStrike" cap="none" normalizeH="0" baseline="0" smtClean="0">
                          <a:ln>
                            <a:noFill/>
                          </a:ln>
                          <a:solidFill>
                            <a:srgbClr val="000000"/>
                          </a:solidFill>
                          <a:effectLst/>
                          <a:latin typeface="Times" pitchFamily="18" charset="0"/>
                          <a:ea typeface="PMingLiU" pitchFamily="18" charset="-120"/>
                          <a:cs typeface="Arial" charset="0"/>
                        </a:rPr>
                        <a:t>Deficiency and moderate pattern</a:t>
                      </a:r>
                      <a:endParaRPr kumimoji="0" lang="en-US" altLang="zh-TW" sz="700" b="1" i="0" u="none" strike="noStrike" cap="none" normalizeH="0" baseline="0" smtClean="0">
                        <a:ln>
                          <a:noFill/>
                        </a:ln>
                        <a:solidFill>
                          <a:srgbClr val="000000"/>
                        </a:solidFill>
                        <a:effectLst/>
                        <a:latin typeface="Verdana" pitchFamily="34" charset="0"/>
                        <a:ea typeface="PMingLiU" pitchFamily="18" charset="-120"/>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34</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16</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7</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19</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16</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10</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0</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102</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r>
              <a:tr h="179388">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zh-TW" sz="700" b="0" i="0" u="none" strike="noStrike" cap="none" normalizeH="0" baseline="0" smtClean="0">
                          <a:ln>
                            <a:noFill/>
                          </a:ln>
                          <a:solidFill>
                            <a:srgbClr val="000000"/>
                          </a:solidFill>
                          <a:effectLst/>
                          <a:latin typeface="Times" pitchFamily="18" charset="0"/>
                          <a:ea typeface="PMingLiU" pitchFamily="18" charset="-120"/>
                          <a:cs typeface="Arial" charset="0"/>
                        </a:rPr>
                        <a:t>Deficiency and heat pattern</a:t>
                      </a:r>
                      <a:endParaRPr kumimoji="0" lang="en-US" altLang="zh-TW" sz="700" b="1" i="0" u="none" strike="noStrike" cap="none" normalizeH="0" baseline="0" smtClean="0">
                        <a:ln>
                          <a:noFill/>
                        </a:ln>
                        <a:solidFill>
                          <a:srgbClr val="000000"/>
                        </a:solidFill>
                        <a:effectLst/>
                        <a:latin typeface="Verdana" pitchFamily="34" charset="0"/>
                        <a:ea typeface="PMingLiU" pitchFamily="18" charset="-120"/>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9</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13</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2</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4</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10</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4</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0</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42</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r>
              <a:tr h="21590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ja-JP" sz="700" b="0" i="0" u="none" strike="noStrike" cap="none" normalizeH="0" baseline="0" smtClean="0">
                          <a:ln>
                            <a:noFill/>
                          </a:ln>
                          <a:solidFill>
                            <a:srgbClr val="000000"/>
                          </a:solidFill>
                          <a:effectLst/>
                          <a:latin typeface="Times" pitchFamily="18" charset="0"/>
                          <a:ea typeface="MS PGothic" pitchFamily="34" charset="-128"/>
                          <a:cs typeface="Arial" charset="0"/>
                        </a:rPr>
                        <a:t>Deficiency and tangled cold and heat pattern</a:t>
                      </a:r>
                      <a:endParaRPr kumimoji="0" lang="en-US" altLang="ja-JP" sz="7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53</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30</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18</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26</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49</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32</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1</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209</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r>
              <a:tr h="179388">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zh-TW" sz="700" b="0" i="0" u="none" strike="noStrike" cap="none" normalizeH="0" baseline="0" smtClean="0">
                          <a:ln>
                            <a:noFill/>
                          </a:ln>
                          <a:solidFill>
                            <a:srgbClr val="000000"/>
                          </a:solidFill>
                          <a:effectLst/>
                          <a:latin typeface="Times" pitchFamily="18" charset="0"/>
                          <a:ea typeface="PMingLiU" pitchFamily="18" charset="-120"/>
                          <a:cs typeface="Arial" charset="0"/>
                        </a:rPr>
                        <a:t>Moderate and cold pattern</a:t>
                      </a:r>
                      <a:endParaRPr kumimoji="0" lang="en-US" altLang="zh-TW" sz="700" b="1" i="0" u="none" strike="noStrike" cap="none" normalizeH="0" baseline="0" smtClean="0">
                        <a:ln>
                          <a:noFill/>
                        </a:ln>
                        <a:solidFill>
                          <a:srgbClr val="000000"/>
                        </a:solidFill>
                        <a:effectLst/>
                        <a:latin typeface="Verdana" pitchFamily="34" charset="0"/>
                        <a:ea typeface="PMingLiU" pitchFamily="18" charset="-120"/>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95</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64</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23</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67</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79</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73</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0</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401</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r>
              <a:tr h="246063">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zh-TW" sz="700" b="0" i="0" u="none" strike="noStrike" cap="none" normalizeH="0" baseline="0" smtClean="0">
                          <a:ln>
                            <a:noFill/>
                          </a:ln>
                          <a:solidFill>
                            <a:srgbClr val="000000"/>
                          </a:solidFill>
                          <a:effectLst/>
                          <a:latin typeface="Times" pitchFamily="18" charset="0"/>
                          <a:ea typeface="PMingLiU" pitchFamily="18" charset="-120"/>
                          <a:cs typeface="Arial" charset="0"/>
                        </a:rPr>
                        <a:t>Middle and moderate pattern</a:t>
                      </a:r>
                      <a:endParaRPr kumimoji="0" lang="en-US" altLang="zh-TW" sz="700" b="1" i="0" u="none" strike="noStrike" cap="none" normalizeH="0" baseline="0" smtClean="0">
                        <a:ln>
                          <a:noFill/>
                        </a:ln>
                        <a:solidFill>
                          <a:srgbClr val="000000"/>
                        </a:solidFill>
                        <a:effectLst/>
                        <a:latin typeface="Verdana" pitchFamily="34" charset="0"/>
                        <a:ea typeface="PMingLiU" pitchFamily="18" charset="-120"/>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54</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50</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23</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34</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83</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53</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1</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298</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r>
              <a:tr h="179388">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zh-TW" sz="700" b="0" i="0" u="none" strike="noStrike" cap="none" normalizeH="0" baseline="0" smtClean="0">
                          <a:ln>
                            <a:noFill/>
                          </a:ln>
                          <a:solidFill>
                            <a:srgbClr val="000000"/>
                          </a:solidFill>
                          <a:effectLst/>
                          <a:latin typeface="Times" pitchFamily="18" charset="0"/>
                          <a:ea typeface="PMingLiU" pitchFamily="18" charset="-120"/>
                          <a:cs typeface="Arial" charset="0"/>
                        </a:rPr>
                        <a:t>Middle and heat pattern</a:t>
                      </a:r>
                      <a:endParaRPr kumimoji="0" lang="en-US" altLang="zh-TW" sz="700" b="1" i="0" u="none" strike="noStrike" cap="none" normalizeH="0" baseline="0" smtClean="0">
                        <a:ln>
                          <a:noFill/>
                        </a:ln>
                        <a:solidFill>
                          <a:srgbClr val="000000"/>
                        </a:solidFill>
                        <a:effectLst/>
                        <a:latin typeface="Verdana" pitchFamily="34" charset="0"/>
                        <a:ea typeface="PMingLiU" pitchFamily="18" charset="-120"/>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10</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16</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14</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9</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11</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8</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0</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68</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r>
              <a:tr h="21590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ja-JP" sz="700" b="0" i="0" u="none" strike="noStrike" cap="none" normalizeH="0" baseline="0" smtClean="0">
                          <a:ln>
                            <a:noFill/>
                          </a:ln>
                          <a:solidFill>
                            <a:srgbClr val="000000"/>
                          </a:solidFill>
                          <a:effectLst/>
                          <a:latin typeface="Times" pitchFamily="18" charset="0"/>
                          <a:ea typeface="MS PGothic" pitchFamily="34" charset="-128"/>
                          <a:cs typeface="Arial" charset="0"/>
                        </a:rPr>
                        <a:t>Middle and tangled cold and heat pattern</a:t>
                      </a:r>
                      <a:endParaRPr kumimoji="0" lang="en-US" altLang="ja-JP" sz="7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46</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27</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12</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44</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52</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46</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0</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227</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r>
              <a:tr h="179388">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zh-TW" sz="700" b="0" i="0" u="none" strike="noStrike" cap="none" normalizeH="0" baseline="0" smtClean="0">
                          <a:ln>
                            <a:noFill/>
                          </a:ln>
                          <a:solidFill>
                            <a:srgbClr val="000000"/>
                          </a:solidFill>
                          <a:effectLst/>
                          <a:latin typeface="Times" pitchFamily="18" charset="0"/>
                          <a:ea typeface="PMingLiU" pitchFamily="18" charset="-120"/>
                          <a:cs typeface="Arial" charset="0"/>
                        </a:rPr>
                        <a:t>Excess and cold pattern</a:t>
                      </a:r>
                      <a:endParaRPr kumimoji="0" lang="en-US" altLang="zh-TW" sz="700" b="1" i="0" u="none" strike="noStrike" cap="none" normalizeH="0" baseline="0" smtClean="0">
                        <a:ln>
                          <a:noFill/>
                        </a:ln>
                        <a:solidFill>
                          <a:srgbClr val="000000"/>
                        </a:solidFill>
                        <a:effectLst/>
                        <a:latin typeface="Verdana" pitchFamily="34" charset="0"/>
                        <a:ea typeface="PMingLiU" pitchFamily="18" charset="-120"/>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20</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17</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2</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11</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22</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18</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1</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91</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r>
              <a:tr h="179388">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zh-TW" sz="700" b="0" i="0" u="none" strike="noStrike" cap="none" normalizeH="0" baseline="0" smtClean="0">
                          <a:ln>
                            <a:noFill/>
                          </a:ln>
                          <a:solidFill>
                            <a:srgbClr val="000000"/>
                          </a:solidFill>
                          <a:effectLst/>
                          <a:latin typeface="Times" pitchFamily="18" charset="0"/>
                          <a:ea typeface="PMingLiU" pitchFamily="18" charset="-120"/>
                          <a:cs typeface="Arial" charset="0"/>
                        </a:rPr>
                        <a:t>Excess and moderate pattern</a:t>
                      </a:r>
                      <a:endParaRPr kumimoji="0" lang="en-US" altLang="zh-TW" sz="700" b="1" i="0" u="none" strike="noStrike" cap="none" normalizeH="0" baseline="0" smtClean="0">
                        <a:ln>
                          <a:noFill/>
                        </a:ln>
                        <a:solidFill>
                          <a:srgbClr val="000000"/>
                        </a:solidFill>
                        <a:effectLst/>
                        <a:latin typeface="Verdana" pitchFamily="34" charset="0"/>
                        <a:ea typeface="PMingLiU" pitchFamily="18" charset="-120"/>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16</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21</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15</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11</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15</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19</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0</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97</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r>
              <a:tr h="179388">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zh-TW" sz="700" b="0" i="0" u="none" strike="noStrike" cap="none" normalizeH="0" baseline="0" smtClean="0">
                          <a:ln>
                            <a:noFill/>
                          </a:ln>
                          <a:solidFill>
                            <a:srgbClr val="000000"/>
                          </a:solidFill>
                          <a:effectLst/>
                          <a:latin typeface="Times" pitchFamily="18" charset="0"/>
                          <a:ea typeface="PMingLiU" pitchFamily="18" charset="-120"/>
                          <a:cs typeface="Arial" charset="0"/>
                        </a:rPr>
                        <a:t>Excess and heat pattern</a:t>
                      </a:r>
                      <a:endParaRPr kumimoji="0" lang="en-US" altLang="zh-TW" sz="700" b="1" i="0" u="none" strike="noStrike" cap="none" normalizeH="0" baseline="0" smtClean="0">
                        <a:ln>
                          <a:noFill/>
                        </a:ln>
                        <a:solidFill>
                          <a:srgbClr val="000000"/>
                        </a:solidFill>
                        <a:effectLst/>
                        <a:latin typeface="Verdana" pitchFamily="34" charset="0"/>
                        <a:ea typeface="PMingLiU" pitchFamily="18" charset="-120"/>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4</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29</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10</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1</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12</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13</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0</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69</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r>
              <a:tr h="21590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ja-JP" sz="700" b="0" i="0" u="none" strike="noStrike" cap="none" normalizeH="0" baseline="0" smtClean="0">
                          <a:ln>
                            <a:noFill/>
                          </a:ln>
                          <a:solidFill>
                            <a:srgbClr val="000000"/>
                          </a:solidFill>
                          <a:effectLst/>
                          <a:latin typeface="Times" pitchFamily="18" charset="0"/>
                          <a:ea typeface="MS PGothic" pitchFamily="34" charset="-128"/>
                          <a:cs typeface="Arial" charset="0"/>
                        </a:rPr>
                        <a:t>Excess and tangled cold and heat pattern</a:t>
                      </a:r>
                      <a:endParaRPr kumimoji="0" lang="en-US" altLang="ja-JP" sz="7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8</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9</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4</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7</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19</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9</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0</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56</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r>
              <a:tr h="35718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1000" b="0" i="0" u="none" strike="noStrike" cap="none" normalizeH="0" baseline="0" smtClean="0">
                          <a:ln>
                            <a:noFill/>
                          </a:ln>
                          <a:solidFill>
                            <a:srgbClr val="000000"/>
                          </a:solidFill>
                          <a:effectLst/>
                          <a:latin typeface="Times" pitchFamily="18" charset="0"/>
                          <a:ea typeface="MS PGothic" pitchFamily="34" charset="-128"/>
                          <a:cs typeface="Arial" charset="0"/>
                        </a:rPr>
                        <a:t>Total</a:t>
                      </a:r>
                      <a:endParaRPr kumimoji="0" lang="en-US" altLang="ja-JP" sz="5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528</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379</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165</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307</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483</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377</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800" b="0" i="0" u="none" strike="noStrike" cap="none" normalizeH="0" baseline="0" smtClean="0">
                          <a:ln>
                            <a:noFill/>
                          </a:ln>
                          <a:solidFill>
                            <a:srgbClr val="000000"/>
                          </a:solidFill>
                          <a:effectLst/>
                          <a:latin typeface="Times" pitchFamily="18" charset="0"/>
                          <a:ea typeface="MS PGothic" pitchFamily="34" charset="-128"/>
                          <a:cs typeface="Arial" charset="0"/>
                        </a:rPr>
                        <a:t>3</a:t>
                      </a:r>
                      <a:endParaRPr kumimoji="0" lang="en-US" altLang="ja-JP" sz="800" b="1" i="0" u="none" strike="noStrike" cap="none" normalizeH="0" baseline="0" smtClean="0">
                        <a:ln>
                          <a:noFill/>
                        </a:ln>
                        <a:solidFill>
                          <a:srgbClr val="00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ja-JP" sz="1000" b="0" i="0" u="none" strike="noStrike" cap="none" normalizeH="0" baseline="0" smtClean="0">
                          <a:ln>
                            <a:noFill/>
                          </a:ln>
                          <a:solidFill>
                            <a:srgbClr val="FF0000"/>
                          </a:solidFill>
                          <a:effectLst/>
                          <a:latin typeface="Times" pitchFamily="18" charset="0"/>
                          <a:ea typeface="MS PGothic" pitchFamily="34" charset="-128"/>
                          <a:cs typeface="Arial" charset="0"/>
                        </a:rPr>
                        <a:t>2242</a:t>
                      </a:r>
                      <a:endParaRPr kumimoji="0" lang="en-US" altLang="ja-JP" sz="1000" b="1" i="0" u="none" strike="noStrike" cap="none" normalizeH="0" baseline="0" smtClean="0">
                        <a:ln>
                          <a:noFill/>
                        </a:ln>
                        <a:solidFill>
                          <a:srgbClr val="FF0000"/>
                        </a:solidFill>
                        <a:effectLst/>
                        <a:latin typeface="Verdana" pitchFamily="34" charset="0"/>
                        <a:ea typeface="MS PGothic" pitchFamily="34" charset="-128"/>
                        <a:cs typeface="Arial" charset="0"/>
                      </a:endParaRPr>
                    </a:p>
                  </a:txBody>
                  <a:tcPr marL="3020" marR="3020" marT="2848"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r>
            </a:tbl>
          </a:graphicData>
        </a:graphic>
      </p:graphicFrame>
      <p:pic>
        <p:nvPicPr>
          <p:cNvPr id="14558" name="Picture 5"/>
          <p:cNvPicPr>
            <a:picLocks noChangeAspect="1" noChangeArrowheads="1"/>
          </p:cNvPicPr>
          <p:nvPr/>
        </p:nvPicPr>
        <p:blipFill>
          <a:blip r:embed="rId6"/>
          <a:srcRect/>
          <a:stretch>
            <a:fillRect/>
          </a:stretch>
        </p:blipFill>
        <p:spPr bwMode="auto">
          <a:xfrm>
            <a:off x="6353175" y="7121525"/>
            <a:ext cx="3248025" cy="2303463"/>
          </a:xfrm>
          <a:prstGeom prst="rect">
            <a:avLst/>
          </a:prstGeom>
          <a:noFill/>
          <a:ln w="9525">
            <a:noFill/>
            <a:miter lim="800000"/>
            <a:headEnd/>
            <a:tailEnd/>
          </a:ln>
        </p:spPr>
      </p:pic>
      <p:pic>
        <p:nvPicPr>
          <p:cNvPr id="14559" name="Picture 6"/>
          <p:cNvPicPr>
            <a:picLocks noChangeAspect="1" noChangeArrowheads="1"/>
          </p:cNvPicPr>
          <p:nvPr/>
        </p:nvPicPr>
        <p:blipFill>
          <a:blip r:embed="rId7"/>
          <a:srcRect/>
          <a:stretch>
            <a:fillRect/>
          </a:stretch>
        </p:blipFill>
        <p:spPr bwMode="auto">
          <a:xfrm>
            <a:off x="257175" y="5087938"/>
            <a:ext cx="2981325" cy="1700212"/>
          </a:xfrm>
          <a:prstGeom prst="rect">
            <a:avLst/>
          </a:prstGeom>
          <a:noFill/>
          <a:ln w="9525">
            <a:noFill/>
            <a:miter lim="800000"/>
            <a:headEnd/>
            <a:tailEnd/>
          </a:ln>
        </p:spPr>
      </p:pic>
      <p:sp>
        <p:nvSpPr>
          <p:cNvPr id="14560" name="Text Box 34"/>
          <p:cNvSpPr txBox="1">
            <a:spLocks noChangeArrowheads="1"/>
          </p:cNvSpPr>
          <p:nvPr/>
        </p:nvSpPr>
        <p:spPr bwMode="auto">
          <a:xfrm>
            <a:off x="279400" y="6977063"/>
            <a:ext cx="3173413" cy="215900"/>
          </a:xfrm>
          <a:prstGeom prst="rect">
            <a:avLst/>
          </a:prstGeom>
          <a:noFill/>
          <a:ln w="38100" cmpd="dbl">
            <a:noFill/>
            <a:prstDash val="sysDot"/>
            <a:miter lim="800000"/>
            <a:headEnd/>
            <a:tailEnd/>
          </a:ln>
        </p:spPr>
        <p:txBody>
          <a:bodyPr lIns="28051" tIns="14026" rIns="28051" bIns="14026"/>
          <a:lstStyle/>
          <a:p>
            <a:pPr defTabSz="279400" eaLnBrk="0" hangingPunct="0">
              <a:spcBef>
                <a:spcPct val="50000"/>
              </a:spcBef>
            </a:pPr>
            <a:r>
              <a:rPr lang="en-GB"/>
              <a:t>Fig 2.  Kampo medicine pattern code</a:t>
            </a:r>
          </a:p>
        </p:txBody>
      </p:sp>
      <p:sp>
        <p:nvSpPr>
          <p:cNvPr id="14561" name="Text Box 34"/>
          <p:cNvSpPr txBox="1">
            <a:spLocks noChangeArrowheads="1"/>
          </p:cNvSpPr>
          <p:nvPr/>
        </p:nvSpPr>
        <p:spPr bwMode="auto">
          <a:xfrm>
            <a:off x="6878638" y="6905625"/>
            <a:ext cx="3173412" cy="214313"/>
          </a:xfrm>
          <a:prstGeom prst="rect">
            <a:avLst/>
          </a:prstGeom>
          <a:noFill/>
          <a:ln w="38100" cmpd="dbl">
            <a:noFill/>
            <a:prstDash val="sysDot"/>
            <a:miter lim="800000"/>
            <a:headEnd/>
            <a:tailEnd/>
          </a:ln>
        </p:spPr>
        <p:txBody>
          <a:bodyPr lIns="28051" tIns="14026" rIns="28051" bIns="14026"/>
          <a:lstStyle/>
          <a:p>
            <a:pPr defTabSz="279400" eaLnBrk="0" hangingPunct="0">
              <a:spcBef>
                <a:spcPct val="50000"/>
              </a:spcBef>
            </a:pPr>
            <a:r>
              <a:rPr lang="en-GB"/>
              <a:t>Fig 3 Qi-blood-fluid patterns</a:t>
            </a:r>
          </a:p>
        </p:txBody>
      </p:sp>
      <p:grpSp>
        <p:nvGrpSpPr>
          <p:cNvPr id="14562" name="グループ化 4090"/>
          <p:cNvGrpSpPr>
            <a:grpSpLocks/>
          </p:cNvGrpSpPr>
          <p:nvPr/>
        </p:nvGrpSpPr>
        <p:grpSpPr bwMode="auto">
          <a:xfrm>
            <a:off x="6353175" y="4827588"/>
            <a:ext cx="2970213" cy="323850"/>
            <a:chOff x="20036531" y="16075670"/>
            <a:chExt cx="9367838" cy="1081088"/>
          </a:xfrm>
        </p:grpSpPr>
        <p:sp>
          <p:nvSpPr>
            <p:cNvPr id="14615" name="Rectangle 13"/>
            <p:cNvSpPr>
              <a:spLocks noChangeArrowheads="1"/>
            </p:cNvSpPr>
            <p:nvPr/>
          </p:nvSpPr>
          <p:spPr bwMode="auto">
            <a:xfrm>
              <a:off x="20036531" y="16075670"/>
              <a:ext cx="9367838" cy="1081088"/>
            </a:xfrm>
            <a:prstGeom prst="rect">
              <a:avLst/>
            </a:prstGeom>
            <a:solidFill>
              <a:schemeClr val="accent2"/>
            </a:solidFill>
            <a:ln w="9525">
              <a:noFill/>
              <a:miter lim="800000"/>
              <a:headEnd/>
              <a:tailEnd/>
            </a:ln>
          </p:spPr>
          <p:txBody>
            <a:bodyPr/>
            <a:lstStyle/>
            <a:p>
              <a:pPr algn="ctr" eaLnBrk="0" hangingPunct="0"/>
              <a:endParaRPr lang="ja-JP" altLang="en-US">
                <a:solidFill>
                  <a:schemeClr val="bg1"/>
                </a:solidFill>
                <a:ea typeface="MS PGothic" pitchFamily="34" charset="-128"/>
              </a:endParaRPr>
            </a:p>
          </p:txBody>
        </p:sp>
        <p:sp>
          <p:nvSpPr>
            <p:cNvPr id="14616" name="Rectangle 17"/>
            <p:cNvSpPr>
              <a:spLocks noChangeArrowheads="1"/>
            </p:cNvSpPr>
            <p:nvPr/>
          </p:nvSpPr>
          <p:spPr bwMode="auto">
            <a:xfrm>
              <a:off x="23110791" y="16313759"/>
              <a:ext cx="2714806" cy="566062"/>
            </a:xfrm>
            <a:prstGeom prst="rect">
              <a:avLst/>
            </a:prstGeom>
            <a:noFill/>
            <a:ln w="9525">
              <a:noFill/>
              <a:miter lim="800000"/>
              <a:headEnd/>
              <a:tailEnd/>
            </a:ln>
          </p:spPr>
          <p:txBody>
            <a:bodyPr wrap="none" lIns="0" tIns="0" rIns="0" bIns="0">
              <a:spAutoFit/>
            </a:bodyPr>
            <a:lstStyle/>
            <a:p>
              <a:pPr defTabSz="279400" eaLnBrk="0" hangingPunct="0"/>
              <a:r>
                <a:rPr lang="en-GB" b="1">
                  <a:solidFill>
                    <a:srgbClr val="FFFFFF"/>
                  </a:solidFill>
                </a:rPr>
                <a:t>Conclusion</a:t>
              </a:r>
              <a:endParaRPr lang="en-GB" sz="700"/>
            </a:p>
          </p:txBody>
        </p:sp>
      </p:grpSp>
      <p:sp>
        <p:nvSpPr>
          <p:cNvPr id="14563" name="Text Box 34"/>
          <p:cNvSpPr txBox="1">
            <a:spLocks noChangeArrowheads="1"/>
          </p:cNvSpPr>
          <p:nvPr/>
        </p:nvSpPr>
        <p:spPr bwMode="auto">
          <a:xfrm>
            <a:off x="4640263" y="9424988"/>
            <a:ext cx="4960937" cy="215900"/>
          </a:xfrm>
          <a:prstGeom prst="rect">
            <a:avLst/>
          </a:prstGeom>
          <a:noFill/>
          <a:ln w="38100" cmpd="dbl">
            <a:noFill/>
            <a:prstDash val="sysDot"/>
            <a:miter lim="800000"/>
            <a:headEnd/>
            <a:tailEnd/>
          </a:ln>
        </p:spPr>
        <p:txBody>
          <a:bodyPr lIns="28051" tIns="14026" rIns="28051" bIns="14026"/>
          <a:lstStyle/>
          <a:p>
            <a:pPr defTabSz="279400" eaLnBrk="0" hangingPunct="0">
              <a:spcBef>
                <a:spcPct val="50000"/>
              </a:spcBef>
            </a:pPr>
            <a:r>
              <a:rPr lang="en-GB"/>
              <a:t>Table 4. Proposed pre-coordinating system of Kampo patterns</a:t>
            </a:r>
          </a:p>
        </p:txBody>
      </p:sp>
      <p:sp>
        <p:nvSpPr>
          <p:cNvPr id="14564" name="Text Box 34"/>
          <p:cNvSpPr txBox="1">
            <a:spLocks noChangeArrowheads="1"/>
          </p:cNvSpPr>
          <p:nvPr/>
        </p:nvSpPr>
        <p:spPr bwMode="auto">
          <a:xfrm>
            <a:off x="3144838" y="4960938"/>
            <a:ext cx="3240087" cy="477837"/>
          </a:xfrm>
          <a:prstGeom prst="rect">
            <a:avLst/>
          </a:prstGeom>
          <a:noFill/>
          <a:ln w="38100" cmpd="dbl">
            <a:noFill/>
            <a:prstDash val="sysDot"/>
            <a:miter lim="800000"/>
            <a:headEnd/>
            <a:tailEnd/>
          </a:ln>
        </p:spPr>
        <p:txBody>
          <a:bodyPr lIns="28051" tIns="14026" rIns="28051" bIns="14026"/>
          <a:lstStyle/>
          <a:p>
            <a:pPr defTabSz="279400" eaLnBrk="0" hangingPunct="0">
              <a:lnSpc>
                <a:spcPts val="1200"/>
              </a:lnSpc>
            </a:pPr>
            <a:r>
              <a:rPr lang="en-GB"/>
              <a:t>Table 2. Kampo codes of deficiency-excess and cold-heat patterns (n of patients=2222)</a:t>
            </a:r>
          </a:p>
        </p:txBody>
      </p:sp>
      <p:sp>
        <p:nvSpPr>
          <p:cNvPr id="14565" name="Text Box 34"/>
          <p:cNvSpPr txBox="1">
            <a:spLocks noChangeArrowheads="1"/>
          </p:cNvSpPr>
          <p:nvPr/>
        </p:nvSpPr>
        <p:spPr bwMode="auto">
          <a:xfrm>
            <a:off x="279400" y="9424988"/>
            <a:ext cx="4132263" cy="258762"/>
          </a:xfrm>
          <a:prstGeom prst="rect">
            <a:avLst/>
          </a:prstGeom>
          <a:noFill/>
          <a:ln w="38100" cmpd="dbl">
            <a:noFill/>
            <a:prstDash val="sysDot"/>
            <a:miter lim="800000"/>
            <a:headEnd/>
            <a:tailEnd/>
          </a:ln>
        </p:spPr>
        <p:txBody>
          <a:bodyPr lIns="28051" tIns="14026" rIns="28051" bIns="14026"/>
          <a:lstStyle/>
          <a:p>
            <a:pPr defTabSz="279400" eaLnBrk="0" hangingPunct="0">
              <a:spcBef>
                <a:spcPct val="50000"/>
              </a:spcBef>
            </a:pPr>
            <a:r>
              <a:rPr lang="en-GB"/>
              <a:t>Table 1. Kampo codes         (number of patients=1791)</a:t>
            </a:r>
          </a:p>
        </p:txBody>
      </p:sp>
      <p:sp>
        <p:nvSpPr>
          <p:cNvPr id="14566" name="Text Box 34"/>
          <p:cNvSpPr txBox="1">
            <a:spLocks noChangeArrowheads="1"/>
          </p:cNvSpPr>
          <p:nvPr/>
        </p:nvSpPr>
        <p:spPr bwMode="auto">
          <a:xfrm>
            <a:off x="6375400" y="2438400"/>
            <a:ext cx="2968625" cy="2306638"/>
          </a:xfrm>
          <a:prstGeom prst="rect">
            <a:avLst/>
          </a:prstGeom>
          <a:noFill/>
          <a:ln w="38100" cmpd="dbl">
            <a:solidFill>
              <a:schemeClr val="accent2"/>
            </a:solidFill>
            <a:prstDash val="sysDot"/>
            <a:miter lim="800000"/>
            <a:headEnd/>
            <a:tailEnd/>
          </a:ln>
        </p:spPr>
        <p:txBody>
          <a:bodyPr lIns="28051" tIns="14026" rIns="28051" bIns="14026"/>
          <a:lstStyle/>
          <a:p>
            <a:pPr marL="85725">
              <a:lnSpc>
                <a:spcPts val="1300"/>
              </a:lnSpc>
            </a:pPr>
            <a:r>
              <a:rPr kumimoji="1" lang="en-US" altLang="ja-JP">
                <a:ea typeface="MS PGothic" pitchFamily="34" charset="-128"/>
              </a:rPr>
              <a:t>Table 1 shows the data of </a:t>
            </a:r>
            <a:r>
              <a:rPr lang="en-GB" altLang="ja-JP">
                <a:ea typeface="MS PGothic" pitchFamily="34" charset="-128"/>
              </a:rPr>
              <a:t>Kampo codes. Total 2242 codes were allocated in 1791 among 2222 patients. This kind of number discrepancy happened as a result of </a:t>
            </a:r>
            <a:r>
              <a:rPr lang="en-GB" altLang="ja-JP">
                <a:solidFill>
                  <a:srgbClr val="FF0000"/>
                </a:solidFill>
                <a:ea typeface="MS PGothic" pitchFamily="34" charset="-128"/>
              </a:rPr>
              <a:t>the qi-blood-fluid</a:t>
            </a:r>
            <a:r>
              <a:rPr lang="en-GB" altLang="ja-JP">
                <a:ea typeface="MS PGothic" pitchFamily="34" charset="-128"/>
              </a:rPr>
              <a:t> coding rule (none to multiple). Table 2 shows Kampo codes of </a:t>
            </a:r>
            <a:r>
              <a:rPr lang="en-GB" altLang="ja-JP">
                <a:solidFill>
                  <a:srgbClr val="FF0000"/>
                </a:solidFill>
                <a:ea typeface="MS PGothic" pitchFamily="34" charset="-128"/>
              </a:rPr>
              <a:t>deficiency-excess</a:t>
            </a:r>
            <a:r>
              <a:rPr lang="en-GB" altLang="ja-JP">
                <a:ea typeface="MS PGothic" pitchFamily="34" charset="-128"/>
              </a:rPr>
              <a:t> and</a:t>
            </a:r>
            <a:r>
              <a:rPr lang="en-GB" altLang="ja-JP">
                <a:solidFill>
                  <a:srgbClr val="FF0000"/>
                </a:solidFill>
                <a:ea typeface="MS PGothic" pitchFamily="34" charset="-128"/>
              </a:rPr>
              <a:t> cold-heat </a:t>
            </a:r>
            <a:r>
              <a:rPr lang="en-GB" altLang="ja-JP">
                <a:ea typeface="MS PGothic" pitchFamily="34" charset="-128"/>
              </a:rPr>
              <a:t>patterns. All 2222 patients are coded with one pattern. On the contrary, Table 3 shows </a:t>
            </a:r>
            <a:r>
              <a:rPr kumimoji="1" lang="en-US" altLang="ja-JP">
                <a:solidFill>
                  <a:srgbClr val="FF0000"/>
                </a:solidFill>
                <a:ea typeface="MS PGothic" pitchFamily="34" charset="-128"/>
              </a:rPr>
              <a:t>qi-blood-fluid</a:t>
            </a:r>
            <a:r>
              <a:rPr kumimoji="1" lang="en-US" altLang="ja-JP">
                <a:ea typeface="MS PGothic" pitchFamily="34" charset="-128"/>
              </a:rPr>
              <a:t> patterns. This causes the number discrepancy. Fig. 3 shows the overlap of qi-blood-fluid patterns. </a:t>
            </a:r>
          </a:p>
          <a:p>
            <a:pPr marL="85725">
              <a:lnSpc>
                <a:spcPts val="1375"/>
              </a:lnSpc>
            </a:pPr>
            <a:endParaRPr kumimoji="1" lang="en-US" altLang="ja-JP">
              <a:ea typeface="MS PGothic" pitchFamily="34" charset="-128"/>
            </a:endParaRPr>
          </a:p>
          <a:p>
            <a:pPr marL="85725">
              <a:lnSpc>
                <a:spcPts val="1375"/>
              </a:lnSpc>
            </a:pPr>
            <a:endParaRPr lang="en-US" altLang="ja-JP">
              <a:ea typeface="MS PGothic" pitchFamily="34" charset="-128"/>
            </a:endParaRPr>
          </a:p>
          <a:p>
            <a:pPr marL="85725" eaLnBrk="0" hangingPunct="0"/>
            <a:endParaRPr lang="en-US" altLang="ja-JP">
              <a:ea typeface="MS PGothic" pitchFamily="34" charset="-128"/>
            </a:endParaRPr>
          </a:p>
          <a:p>
            <a:pPr marL="85725" eaLnBrk="0" hangingPunct="0"/>
            <a:endParaRPr lang="ja-JP" altLang="ja-JP">
              <a:ea typeface="MS PGothic" pitchFamily="34" charset="-128"/>
            </a:endParaRPr>
          </a:p>
        </p:txBody>
      </p:sp>
      <p:graphicFrame>
        <p:nvGraphicFramePr>
          <p:cNvPr id="52" name="コンテンツ プレースホルダー 2"/>
          <p:cNvGraphicFramePr>
            <a:graphicFrameLocks/>
          </p:cNvGraphicFramePr>
          <p:nvPr/>
        </p:nvGraphicFramePr>
        <p:xfrm>
          <a:off x="3362325" y="7054850"/>
          <a:ext cx="2944813" cy="2308225"/>
        </p:xfrm>
        <a:graphic>
          <a:graphicData uri="http://schemas.openxmlformats.org/drawingml/2006/table">
            <a:tbl>
              <a:tblPr firstRow="1" bandRow="1">
                <a:tableStyleId>{21E4AEA4-8DFA-4A89-87EB-49C32662AFE0}</a:tableStyleId>
              </a:tblPr>
              <a:tblGrid>
                <a:gridCol w="731881"/>
                <a:gridCol w="767582"/>
                <a:gridCol w="714030"/>
                <a:gridCol w="731881"/>
              </a:tblGrid>
              <a:tr h="148686">
                <a:tc>
                  <a:txBody>
                    <a:bodyPr/>
                    <a:lstStyle/>
                    <a:p>
                      <a:pPr algn="ctr" rtl="0" fontAlgn="ctr"/>
                      <a:r>
                        <a:rPr lang="en-US" altLang="ja-JP" sz="1000" u="none" strike="noStrike" dirty="0" smtClean="0">
                          <a:effectLst/>
                          <a:latin typeface="Arial Unicode MS" pitchFamily="50" charset="-128"/>
                          <a:ea typeface="Arial Unicode MS" pitchFamily="50" charset="-128"/>
                          <a:cs typeface="Arial Unicode MS" pitchFamily="50" charset="-128"/>
                        </a:rPr>
                        <a:t>pattern</a:t>
                      </a:r>
                      <a:endParaRPr lang="ja-JP" altLang="en-US" sz="1000" b="1" i="0" u="none" strike="noStrike" dirty="0">
                        <a:solidFill>
                          <a:srgbClr val="FFFFFF"/>
                        </a:solidFill>
                        <a:effectLst/>
                        <a:latin typeface="Arial Unicode MS" pitchFamily="50" charset="-128"/>
                        <a:ea typeface="Arial Unicode MS" pitchFamily="50" charset="-128"/>
                        <a:cs typeface="Arial Unicode MS" pitchFamily="50" charset="-128"/>
                      </a:endParaRPr>
                    </a:p>
                  </a:txBody>
                  <a:tcPr marL="3020" marR="3020" marT="2848" marB="0" anchor="ctr"/>
                </a:tc>
                <a:tc>
                  <a:txBody>
                    <a:bodyPr/>
                    <a:lstStyle/>
                    <a:p>
                      <a:pPr algn="ctr" rtl="0" fontAlgn="ctr"/>
                      <a:r>
                        <a:rPr lang="en-US" altLang="ja-JP" sz="1000" u="none" strike="noStrike" dirty="0" smtClean="0">
                          <a:effectLst/>
                          <a:latin typeface="Arial Unicode MS" pitchFamily="50" charset="-128"/>
                          <a:ea typeface="Arial Unicode MS" pitchFamily="50" charset="-128"/>
                          <a:cs typeface="Arial Unicode MS" pitchFamily="50" charset="-128"/>
                        </a:rPr>
                        <a:t>Male</a:t>
                      </a:r>
                      <a:r>
                        <a:rPr lang="ja-JP" altLang="en-US" sz="1000" u="none" strike="noStrike" baseline="0" dirty="0" smtClean="0">
                          <a:effectLst/>
                          <a:latin typeface="Arial Unicode MS" pitchFamily="50" charset="-128"/>
                          <a:ea typeface="Arial Unicode MS" pitchFamily="50" charset="-128"/>
                          <a:cs typeface="Arial Unicode MS" pitchFamily="50" charset="-128"/>
                        </a:rPr>
                        <a:t>  </a:t>
                      </a:r>
                      <a:r>
                        <a:rPr lang="en-US" altLang="ja-JP" sz="1000" u="none" strike="noStrike" baseline="0" dirty="0" smtClean="0">
                          <a:effectLst/>
                          <a:latin typeface="Arial Unicode MS" pitchFamily="50" charset="-128"/>
                          <a:ea typeface="Arial Unicode MS" pitchFamily="50" charset="-128"/>
                          <a:cs typeface="Arial Unicode MS" pitchFamily="50" charset="-128"/>
                        </a:rPr>
                        <a:t> </a:t>
                      </a:r>
                      <a:r>
                        <a:rPr lang="en-US" altLang="ja-JP" sz="1000" u="none" strike="noStrike" dirty="0" smtClean="0">
                          <a:effectLst/>
                          <a:latin typeface="Arial Unicode MS" pitchFamily="50" charset="-128"/>
                          <a:ea typeface="Arial Unicode MS" pitchFamily="50" charset="-128"/>
                          <a:cs typeface="Arial Unicode MS" pitchFamily="50" charset="-128"/>
                        </a:rPr>
                        <a:t>(%)</a:t>
                      </a:r>
                      <a:endParaRPr lang="en-US" altLang="ja-JP" sz="1000" b="1" i="0" u="none" strike="noStrike" dirty="0">
                        <a:solidFill>
                          <a:srgbClr val="FFFFFF"/>
                        </a:solidFill>
                        <a:effectLst/>
                        <a:latin typeface="Arial Unicode MS" pitchFamily="50" charset="-128"/>
                        <a:ea typeface="Arial Unicode MS" pitchFamily="50" charset="-128"/>
                        <a:cs typeface="Arial Unicode MS" pitchFamily="50" charset="-128"/>
                      </a:endParaRPr>
                    </a:p>
                  </a:txBody>
                  <a:tcPr marL="3020" marR="3020" marT="2848" marB="0" anchor="ctr"/>
                </a:tc>
                <a:tc>
                  <a:txBody>
                    <a:bodyPr/>
                    <a:lstStyle/>
                    <a:p>
                      <a:pPr algn="ctr" rtl="0" fontAlgn="ctr"/>
                      <a:r>
                        <a:rPr lang="en-US" altLang="ja-JP" sz="1000" u="none" strike="noStrike" dirty="0" smtClean="0">
                          <a:effectLst/>
                          <a:latin typeface="Arial Unicode MS" pitchFamily="50" charset="-128"/>
                          <a:ea typeface="Arial Unicode MS" pitchFamily="50" charset="-128"/>
                          <a:cs typeface="Arial Unicode MS" pitchFamily="50" charset="-128"/>
                        </a:rPr>
                        <a:t>Female  (%)</a:t>
                      </a:r>
                      <a:endParaRPr lang="en-US" altLang="ja-JP" sz="1000" b="1" i="0" u="none" strike="noStrike" dirty="0">
                        <a:solidFill>
                          <a:srgbClr val="FFFFFF"/>
                        </a:solidFill>
                        <a:effectLst/>
                        <a:latin typeface="Arial Unicode MS" pitchFamily="50" charset="-128"/>
                        <a:ea typeface="Arial Unicode MS" pitchFamily="50" charset="-128"/>
                        <a:cs typeface="Arial Unicode MS" pitchFamily="50" charset="-128"/>
                      </a:endParaRPr>
                    </a:p>
                  </a:txBody>
                  <a:tcPr marL="3020" marR="3020" marT="2848" marB="0" anchor="ctr"/>
                </a:tc>
                <a:tc>
                  <a:txBody>
                    <a:bodyPr/>
                    <a:lstStyle/>
                    <a:p>
                      <a:pPr algn="ctr" rtl="0" fontAlgn="ctr"/>
                      <a:r>
                        <a:rPr lang="en-US" altLang="ja-JP" sz="1000" u="none" strike="noStrike" dirty="0" smtClean="0">
                          <a:effectLst/>
                          <a:latin typeface="Arial Unicode MS" pitchFamily="50" charset="-128"/>
                          <a:ea typeface="Arial Unicode MS" pitchFamily="50" charset="-128"/>
                          <a:cs typeface="Arial Unicode MS" pitchFamily="50" charset="-128"/>
                        </a:rPr>
                        <a:t>Total</a:t>
                      </a:r>
                      <a:r>
                        <a:rPr lang="en-US" altLang="ja-JP" sz="1000" u="none" strike="noStrike" baseline="0" dirty="0" smtClean="0">
                          <a:effectLst/>
                          <a:latin typeface="Arial Unicode MS" pitchFamily="50" charset="-128"/>
                          <a:ea typeface="Arial Unicode MS" pitchFamily="50" charset="-128"/>
                          <a:cs typeface="Arial Unicode MS" pitchFamily="50" charset="-128"/>
                        </a:rPr>
                        <a:t>  </a:t>
                      </a:r>
                      <a:r>
                        <a:rPr lang="en-US" altLang="ja-JP" sz="1000" u="none" strike="noStrike" dirty="0" smtClean="0">
                          <a:effectLst/>
                          <a:latin typeface="Arial Unicode MS" pitchFamily="50" charset="-128"/>
                          <a:ea typeface="Arial Unicode MS" pitchFamily="50" charset="-128"/>
                          <a:cs typeface="Arial Unicode MS" pitchFamily="50" charset="-128"/>
                        </a:rPr>
                        <a:t>(%)</a:t>
                      </a:r>
                      <a:endParaRPr lang="en-US" altLang="ja-JP" sz="1000" b="1" i="0" u="none" strike="noStrike" dirty="0">
                        <a:solidFill>
                          <a:srgbClr val="FFFFFF"/>
                        </a:solidFill>
                        <a:effectLst/>
                        <a:latin typeface="Arial Unicode MS" pitchFamily="50" charset="-128"/>
                        <a:ea typeface="Arial Unicode MS" pitchFamily="50" charset="-128"/>
                        <a:cs typeface="Arial Unicode MS" pitchFamily="50" charset="-128"/>
                      </a:endParaRPr>
                    </a:p>
                  </a:txBody>
                  <a:tcPr marL="3020" marR="3020" marT="2848" marB="0" anchor="ctr"/>
                </a:tc>
              </a:tr>
              <a:tr h="294523">
                <a:tc>
                  <a:txBody>
                    <a:bodyPr/>
                    <a:lstStyle/>
                    <a:p>
                      <a:pPr algn="ctr" rtl="0" fontAlgn="ctr"/>
                      <a:r>
                        <a:rPr lang="en-US" altLang="ja-JP" sz="1000" u="none" strike="noStrike" dirty="0" smtClean="0">
                          <a:effectLst/>
                          <a:latin typeface="Arial Unicode MS" pitchFamily="50" charset="-128"/>
                          <a:ea typeface="Arial Unicode MS" pitchFamily="50" charset="-128"/>
                          <a:cs typeface="Arial Unicode MS" pitchFamily="50" charset="-128"/>
                        </a:rPr>
                        <a:t>Qi</a:t>
                      </a:r>
                      <a:endParaRPr lang="ja-JP" altLang="en-US" sz="1000" b="0" i="0" u="none" strike="noStrike" dirty="0">
                        <a:solidFill>
                          <a:srgbClr val="000000"/>
                        </a:solidFill>
                        <a:effectLst/>
                        <a:latin typeface="Arial Unicode MS" pitchFamily="50" charset="-128"/>
                        <a:ea typeface="Arial Unicode MS" pitchFamily="50" charset="-128"/>
                        <a:cs typeface="Arial Unicode MS" pitchFamily="50" charset="-128"/>
                      </a:endParaRPr>
                    </a:p>
                  </a:txBody>
                  <a:tcPr marL="3020" marR="3020" marT="2848" marB="0" anchor="ctr"/>
                </a:tc>
                <a:tc>
                  <a:txBody>
                    <a:bodyPr/>
                    <a:lstStyle/>
                    <a:p>
                      <a:pPr algn="ctr" rtl="0" fontAlgn="ctr"/>
                      <a:r>
                        <a:rPr lang="en-US" altLang="ja-JP" sz="1000" u="none" strike="noStrike" dirty="0" smtClean="0">
                          <a:effectLst/>
                          <a:latin typeface="Arial Unicode MS" pitchFamily="50" charset="-128"/>
                          <a:ea typeface="Arial Unicode MS" pitchFamily="50" charset="-128"/>
                          <a:cs typeface="Arial Unicode MS" pitchFamily="50" charset="-128"/>
                        </a:rPr>
                        <a:t>348   (15.7</a:t>
                      </a:r>
                      <a:r>
                        <a:rPr lang="en-US" altLang="ja-JP" sz="1000" u="none" strike="noStrike" baseline="0" dirty="0" smtClean="0">
                          <a:effectLst/>
                          <a:latin typeface="Arial Unicode MS" pitchFamily="50" charset="-128"/>
                          <a:ea typeface="Arial Unicode MS" pitchFamily="50" charset="-128"/>
                          <a:cs typeface="Arial Unicode MS" pitchFamily="50" charset="-128"/>
                        </a:rPr>
                        <a:t> </a:t>
                      </a:r>
                      <a:r>
                        <a:rPr lang="en-US" altLang="ja-JP" sz="1000" u="none" strike="noStrike" dirty="0" smtClean="0">
                          <a:effectLst/>
                          <a:latin typeface="Arial Unicode MS" pitchFamily="50" charset="-128"/>
                          <a:ea typeface="Arial Unicode MS" pitchFamily="50" charset="-128"/>
                          <a:cs typeface="Arial Unicode MS" pitchFamily="50" charset="-128"/>
                        </a:rPr>
                        <a:t>%)</a:t>
                      </a:r>
                      <a:endParaRPr lang="en-US" altLang="ja-JP" sz="1000" b="0" i="0" u="none" strike="noStrike" dirty="0">
                        <a:solidFill>
                          <a:srgbClr val="000000"/>
                        </a:solidFill>
                        <a:effectLst/>
                        <a:latin typeface="Arial Unicode MS" pitchFamily="50" charset="-128"/>
                        <a:ea typeface="Arial Unicode MS" pitchFamily="50" charset="-128"/>
                        <a:cs typeface="Arial Unicode MS" pitchFamily="50" charset="-128"/>
                      </a:endParaRPr>
                    </a:p>
                  </a:txBody>
                  <a:tcPr marL="3020" marR="3020" marT="2848" marB="0" anchor="ctr"/>
                </a:tc>
                <a:tc>
                  <a:txBody>
                    <a:bodyPr/>
                    <a:lstStyle/>
                    <a:p>
                      <a:pPr algn="ctr" rtl="0" fontAlgn="ctr"/>
                      <a:r>
                        <a:rPr lang="en-US" altLang="ja-JP" sz="1000" u="none" strike="noStrike" dirty="0" smtClean="0">
                          <a:effectLst/>
                          <a:latin typeface="Arial Unicode MS" pitchFamily="50" charset="-128"/>
                          <a:ea typeface="Arial Unicode MS" pitchFamily="50" charset="-128"/>
                          <a:cs typeface="Arial Unicode MS" pitchFamily="50" charset="-128"/>
                        </a:rPr>
                        <a:t>814  (36.6%)</a:t>
                      </a:r>
                      <a:endParaRPr lang="en-US" altLang="ja-JP" sz="1000" b="0" i="0" u="none" strike="noStrike" dirty="0">
                        <a:solidFill>
                          <a:srgbClr val="000000"/>
                        </a:solidFill>
                        <a:effectLst/>
                        <a:latin typeface="Arial Unicode MS" pitchFamily="50" charset="-128"/>
                        <a:ea typeface="Arial Unicode MS" pitchFamily="50" charset="-128"/>
                        <a:cs typeface="Arial Unicode MS" pitchFamily="50" charset="-128"/>
                      </a:endParaRPr>
                    </a:p>
                  </a:txBody>
                  <a:tcPr marL="3020" marR="3020" marT="2848" marB="0" anchor="ctr"/>
                </a:tc>
                <a:tc>
                  <a:txBody>
                    <a:bodyPr/>
                    <a:lstStyle/>
                    <a:p>
                      <a:pPr algn="ctr" rtl="0" fontAlgn="ctr"/>
                      <a:r>
                        <a:rPr lang="en-US" altLang="ja-JP" sz="1000" u="none" strike="noStrike" dirty="0" smtClean="0">
                          <a:effectLst/>
                          <a:latin typeface="Arial Unicode MS" pitchFamily="50" charset="-128"/>
                          <a:ea typeface="Arial Unicode MS" pitchFamily="50" charset="-128"/>
                          <a:cs typeface="Arial Unicode MS" pitchFamily="50" charset="-128"/>
                        </a:rPr>
                        <a:t>1162  (52.3</a:t>
                      </a:r>
                      <a:r>
                        <a:rPr lang="en-US" altLang="ja-JP" sz="1000" u="none" strike="noStrike" baseline="0" dirty="0" smtClean="0">
                          <a:effectLst/>
                          <a:latin typeface="Arial Unicode MS" pitchFamily="50" charset="-128"/>
                          <a:ea typeface="Arial Unicode MS" pitchFamily="50" charset="-128"/>
                          <a:cs typeface="Arial Unicode MS" pitchFamily="50" charset="-128"/>
                        </a:rPr>
                        <a:t> </a:t>
                      </a:r>
                      <a:r>
                        <a:rPr lang="en-US" altLang="ja-JP" sz="1000" u="none" strike="noStrike" dirty="0" smtClean="0">
                          <a:effectLst/>
                          <a:latin typeface="Arial Unicode MS" pitchFamily="50" charset="-128"/>
                          <a:ea typeface="Arial Unicode MS" pitchFamily="50" charset="-128"/>
                          <a:cs typeface="Arial Unicode MS" pitchFamily="50" charset="-128"/>
                        </a:rPr>
                        <a:t>%)</a:t>
                      </a:r>
                      <a:endParaRPr lang="en-US" altLang="ja-JP" sz="1000" b="0" i="0" u="none" strike="noStrike" dirty="0">
                        <a:solidFill>
                          <a:srgbClr val="000000"/>
                        </a:solidFill>
                        <a:effectLst/>
                        <a:latin typeface="Arial Unicode MS" pitchFamily="50" charset="-128"/>
                        <a:ea typeface="Arial Unicode MS" pitchFamily="50" charset="-128"/>
                        <a:cs typeface="Arial Unicode MS" pitchFamily="50" charset="-128"/>
                      </a:endParaRPr>
                    </a:p>
                  </a:txBody>
                  <a:tcPr marL="3020" marR="3020" marT="2848" marB="0" anchor="ctr"/>
                </a:tc>
              </a:tr>
              <a:tr h="294523">
                <a:tc>
                  <a:txBody>
                    <a:bodyPr/>
                    <a:lstStyle/>
                    <a:p>
                      <a:pPr algn="ctr" rtl="0" fontAlgn="ctr"/>
                      <a:r>
                        <a:rPr lang="en-US" altLang="ja-JP" sz="1000" u="none" strike="noStrike" dirty="0" smtClean="0">
                          <a:effectLst/>
                          <a:latin typeface="Arial Unicode MS" pitchFamily="50" charset="-128"/>
                          <a:ea typeface="Arial Unicode MS" pitchFamily="50" charset="-128"/>
                          <a:cs typeface="Arial Unicode MS" pitchFamily="50" charset="-128"/>
                        </a:rPr>
                        <a:t>Blood</a:t>
                      </a:r>
                      <a:endParaRPr lang="ja-JP" altLang="en-US" sz="1000" b="0" i="0" u="none" strike="noStrike" dirty="0">
                        <a:solidFill>
                          <a:srgbClr val="000000"/>
                        </a:solidFill>
                        <a:effectLst/>
                        <a:latin typeface="Arial Unicode MS" pitchFamily="50" charset="-128"/>
                        <a:ea typeface="Arial Unicode MS" pitchFamily="50" charset="-128"/>
                        <a:cs typeface="Arial Unicode MS" pitchFamily="50" charset="-128"/>
                      </a:endParaRPr>
                    </a:p>
                  </a:txBody>
                  <a:tcPr marL="3020" marR="3020" marT="2848" marB="0" anchor="ctr"/>
                </a:tc>
                <a:tc>
                  <a:txBody>
                    <a:bodyPr/>
                    <a:lstStyle/>
                    <a:p>
                      <a:pPr marL="228600" indent="-228600" algn="ctr" rtl="0" fontAlgn="ctr">
                        <a:buAutoNum type="arabicPlain" startAt="201"/>
                      </a:pPr>
                      <a:r>
                        <a:rPr lang="en-US" altLang="ja-JP" sz="1000" u="none" strike="noStrike" dirty="0" smtClean="0">
                          <a:effectLst/>
                          <a:latin typeface="Arial Unicode MS" pitchFamily="50" charset="-128"/>
                          <a:ea typeface="Arial Unicode MS" pitchFamily="50" charset="-128"/>
                          <a:cs typeface="Arial Unicode MS" pitchFamily="50" charset="-128"/>
                        </a:rPr>
                        <a:t>  (9.1</a:t>
                      </a:r>
                      <a:r>
                        <a:rPr lang="en-US" altLang="ja-JP" sz="1000" u="none" strike="noStrike" baseline="0" dirty="0" smtClean="0">
                          <a:effectLst/>
                          <a:latin typeface="Arial Unicode MS" pitchFamily="50" charset="-128"/>
                          <a:ea typeface="Arial Unicode MS" pitchFamily="50" charset="-128"/>
                          <a:cs typeface="Arial Unicode MS" pitchFamily="50" charset="-128"/>
                        </a:rPr>
                        <a:t> </a:t>
                      </a:r>
                      <a:r>
                        <a:rPr lang="en-US" altLang="ja-JP" sz="1000" u="none" strike="noStrike" dirty="0" smtClean="0">
                          <a:effectLst/>
                          <a:latin typeface="Arial Unicode MS" pitchFamily="50" charset="-128"/>
                          <a:ea typeface="Arial Unicode MS" pitchFamily="50" charset="-128"/>
                          <a:cs typeface="Arial Unicode MS" pitchFamily="50" charset="-128"/>
                        </a:rPr>
                        <a:t>%)</a:t>
                      </a:r>
                      <a:endParaRPr lang="en-US" altLang="ja-JP" sz="1000" b="0" i="0" u="none" strike="noStrike" dirty="0">
                        <a:solidFill>
                          <a:srgbClr val="000000"/>
                        </a:solidFill>
                        <a:effectLst/>
                        <a:latin typeface="Arial Unicode MS" pitchFamily="50" charset="-128"/>
                        <a:ea typeface="Arial Unicode MS" pitchFamily="50" charset="-128"/>
                        <a:cs typeface="Arial Unicode MS" pitchFamily="50" charset="-128"/>
                      </a:endParaRPr>
                    </a:p>
                  </a:txBody>
                  <a:tcPr marL="3020" marR="3020" marT="2848" marB="0" anchor="ctr"/>
                </a:tc>
                <a:tc>
                  <a:txBody>
                    <a:bodyPr/>
                    <a:lstStyle/>
                    <a:p>
                      <a:pPr algn="ctr" rtl="0" fontAlgn="ctr"/>
                      <a:r>
                        <a:rPr lang="en-US" altLang="ja-JP" sz="1000" u="none" strike="noStrike" dirty="0" smtClean="0">
                          <a:effectLst/>
                          <a:latin typeface="Arial Unicode MS" pitchFamily="50" charset="-128"/>
                          <a:ea typeface="Arial Unicode MS" pitchFamily="50" charset="-128"/>
                          <a:cs typeface="Arial Unicode MS" pitchFamily="50" charset="-128"/>
                        </a:rPr>
                        <a:t>806  (36.3</a:t>
                      </a:r>
                      <a:r>
                        <a:rPr lang="en-US" altLang="ja-JP" sz="1000" u="none" strike="noStrike" baseline="0" dirty="0" smtClean="0">
                          <a:effectLst/>
                          <a:latin typeface="Arial Unicode MS" pitchFamily="50" charset="-128"/>
                          <a:ea typeface="Arial Unicode MS" pitchFamily="50" charset="-128"/>
                          <a:cs typeface="Arial Unicode MS" pitchFamily="50" charset="-128"/>
                        </a:rPr>
                        <a:t> </a:t>
                      </a:r>
                      <a:r>
                        <a:rPr lang="en-US" altLang="ja-JP" sz="1000" u="none" strike="noStrike" dirty="0" smtClean="0">
                          <a:effectLst/>
                          <a:latin typeface="Arial Unicode MS" pitchFamily="50" charset="-128"/>
                          <a:ea typeface="Arial Unicode MS" pitchFamily="50" charset="-128"/>
                          <a:cs typeface="Arial Unicode MS" pitchFamily="50" charset="-128"/>
                        </a:rPr>
                        <a:t>%)</a:t>
                      </a:r>
                      <a:endParaRPr lang="en-US" altLang="ja-JP" sz="1000" b="0" i="0" u="none" strike="noStrike" dirty="0">
                        <a:solidFill>
                          <a:srgbClr val="000000"/>
                        </a:solidFill>
                        <a:effectLst/>
                        <a:latin typeface="Arial Unicode MS" pitchFamily="50" charset="-128"/>
                        <a:ea typeface="Arial Unicode MS" pitchFamily="50" charset="-128"/>
                        <a:cs typeface="Arial Unicode MS" pitchFamily="50" charset="-128"/>
                      </a:endParaRPr>
                    </a:p>
                  </a:txBody>
                  <a:tcPr marL="3020" marR="3020" marT="2848" marB="0" anchor="ctr"/>
                </a:tc>
                <a:tc>
                  <a:txBody>
                    <a:bodyPr/>
                    <a:lstStyle/>
                    <a:p>
                      <a:pPr algn="ctr" rtl="0" fontAlgn="ctr"/>
                      <a:r>
                        <a:rPr lang="en-US" altLang="ja-JP" sz="1000" u="none" strike="noStrike" dirty="0" smtClean="0">
                          <a:effectLst/>
                          <a:latin typeface="Arial Unicode MS" pitchFamily="50" charset="-128"/>
                          <a:ea typeface="Arial Unicode MS" pitchFamily="50" charset="-128"/>
                          <a:cs typeface="Arial Unicode MS" pitchFamily="50" charset="-128"/>
                        </a:rPr>
                        <a:t>1007  (45.3 %)</a:t>
                      </a:r>
                      <a:endParaRPr lang="en-US" altLang="ja-JP" sz="1000" b="0" i="0" u="none" strike="noStrike" dirty="0">
                        <a:solidFill>
                          <a:srgbClr val="000000"/>
                        </a:solidFill>
                        <a:effectLst/>
                        <a:latin typeface="Arial Unicode MS" pitchFamily="50" charset="-128"/>
                        <a:ea typeface="Arial Unicode MS" pitchFamily="50" charset="-128"/>
                        <a:cs typeface="Arial Unicode MS" pitchFamily="50" charset="-128"/>
                      </a:endParaRPr>
                    </a:p>
                  </a:txBody>
                  <a:tcPr marL="3020" marR="3020" marT="2848" marB="0" anchor="ctr"/>
                </a:tc>
              </a:tr>
              <a:tr h="294523">
                <a:tc>
                  <a:txBody>
                    <a:bodyPr/>
                    <a:lstStyle/>
                    <a:p>
                      <a:pPr algn="ctr" rtl="0" fontAlgn="ctr"/>
                      <a:r>
                        <a:rPr lang="en-US" altLang="ja-JP" sz="1000" u="none" strike="noStrike" dirty="0" smtClean="0">
                          <a:effectLst/>
                          <a:latin typeface="Arial Unicode MS" pitchFamily="50" charset="-128"/>
                          <a:ea typeface="Arial Unicode MS" pitchFamily="50" charset="-128"/>
                          <a:cs typeface="Arial Unicode MS" pitchFamily="50" charset="-128"/>
                        </a:rPr>
                        <a:t>Fluid</a:t>
                      </a:r>
                      <a:endParaRPr lang="ja-JP" altLang="en-US" sz="1000" b="0" i="0" u="none" strike="noStrike" dirty="0">
                        <a:solidFill>
                          <a:srgbClr val="000000"/>
                        </a:solidFill>
                        <a:effectLst/>
                        <a:latin typeface="Arial Unicode MS" pitchFamily="50" charset="-128"/>
                        <a:ea typeface="Arial Unicode MS" pitchFamily="50" charset="-128"/>
                        <a:cs typeface="Arial Unicode MS" pitchFamily="50" charset="-128"/>
                      </a:endParaRPr>
                    </a:p>
                  </a:txBody>
                  <a:tcPr marL="3020" marR="3020" marT="2848" marB="0" anchor="ctr"/>
                </a:tc>
                <a:tc>
                  <a:txBody>
                    <a:bodyPr/>
                    <a:lstStyle/>
                    <a:p>
                      <a:pPr algn="ctr" rtl="0" fontAlgn="ctr"/>
                      <a:r>
                        <a:rPr lang="en-US" altLang="ja-JP" sz="1000" u="none" strike="noStrike" dirty="0" smtClean="0">
                          <a:effectLst/>
                          <a:latin typeface="Arial Unicode MS" pitchFamily="50" charset="-128"/>
                          <a:ea typeface="Arial Unicode MS" pitchFamily="50" charset="-128"/>
                          <a:cs typeface="Arial Unicode MS" pitchFamily="50" charset="-128"/>
                        </a:rPr>
                        <a:t>113  (5.</a:t>
                      </a:r>
                      <a:r>
                        <a:rPr lang="en-US" altLang="ja-JP" sz="1000" u="none" strike="noStrike" baseline="0" dirty="0" smtClean="0">
                          <a:effectLst/>
                          <a:latin typeface="Arial Unicode MS" pitchFamily="50" charset="-128"/>
                          <a:ea typeface="Arial Unicode MS" pitchFamily="50" charset="-128"/>
                          <a:cs typeface="Arial Unicode MS" pitchFamily="50" charset="-128"/>
                        </a:rPr>
                        <a:t>1 </a:t>
                      </a:r>
                      <a:r>
                        <a:rPr lang="en-US" altLang="ja-JP" sz="1000" u="none" strike="noStrike" dirty="0" smtClean="0">
                          <a:effectLst/>
                          <a:latin typeface="Arial Unicode MS" pitchFamily="50" charset="-128"/>
                          <a:ea typeface="Arial Unicode MS" pitchFamily="50" charset="-128"/>
                          <a:cs typeface="Arial Unicode MS" pitchFamily="50" charset="-128"/>
                        </a:rPr>
                        <a:t>%)</a:t>
                      </a:r>
                      <a:endParaRPr lang="en-US" altLang="ja-JP" sz="1000" b="0" i="0" u="none" strike="noStrike" dirty="0">
                        <a:solidFill>
                          <a:srgbClr val="000000"/>
                        </a:solidFill>
                        <a:effectLst/>
                        <a:latin typeface="Arial Unicode MS" pitchFamily="50" charset="-128"/>
                        <a:ea typeface="Arial Unicode MS" pitchFamily="50" charset="-128"/>
                        <a:cs typeface="Arial Unicode MS" pitchFamily="50" charset="-128"/>
                      </a:endParaRPr>
                    </a:p>
                  </a:txBody>
                  <a:tcPr marL="3020" marR="3020" marT="2848" marB="0" anchor="ctr"/>
                </a:tc>
                <a:tc>
                  <a:txBody>
                    <a:bodyPr/>
                    <a:lstStyle/>
                    <a:p>
                      <a:pPr algn="ctr" rtl="0" fontAlgn="ctr"/>
                      <a:r>
                        <a:rPr lang="en-US" altLang="ja-JP" sz="1000" u="none" strike="noStrike" dirty="0" smtClean="0">
                          <a:effectLst/>
                          <a:latin typeface="Arial Unicode MS" pitchFamily="50" charset="-128"/>
                          <a:ea typeface="Arial Unicode MS" pitchFamily="50" charset="-128"/>
                          <a:cs typeface="Arial Unicode MS" pitchFamily="50" charset="-128"/>
                        </a:rPr>
                        <a:t>426  (19.2</a:t>
                      </a:r>
                      <a:r>
                        <a:rPr lang="en-US" altLang="ja-JP" sz="1000" u="none" strike="noStrike" baseline="0" dirty="0" smtClean="0">
                          <a:effectLst/>
                          <a:latin typeface="Arial Unicode MS" pitchFamily="50" charset="-128"/>
                          <a:ea typeface="Arial Unicode MS" pitchFamily="50" charset="-128"/>
                          <a:cs typeface="Arial Unicode MS" pitchFamily="50" charset="-128"/>
                        </a:rPr>
                        <a:t> </a:t>
                      </a:r>
                      <a:r>
                        <a:rPr lang="en-US" altLang="ja-JP" sz="1000" u="none" strike="noStrike" dirty="0" smtClean="0">
                          <a:effectLst/>
                          <a:latin typeface="Arial Unicode MS" pitchFamily="50" charset="-128"/>
                          <a:ea typeface="Arial Unicode MS" pitchFamily="50" charset="-128"/>
                          <a:cs typeface="Arial Unicode MS" pitchFamily="50" charset="-128"/>
                        </a:rPr>
                        <a:t>%)</a:t>
                      </a:r>
                      <a:endParaRPr lang="en-US" altLang="ja-JP" sz="1000" b="0" i="0" u="none" strike="noStrike" dirty="0">
                        <a:solidFill>
                          <a:srgbClr val="000000"/>
                        </a:solidFill>
                        <a:effectLst/>
                        <a:latin typeface="Arial Unicode MS" pitchFamily="50" charset="-128"/>
                        <a:ea typeface="Arial Unicode MS" pitchFamily="50" charset="-128"/>
                        <a:cs typeface="Arial Unicode MS" pitchFamily="50" charset="-128"/>
                      </a:endParaRPr>
                    </a:p>
                  </a:txBody>
                  <a:tcPr marL="3020" marR="3020" marT="2848" marB="0" anchor="ctr"/>
                </a:tc>
                <a:tc>
                  <a:txBody>
                    <a:bodyPr/>
                    <a:lstStyle/>
                    <a:p>
                      <a:pPr algn="ctr" rtl="0" fontAlgn="ctr"/>
                      <a:r>
                        <a:rPr lang="en-US" altLang="ja-JP" sz="1000" u="none" strike="noStrike" dirty="0" smtClean="0">
                          <a:effectLst/>
                          <a:latin typeface="Arial Unicode MS" pitchFamily="50" charset="-128"/>
                          <a:ea typeface="Arial Unicode MS" pitchFamily="50" charset="-128"/>
                          <a:cs typeface="Arial Unicode MS" pitchFamily="50" charset="-128"/>
                        </a:rPr>
                        <a:t>539  (24.3 %)</a:t>
                      </a:r>
                      <a:endParaRPr lang="en-US" altLang="ja-JP" sz="1000" b="0" i="0" u="none" strike="noStrike" dirty="0">
                        <a:solidFill>
                          <a:srgbClr val="000000"/>
                        </a:solidFill>
                        <a:effectLst/>
                        <a:latin typeface="Arial Unicode MS" pitchFamily="50" charset="-128"/>
                        <a:ea typeface="Arial Unicode MS" pitchFamily="50" charset="-128"/>
                        <a:cs typeface="Arial Unicode MS" pitchFamily="50" charset="-128"/>
                      </a:endParaRPr>
                    </a:p>
                  </a:txBody>
                  <a:tcPr marL="3020" marR="3020" marT="2848" marB="0" anchor="ctr"/>
                </a:tc>
              </a:tr>
              <a:tr h="294523">
                <a:tc>
                  <a:txBody>
                    <a:bodyPr/>
                    <a:lstStyle/>
                    <a:p>
                      <a:pPr algn="ctr" rtl="0" fontAlgn="ctr"/>
                      <a:r>
                        <a:rPr lang="en-US" altLang="ja-JP" sz="1000" u="none" strike="noStrike" dirty="0" smtClean="0">
                          <a:effectLst/>
                          <a:latin typeface="Arial Unicode MS" pitchFamily="50" charset="-128"/>
                          <a:ea typeface="Arial Unicode MS" pitchFamily="50" charset="-128"/>
                          <a:cs typeface="Arial Unicode MS" pitchFamily="50" charset="-128"/>
                        </a:rPr>
                        <a:t>Qi &amp; Blood</a:t>
                      </a:r>
                      <a:endParaRPr lang="ja-JP" altLang="en-US" sz="1000" b="0" i="0" u="none" strike="noStrike" dirty="0">
                        <a:solidFill>
                          <a:srgbClr val="000000"/>
                        </a:solidFill>
                        <a:effectLst/>
                        <a:latin typeface="Arial Unicode MS" pitchFamily="50" charset="-128"/>
                        <a:ea typeface="Arial Unicode MS" pitchFamily="50" charset="-128"/>
                        <a:cs typeface="Arial Unicode MS" pitchFamily="50" charset="-128"/>
                      </a:endParaRPr>
                    </a:p>
                  </a:txBody>
                  <a:tcPr marL="3020" marR="3020" marT="2848" marB="0" anchor="ctr"/>
                </a:tc>
                <a:tc>
                  <a:txBody>
                    <a:bodyPr/>
                    <a:lstStyle/>
                    <a:p>
                      <a:pPr algn="ctr" rtl="0" fontAlgn="ctr"/>
                      <a:r>
                        <a:rPr lang="en-US" altLang="ja-JP" sz="1000" u="none" strike="noStrike" dirty="0" smtClean="0">
                          <a:effectLst/>
                          <a:latin typeface="Arial Unicode MS" pitchFamily="50" charset="-128"/>
                          <a:ea typeface="Arial Unicode MS" pitchFamily="50" charset="-128"/>
                          <a:cs typeface="Arial Unicode MS" pitchFamily="50" charset="-128"/>
                        </a:rPr>
                        <a:t>99  (4.5</a:t>
                      </a:r>
                      <a:r>
                        <a:rPr lang="en-US" altLang="ja-JP" sz="1000" u="none" strike="noStrike" baseline="0" dirty="0" smtClean="0">
                          <a:effectLst/>
                          <a:latin typeface="Arial Unicode MS" pitchFamily="50" charset="-128"/>
                          <a:ea typeface="Arial Unicode MS" pitchFamily="50" charset="-128"/>
                          <a:cs typeface="Arial Unicode MS" pitchFamily="50" charset="-128"/>
                        </a:rPr>
                        <a:t> </a:t>
                      </a:r>
                      <a:r>
                        <a:rPr lang="en-US" altLang="ja-JP" sz="1000" u="none" strike="noStrike" dirty="0" smtClean="0">
                          <a:effectLst/>
                          <a:latin typeface="Arial Unicode MS" pitchFamily="50" charset="-128"/>
                          <a:ea typeface="Arial Unicode MS" pitchFamily="50" charset="-128"/>
                          <a:cs typeface="Arial Unicode MS" pitchFamily="50" charset="-128"/>
                        </a:rPr>
                        <a:t>%)</a:t>
                      </a:r>
                      <a:endParaRPr lang="en-US" altLang="ja-JP" sz="1000" b="0" i="0" u="none" strike="noStrike" dirty="0">
                        <a:solidFill>
                          <a:srgbClr val="000000"/>
                        </a:solidFill>
                        <a:effectLst/>
                        <a:latin typeface="Arial Unicode MS" pitchFamily="50" charset="-128"/>
                        <a:ea typeface="Arial Unicode MS" pitchFamily="50" charset="-128"/>
                        <a:cs typeface="Arial Unicode MS" pitchFamily="50" charset="-128"/>
                      </a:endParaRPr>
                    </a:p>
                  </a:txBody>
                  <a:tcPr marL="3020" marR="3020" marT="2848" marB="0" anchor="ctr"/>
                </a:tc>
                <a:tc>
                  <a:txBody>
                    <a:bodyPr/>
                    <a:lstStyle/>
                    <a:p>
                      <a:pPr algn="ctr" rtl="0" fontAlgn="ctr"/>
                      <a:r>
                        <a:rPr lang="en-US" altLang="ja-JP" sz="1000" u="none" strike="noStrike" dirty="0" smtClean="0">
                          <a:effectLst/>
                          <a:latin typeface="Arial Unicode MS" pitchFamily="50" charset="-128"/>
                          <a:ea typeface="Arial Unicode MS" pitchFamily="50" charset="-128"/>
                          <a:cs typeface="Arial Unicode MS" pitchFamily="50" charset="-128"/>
                        </a:rPr>
                        <a:t>394  (17.7</a:t>
                      </a:r>
                      <a:r>
                        <a:rPr lang="en-US" altLang="ja-JP" sz="1000" u="none" strike="noStrike" baseline="0" dirty="0" smtClean="0">
                          <a:effectLst/>
                          <a:latin typeface="Arial Unicode MS" pitchFamily="50" charset="-128"/>
                          <a:ea typeface="Arial Unicode MS" pitchFamily="50" charset="-128"/>
                          <a:cs typeface="Arial Unicode MS" pitchFamily="50" charset="-128"/>
                        </a:rPr>
                        <a:t> </a:t>
                      </a:r>
                      <a:r>
                        <a:rPr lang="en-US" altLang="ja-JP" sz="1000" u="none" strike="noStrike" dirty="0" smtClean="0">
                          <a:effectLst/>
                          <a:latin typeface="Arial Unicode MS" pitchFamily="50" charset="-128"/>
                          <a:ea typeface="Arial Unicode MS" pitchFamily="50" charset="-128"/>
                          <a:cs typeface="Arial Unicode MS" pitchFamily="50" charset="-128"/>
                        </a:rPr>
                        <a:t>%)</a:t>
                      </a:r>
                      <a:endParaRPr lang="en-US" altLang="ja-JP" sz="1000" b="0" i="0" u="none" strike="noStrike" dirty="0">
                        <a:solidFill>
                          <a:srgbClr val="000000"/>
                        </a:solidFill>
                        <a:effectLst/>
                        <a:latin typeface="Arial Unicode MS" pitchFamily="50" charset="-128"/>
                        <a:ea typeface="Arial Unicode MS" pitchFamily="50" charset="-128"/>
                        <a:cs typeface="Arial Unicode MS" pitchFamily="50" charset="-128"/>
                      </a:endParaRPr>
                    </a:p>
                  </a:txBody>
                  <a:tcPr marL="3020" marR="3020" marT="2848" marB="0" anchor="ctr"/>
                </a:tc>
                <a:tc>
                  <a:txBody>
                    <a:bodyPr/>
                    <a:lstStyle/>
                    <a:p>
                      <a:pPr algn="ctr" rtl="0" fontAlgn="ctr"/>
                      <a:r>
                        <a:rPr lang="en-US" altLang="ja-JP" sz="1000" u="none" strike="noStrike" dirty="0" smtClean="0">
                          <a:effectLst/>
                          <a:latin typeface="Arial Unicode MS" pitchFamily="50" charset="-128"/>
                          <a:ea typeface="Arial Unicode MS" pitchFamily="50" charset="-128"/>
                          <a:cs typeface="Arial Unicode MS" pitchFamily="50" charset="-128"/>
                        </a:rPr>
                        <a:t>493  (22.2 %)</a:t>
                      </a:r>
                      <a:endParaRPr lang="en-US" altLang="ja-JP" sz="1000" b="0" i="0" u="none" strike="noStrike" dirty="0">
                        <a:solidFill>
                          <a:srgbClr val="000000"/>
                        </a:solidFill>
                        <a:effectLst/>
                        <a:latin typeface="Arial Unicode MS" pitchFamily="50" charset="-128"/>
                        <a:ea typeface="Arial Unicode MS" pitchFamily="50" charset="-128"/>
                        <a:cs typeface="Arial Unicode MS" pitchFamily="50" charset="-128"/>
                      </a:endParaRPr>
                    </a:p>
                  </a:txBody>
                  <a:tcPr marL="3020" marR="3020" marT="2848" marB="0" anchor="ctr"/>
                </a:tc>
              </a:tr>
              <a:tr h="294523">
                <a:tc>
                  <a:txBody>
                    <a:bodyPr/>
                    <a:lstStyle/>
                    <a:p>
                      <a:pPr algn="ctr" rtl="0" fontAlgn="ctr"/>
                      <a:r>
                        <a:rPr lang="en-US" altLang="ja-JP" sz="1000" u="none" strike="noStrike" dirty="0" smtClean="0">
                          <a:effectLst/>
                          <a:latin typeface="Arial Unicode MS" pitchFamily="50" charset="-128"/>
                          <a:ea typeface="Arial Unicode MS" pitchFamily="50" charset="-128"/>
                          <a:cs typeface="Arial Unicode MS" pitchFamily="50" charset="-128"/>
                        </a:rPr>
                        <a:t>Blood</a:t>
                      </a:r>
                      <a:r>
                        <a:rPr lang="en-US" altLang="ja-JP" sz="1000" u="none" strike="noStrike" baseline="0" dirty="0" smtClean="0">
                          <a:effectLst/>
                          <a:latin typeface="Arial Unicode MS" pitchFamily="50" charset="-128"/>
                          <a:ea typeface="Arial Unicode MS" pitchFamily="50" charset="-128"/>
                          <a:cs typeface="Arial Unicode MS" pitchFamily="50" charset="-128"/>
                        </a:rPr>
                        <a:t> &amp; Fluid</a:t>
                      </a:r>
                      <a:endParaRPr lang="ja-JP" altLang="en-US" sz="1000" b="0" i="0" u="none" strike="noStrike" dirty="0">
                        <a:solidFill>
                          <a:srgbClr val="000000"/>
                        </a:solidFill>
                        <a:effectLst/>
                        <a:latin typeface="Arial Unicode MS" pitchFamily="50" charset="-128"/>
                        <a:ea typeface="Arial Unicode MS" pitchFamily="50" charset="-128"/>
                        <a:cs typeface="Arial Unicode MS" pitchFamily="50" charset="-128"/>
                      </a:endParaRPr>
                    </a:p>
                  </a:txBody>
                  <a:tcPr marL="3020" marR="3020" marT="2848" marB="0" anchor="ctr"/>
                </a:tc>
                <a:tc>
                  <a:txBody>
                    <a:bodyPr/>
                    <a:lstStyle/>
                    <a:p>
                      <a:pPr algn="ctr" rtl="0" fontAlgn="ctr"/>
                      <a:r>
                        <a:rPr lang="en-US" altLang="ja-JP" sz="1000" u="none" strike="noStrike" dirty="0" smtClean="0">
                          <a:effectLst/>
                          <a:latin typeface="Arial Unicode MS" pitchFamily="50" charset="-128"/>
                          <a:ea typeface="Arial Unicode MS" pitchFamily="50" charset="-128"/>
                          <a:cs typeface="Arial Unicode MS" pitchFamily="50" charset="-128"/>
                        </a:rPr>
                        <a:t>69  (3.1%)</a:t>
                      </a:r>
                      <a:endParaRPr lang="en-US" altLang="ja-JP" sz="1000" b="0" i="0" u="none" strike="noStrike" dirty="0">
                        <a:solidFill>
                          <a:srgbClr val="000000"/>
                        </a:solidFill>
                        <a:effectLst/>
                        <a:latin typeface="Arial Unicode MS" pitchFamily="50" charset="-128"/>
                        <a:ea typeface="Arial Unicode MS" pitchFamily="50" charset="-128"/>
                        <a:cs typeface="Arial Unicode MS" pitchFamily="50" charset="-128"/>
                      </a:endParaRPr>
                    </a:p>
                  </a:txBody>
                  <a:tcPr marL="3020" marR="3020" marT="2848" marB="0" anchor="ctr"/>
                </a:tc>
                <a:tc>
                  <a:txBody>
                    <a:bodyPr/>
                    <a:lstStyle/>
                    <a:p>
                      <a:pPr algn="ctr" rtl="0" fontAlgn="ctr"/>
                      <a:r>
                        <a:rPr lang="en-US" altLang="ja-JP" sz="1000" u="none" strike="noStrike" dirty="0" smtClean="0">
                          <a:effectLst/>
                          <a:latin typeface="Arial Unicode MS" pitchFamily="50" charset="-128"/>
                          <a:ea typeface="Arial Unicode MS" pitchFamily="50" charset="-128"/>
                          <a:cs typeface="Arial Unicode MS" pitchFamily="50" charset="-128"/>
                        </a:rPr>
                        <a:t>201  (9.1</a:t>
                      </a:r>
                      <a:r>
                        <a:rPr lang="en-US" altLang="ja-JP" sz="1000" u="none" strike="noStrike" baseline="0" dirty="0" smtClean="0">
                          <a:effectLst/>
                          <a:latin typeface="Arial Unicode MS" pitchFamily="50" charset="-128"/>
                          <a:ea typeface="Arial Unicode MS" pitchFamily="50" charset="-128"/>
                          <a:cs typeface="Arial Unicode MS" pitchFamily="50" charset="-128"/>
                        </a:rPr>
                        <a:t> </a:t>
                      </a:r>
                      <a:r>
                        <a:rPr lang="en-US" altLang="ja-JP" sz="1000" u="none" strike="noStrike" dirty="0" smtClean="0">
                          <a:effectLst/>
                          <a:latin typeface="Arial Unicode MS" pitchFamily="50" charset="-128"/>
                          <a:ea typeface="Arial Unicode MS" pitchFamily="50" charset="-128"/>
                          <a:cs typeface="Arial Unicode MS" pitchFamily="50" charset="-128"/>
                        </a:rPr>
                        <a:t>%)</a:t>
                      </a:r>
                      <a:endParaRPr lang="en-US" altLang="ja-JP" sz="1000" b="0" i="0" u="none" strike="noStrike" dirty="0">
                        <a:solidFill>
                          <a:srgbClr val="000000"/>
                        </a:solidFill>
                        <a:effectLst/>
                        <a:latin typeface="Arial Unicode MS" pitchFamily="50" charset="-128"/>
                        <a:ea typeface="Arial Unicode MS" pitchFamily="50" charset="-128"/>
                        <a:cs typeface="Arial Unicode MS" pitchFamily="50" charset="-128"/>
                      </a:endParaRPr>
                    </a:p>
                  </a:txBody>
                  <a:tcPr marL="3020" marR="3020" marT="2848" marB="0" anchor="ctr"/>
                </a:tc>
                <a:tc>
                  <a:txBody>
                    <a:bodyPr/>
                    <a:lstStyle/>
                    <a:p>
                      <a:pPr algn="ctr" rtl="0" fontAlgn="ctr"/>
                      <a:r>
                        <a:rPr lang="en-US" altLang="ja-JP" sz="1000" u="none" strike="noStrike" dirty="0" smtClean="0">
                          <a:effectLst/>
                          <a:latin typeface="Arial Unicode MS" pitchFamily="50" charset="-128"/>
                          <a:ea typeface="Arial Unicode MS" pitchFamily="50" charset="-128"/>
                          <a:cs typeface="Arial Unicode MS" pitchFamily="50" charset="-128"/>
                        </a:rPr>
                        <a:t>270  (12.2 %)</a:t>
                      </a:r>
                      <a:endParaRPr lang="en-US" altLang="ja-JP" sz="1000" b="0" i="0" u="none" strike="noStrike" dirty="0">
                        <a:solidFill>
                          <a:srgbClr val="000000"/>
                        </a:solidFill>
                        <a:effectLst/>
                        <a:latin typeface="Arial Unicode MS" pitchFamily="50" charset="-128"/>
                        <a:ea typeface="Arial Unicode MS" pitchFamily="50" charset="-128"/>
                        <a:cs typeface="Arial Unicode MS" pitchFamily="50" charset="-128"/>
                      </a:endParaRPr>
                    </a:p>
                  </a:txBody>
                  <a:tcPr marL="3020" marR="3020" marT="2848" marB="0" anchor="ctr"/>
                </a:tc>
              </a:tr>
              <a:tr h="294523">
                <a:tc>
                  <a:txBody>
                    <a:bodyPr/>
                    <a:lstStyle/>
                    <a:p>
                      <a:pPr algn="ctr" rtl="0" fontAlgn="ctr"/>
                      <a:r>
                        <a:rPr lang="en-US" altLang="ja-JP" sz="1000" u="none" strike="noStrike" dirty="0" smtClean="0">
                          <a:effectLst/>
                          <a:latin typeface="Arial Unicode MS" pitchFamily="50" charset="-128"/>
                          <a:ea typeface="Arial Unicode MS" pitchFamily="50" charset="-128"/>
                          <a:cs typeface="Arial Unicode MS" pitchFamily="50" charset="-128"/>
                        </a:rPr>
                        <a:t>Blood &amp; Fluid</a:t>
                      </a:r>
                      <a:endParaRPr lang="ja-JP" altLang="en-US" sz="1000" b="0" i="0" u="none" strike="noStrike" dirty="0">
                        <a:solidFill>
                          <a:srgbClr val="000000"/>
                        </a:solidFill>
                        <a:effectLst/>
                        <a:latin typeface="Arial Unicode MS" pitchFamily="50" charset="-128"/>
                        <a:ea typeface="Arial Unicode MS" pitchFamily="50" charset="-128"/>
                        <a:cs typeface="Arial Unicode MS" pitchFamily="50" charset="-128"/>
                      </a:endParaRPr>
                    </a:p>
                  </a:txBody>
                  <a:tcPr marL="3020" marR="3020" marT="2848" marB="0" anchor="ctr"/>
                </a:tc>
                <a:tc>
                  <a:txBody>
                    <a:bodyPr/>
                    <a:lstStyle/>
                    <a:p>
                      <a:pPr algn="ctr" rtl="0" fontAlgn="ctr"/>
                      <a:r>
                        <a:rPr lang="en-US" altLang="ja-JP" sz="1000" u="none" strike="noStrike" dirty="0" smtClean="0">
                          <a:effectLst/>
                          <a:latin typeface="Arial Unicode MS" pitchFamily="50" charset="-128"/>
                          <a:ea typeface="Arial Unicode MS" pitchFamily="50" charset="-128"/>
                          <a:cs typeface="Arial Unicode MS" pitchFamily="50" charset="-128"/>
                        </a:rPr>
                        <a:t>43  (1.9</a:t>
                      </a:r>
                      <a:r>
                        <a:rPr lang="en-US" altLang="ja-JP" sz="1000" u="none" strike="noStrike" baseline="0" dirty="0" smtClean="0">
                          <a:effectLst/>
                          <a:latin typeface="Arial Unicode MS" pitchFamily="50" charset="-128"/>
                          <a:ea typeface="Arial Unicode MS" pitchFamily="50" charset="-128"/>
                          <a:cs typeface="Arial Unicode MS" pitchFamily="50" charset="-128"/>
                        </a:rPr>
                        <a:t> </a:t>
                      </a:r>
                      <a:r>
                        <a:rPr lang="en-US" altLang="ja-JP" sz="1000" u="none" strike="noStrike" dirty="0" smtClean="0">
                          <a:effectLst/>
                          <a:latin typeface="Arial Unicode MS" pitchFamily="50" charset="-128"/>
                          <a:ea typeface="Arial Unicode MS" pitchFamily="50" charset="-128"/>
                          <a:cs typeface="Arial Unicode MS" pitchFamily="50" charset="-128"/>
                        </a:rPr>
                        <a:t>%)</a:t>
                      </a:r>
                      <a:endParaRPr lang="en-US" altLang="ja-JP" sz="1000" b="0" i="0" u="none" strike="noStrike" dirty="0">
                        <a:solidFill>
                          <a:srgbClr val="000000"/>
                        </a:solidFill>
                        <a:effectLst/>
                        <a:latin typeface="Arial Unicode MS" pitchFamily="50" charset="-128"/>
                        <a:ea typeface="Arial Unicode MS" pitchFamily="50" charset="-128"/>
                        <a:cs typeface="Arial Unicode MS" pitchFamily="50" charset="-128"/>
                      </a:endParaRPr>
                    </a:p>
                  </a:txBody>
                  <a:tcPr marL="3020" marR="3020" marT="2848" marB="0" anchor="ctr"/>
                </a:tc>
                <a:tc>
                  <a:txBody>
                    <a:bodyPr/>
                    <a:lstStyle/>
                    <a:p>
                      <a:pPr algn="ctr" rtl="0" fontAlgn="ctr"/>
                      <a:r>
                        <a:rPr lang="en-US" altLang="ja-JP" sz="1000" u="none" strike="noStrike" dirty="0" smtClean="0">
                          <a:effectLst/>
                          <a:latin typeface="Arial Unicode MS" pitchFamily="50" charset="-128"/>
                          <a:ea typeface="Arial Unicode MS" pitchFamily="50" charset="-128"/>
                          <a:cs typeface="Arial Unicode MS" pitchFamily="50" charset="-128"/>
                        </a:rPr>
                        <a:t>239  (10.8</a:t>
                      </a:r>
                      <a:r>
                        <a:rPr lang="en-US" altLang="ja-JP" sz="1000" u="none" strike="noStrike" baseline="0" dirty="0" smtClean="0">
                          <a:effectLst/>
                          <a:latin typeface="Arial Unicode MS" pitchFamily="50" charset="-128"/>
                          <a:ea typeface="Arial Unicode MS" pitchFamily="50" charset="-128"/>
                          <a:cs typeface="Arial Unicode MS" pitchFamily="50" charset="-128"/>
                        </a:rPr>
                        <a:t> </a:t>
                      </a:r>
                      <a:r>
                        <a:rPr lang="en-US" altLang="ja-JP" sz="1000" u="none" strike="noStrike" dirty="0" smtClean="0">
                          <a:effectLst/>
                          <a:latin typeface="Arial Unicode MS" pitchFamily="50" charset="-128"/>
                          <a:ea typeface="Arial Unicode MS" pitchFamily="50" charset="-128"/>
                          <a:cs typeface="Arial Unicode MS" pitchFamily="50" charset="-128"/>
                        </a:rPr>
                        <a:t>%)</a:t>
                      </a:r>
                      <a:endParaRPr lang="en-US" altLang="ja-JP" sz="1000" b="0" i="0" u="none" strike="noStrike" dirty="0">
                        <a:solidFill>
                          <a:srgbClr val="000000"/>
                        </a:solidFill>
                        <a:effectLst/>
                        <a:latin typeface="Arial Unicode MS" pitchFamily="50" charset="-128"/>
                        <a:ea typeface="Arial Unicode MS" pitchFamily="50" charset="-128"/>
                        <a:cs typeface="Arial Unicode MS" pitchFamily="50" charset="-128"/>
                      </a:endParaRPr>
                    </a:p>
                  </a:txBody>
                  <a:tcPr marL="3020" marR="3020" marT="2848" marB="0" anchor="ctr"/>
                </a:tc>
                <a:tc>
                  <a:txBody>
                    <a:bodyPr/>
                    <a:lstStyle/>
                    <a:p>
                      <a:pPr algn="ctr" rtl="0" fontAlgn="ctr"/>
                      <a:r>
                        <a:rPr lang="en-US" altLang="ja-JP" sz="1000" u="none" strike="noStrike" dirty="0" smtClean="0">
                          <a:effectLst/>
                          <a:latin typeface="Arial Unicode MS" pitchFamily="50" charset="-128"/>
                          <a:ea typeface="Arial Unicode MS" pitchFamily="50" charset="-128"/>
                          <a:cs typeface="Arial Unicode MS" pitchFamily="50" charset="-128"/>
                        </a:rPr>
                        <a:t>282  (12.7 %)</a:t>
                      </a:r>
                      <a:endParaRPr lang="en-US" altLang="ja-JP" sz="1000" b="0" i="0" u="none" strike="noStrike" dirty="0">
                        <a:solidFill>
                          <a:srgbClr val="000000"/>
                        </a:solidFill>
                        <a:effectLst/>
                        <a:latin typeface="Arial Unicode MS" pitchFamily="50" charset="-128"/>
                        <a:ea typeface="Arial Unicode MS" pitchFamily="50" charset="-128"/>
                        <a:cs typeface="Arial Unicode MS" pitchFamily="50" charset="-128"/>
                      </a:endParaRPr>
                    </a:p>
                  </a:txBody>
                  <a:tcPr marL="3020" marR="3020" marT="2848" marB="0" anchor="ctr"/>
                </a:tc>
              </a:tr>
              <a:tr h="294523">
                <a:tc>
                  <a:txBody>
                    <a:bodyPr/>
                    <a:lstStyle/>
                    <a:p>
                      <a:pPr algn="ctr" rtl="0" fontAlgn="ctr"/>
                      <a:r>
                        <a:rPr lang="en-US" altLang="ja-JP" sz="1000" u="none" strike="noStrike" dirty="0" smtClean="0">
                          <a:effectLst/>
                          <a:latin typeface="Arial Unicode MS" pitchFamily="50" charset="-128"/>
                          <a:ea typeface="Arial Unicode MS" pitchFamily="50" charset="-128"/>
                          <a:cs typeface="Arial Unicode MS" pitchFamily="50" charset="-128"/>
                        </a:rPr>
                        <a:t>Qi &amp; Blood &amp; Fluid</a:t>
                      </a:r>
                      <a:endParaRPr lang="ja-JP" altLang="en-US" sz="1000" b="0" i="0" u="none" strike="noStrike" dirty="0">
                        <a:solidFill>
                          <a:srgbClr val="000000"/>
                        </a:solidFill>
                        <a:effectLst/>
                        <a:latin typeface="Arial Unicode MS" pitchFamily="50" charset="-128"/>
                        <a:ea typeface="Arial Unicode MS" pitchFamily="50" charset="-128"/>
                        <a:cs typeface="Arial Unicode MS" pitchFamily="50" charset="-128"/>
                      </a:endParaRPr>
                    </a:p>
                  </a:txBody>
                  <a:tcPr marL="3020" marR="3020" marT="2848" marB="0" anchor="ctr"/>
                </a:tc>
                <a:tc>
                  <a:txBody>
                    <a:bodyPr/>
                    <a:lstStyle/>
                    <a:p>
                      <a:pPr algn="ctr" rtl="0" fontAlgn="ctr"/>
                      <a:r>
                        <a:rPr lang="en-US" altLang="ja-JP" sz="1000" u="none" strike="noStrike" dirty="0" smtClean="0">
                          <a:effectLst/>
                          <a:latin typeface="Arial Unicode MS" pitchFamily="50" charset="-128"/>
                          <a:ea typeface="Arial Unicode MS" pitchFamily="50" charset="-128"/>
                          <a:cs typeface="Arial Unicode MS" pitchFamily="50" charset="-128"/>
                        </a:rPr>
                        <a:t>26  (1.2</a:t>
                      </a:r>
                      <a:r>
                        <a:rPr lang="en-US" altLang="ja-JP" sz="1000" u="none" strike="noStrike" baseline="0" dirty="0" smtClean="0">
                          <a:effectLst/>
                          <a:latin typeface="Arial Unicode MS" pitchFamily="50" charset="-128"/>
                          <a:ea typeface="Arial Unicode MS" pitchFamily="50" charset="-128"/>
                          <a:cs typeface="Arial Unicode MS" pitchFamily="50" charset="-128"/>
                        </a:rPr>
                        <a:t> </a:t>
                      </a:r>
                      <a:r>
                        <a:rPr lang="en-US" altLang="ja-JP" sz="1000" u="none" strike="noStrike" dirty="0" smtClean="0">
                          <a:effectLst/>
                          <a:latin typeface="Arial Unicode MS" pitchFamily="50" charset="-128"/>
                          <a:ea typeface="Arial Unicode MS" pitchFamily="50" charset="-128"/>
                          <a:cs typeface="Arial Unicode MS" pitchFamily="50" charset="-128"/>
                        </a:rPr>
                        <a:t>%)</a:t>
                      </a:r>
                      <a:endParaRPr lang="en-US" altLang="ja-JP" sz="1000" b="0" i="0" u="none" strike="noStrike" dirty="0">
                        <a:solidFill>
                          <a:srgbClr val="000000"/>
                        </a:solidFill>
                        <a:effectLst/>
                        <a:latin typeface="Arial Unicode MS" pitchFamily="50" charset="-128"/>
                        <a:ea typeface="Arial Unicode MS" pitchFamily="50" charset="-128"/>
                        <a:cs typeface="Arial Unicode MS" pitchFamily="50" charset="-128"/>
                      </a:endParaRPr>
                    </a:p>
                  </a:txBody>
                  <a:tcPr marL="3020" marR="3020" marT="2848" marB="0" anchor="ctr"/>
                </a:tc>
                <a:tc>
                  <a:txBody>
                    <a:bodyPr/>
                    <a:lstStyle/>
                    <a:p>
                      <a:pPr algn="ctr" rtl="0" fontAlgn="ctr"/>
                      <a:r>
                        <a:rPr lang="en-US" altLang="ja-JP" sz="1000" u="none" strike="noStrike" dirty="0" smtClean="0">
                          <a:effectLst/>
                          <a:latin typeface="Arial Unicode MS" pitchFamily="50" charset="-128"/>
                          <a:ea typeface="Arial Unicode MS" pitchFamily="50" charset="-128"/>
                          <a:cs typeface="Arial Unicode MS" pitchFamily="50" charset="-128"/>
                        </a:rPr>
                        <a:t>102  (4.</a:t>
                      </a:r>
                      <a:r>
                        <a:rPr lang="en-US" altLang="ja-JP" sz="1000" u="none" strike="noStrike" baseline="0" dirty="0" smtClean="0">
                          <a:effectLst/>
                          <a:latin typeface="Arial Unicode MS" pitchFamily="50" charset="-128"/>
                          <a:ea typeface="Arial Unicode MS" pitchFamily="50" charset="-128"/>
                          <a:cs typeface="Arial Unicode MS" pitchFamily="50" charset="-128"/>
                        </a:rPr>
                        <a:t>6 </a:t>
                      </a:r>
                      <a:r>
                        <a:rPr lang="en-US" altLang="ja-JP" sz="1000" u="none" strike="noStrike" dirty="0" smtClean="0">
                          <a:effectLst/>
                          <a:latin typeface="Arial Unicode MS" pitchFamily="50" charset="-128"/>
                          <a:ea typeface="Arial Unicode MS" pitchFamily="50" charset="-128"/>
                          <a:cs typeface="Arial Unicode MS" pitchFamily="50" charset="-128"/>
                        </a:rPr>
                        <a:t>%)</a:t>
                      </a:r>
                      <a:endParaRPr lang="en-US" altLang="ja-JP" sz="1000" b="0" i="0" u="none" strike="noStrike" dirty="0">
                        <a:solidFill>
                          <a:srgbClr val="000000"/>
                        </a:solidFill>
                        <a:effectLst/>
                        <a:latin typeface="Arial Unicode MS" pitchFamily="50" charset="-128"/>
                        <a:ea typeface="Arial Unicode MS" pitchFamily="50" charset="-128"/>
                        <a:cs typeface="Arial Unicode MS" pitchFamily="50" charset="-128"/>
                      </a:endParaRPr>
                    </a:p>
                  </a:txBody>
                  <a:tcPr marL="3020" marR="3020" marT="2848" marB="0" anchor="ctr"/>
                </a:tc>
                <a:tc>
                  <a:txBody>
                    <a:bodyPr/>
                    <a:lstStyle/>
                    <a:p>
                      <a:pPr algn="ctr" rtl="0" fontAlgn="ctr"/>
                      <a:r>
                        <a:rPr lang="en-US" altLang="ja-JP" sz="1000" u="none" strike="noStrike" dirty="0" smtClean="0">
                          <a:effectLst/>
                          <a:latin typeface="Arial Unicode MS" pitchFamily="50" charset="-128"/>
                          <a:ea typeface="Arial Unicode MS" pitchFamily="50" charset="-128"/>
                          <a:cs typeface="Arial Unicode MS" pitchFamily="50" charset="-128"/>
                        </a:rPr>
                        <a:t>128  (5.8 %)</a:t>
                      </a:r>
                      <a:endParaRPr lang="en-US" altLang="ja-JP" sz="1000" b="0" i="0" u="none" strike="noStrike" dirty="0">
                        <a:solidFill>
                          <a:srgbClr val="000000"/>
                        </a:solidFill>
                        <a:effectLst/>
                        <a:latin typeface="Arial Unicode MS" pitchFamily="50" charset="-128"/>
                        <a:ea typeface="Arial Unicode MS" pitchFamily="50" charset="-128"/>
                        <a:cs typeface="Arial Unicode MS" pitchFamily="50" charset="-128"/>
                      </a:endParaRPr>
                    </a:p>
                  </a:txBody>
                  <a:tcPr marL="3020" marR="3020" marT="2848" marB="0" anchor="ctr"/>
                </a:tc>
              </a:tr>
            </a:tbl>
          </a:graphicData>
        </a:graphic>
      </p:graphicFrame>
      <p:sp>
        <p:nvSpPr>
          <p:cNvPr id="14614" name="Text Box 34"/>
          <p:cNvSpPr txBox="1">
            <a:spLocks noChangeArrowheads="1"/>
          </p:cNvSpPr>
          <p:nvPr/>
        </p:nvSpPr>
        <p:spPr bwMode="auto">
          <a:xfrm>
            <a:off x="3360738" y="6761163"/>
            <a:ext cx="3024187" cy="287337"/>
          </a:xfrm>
          <a:prstGeom prst="rect">
            <a:avLst/>
          </a:prstGeom>
          <a:noFill/>
          <a:ln w="38100" cmpd="dbl">
            <a:noFill/>
            <a:prstDash val="sysDot"/>
            <a:miter lim="800000"/>
            <a:headEnd/>
            <a:tailEnd/>
          </a:ln>
        </p:spPr>
        <p:txBody>
          <a:bodyPr lIns="28051" tIns="14026" rIns="28051" bIns="14026"/>
          <a:lstStyle/>
          <a:p>
            <a:pPr defTabSz="279400" eaLnBrk="0" hangingPunct="0">
              <a:lnSpc>
                <a:spcPts val="600"/>
              </a:lnSpc>
              <a:spcBef>
                <a:spcPct val="50000"/>
              </a:spcBef>
            </a:pPr>
            <a:r>
              <a:rPr lang="en-GB"/>
              <a:t>Table 3. Kampo codes of qi-blood-fluid</a:t>
            </a:r>
          </a:p>
          <a:p>
            <a:pPr defTabSz="279400" eaLnBrk="0" hangingPunct="0">
              <a:lnSpc>
                <a:spcPts val="600"/>
              </a:lnSpc>
              <a:spcBef>
                <a:spcPct val="50000"/>
              </a:spcBef>
            </a:pPr>
            <a:r>
              <a:rPr lang="en-GB"/>
              <a:t>                         (n of patients=1791)</a:t>
            </a:r>
          </a:p>
        </p:txBody>
      </p:sp>
      <p:sp>
        <p:nvSpPr>
          <p:cNvPr id="14627" name="Text Box 53"/>
          <p:cNvSpPr txBox="1">
            <a:spLocks noChangeArrowheads="1"/>
          </p:cNvSpPr>
          <p:nvPr/>
        </p:nvSpPr>
        <p:spPr bwMode="auto">
          <a:xfrm>
            <a:off x="360363" y="171450"/>
            <a:ext cx="9240837" cy="1144588"/>
          </a:xfrm>
          <a:prstGeom prst="rect">
            <a:avLst/>
          </a:prstGeom>
          <a:noFill/>
          <a:ln w="9525">
            <a:noFill/>
            <a:miter lim="800000"/>
            <a:headEnd/>
            <a:tailEnd/>
          </a:ln>
        </p:spPr>
        <p:txBody>
          <a:bodyPr lIns="91522" tIns="45761" rIns="91522" bIns="45761">
            <a:spAutoFit/>
          </a:bodyPr>
          <a:lstStyle/>
          <a:p>
            <a:pPr algn="ctr" defTabSz="915988" eaLnBrk="0" hangingPunct="0">
              <a:spcBef>
                <a:spcPct val="50000"/>
              </a:spcBef>
            </a:pPr>
            <a:r>
              <a:rPr lang="en-GB" altLang="zh-CN" sz="1200" b="1">
                <a:solidFill>
                  <a:schemeClr val="accent2"/>
                </a:solidFill>
                <a:ea typeface="宋体" pitchFamily="2" charset="-122"/>
              </a:rPr>
              <a:t>WHO - FAMILY OF INTERNATIONAL CLASSIFICATIONS NETWORK MEETING 2011</a:t>
            </a:r>
            <a:endParaRPr lang="en-GB" altLang="ja-JP" sz="1200" b="1">
              <a:solidFill>
                <a:schemeClr val="accent2"/>
              </a:solidFill>
              <a:ea typeface="MS PGothic" pitchFamily="34" charset="-128"/>
            </a:endParaRPr>
          </a:p>
          <a:p>
            <a:pPr algn="ctr" defTabSz="915988" eaLnBrk="0" hangingPunct="0">
              <a:spcBef>
                <a:spcPct val="50000"/>
              </a:spcBef>
            </a:pPr>
            <a:r>
              <a:rPr lang="en-GB" altLang="zh-CN" sz="3800" b="1">
                <a:solidFill>
                  <a:schemeClr val="accent2"/>
                </a:solidFill>
                <a:ea typeface="宋体" pitchFamily="2" charset="-122"/>
              </a:rPr>
              <a:t> </a:t>
            </a:r>
            <a:endParaRPr lang="en-GB" sz="3800" b="1">
              <a:solidFill>
                <a:schemeClr val="accent2"/>
              </a:solidFill>
              <a:ea typeface="宋体"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3x4">
  <a:themeElements>
    <a:clrScheme name="3x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x4">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5988"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5988"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3x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x4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x4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x4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x4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x4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x4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x4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x4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x4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x4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x4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STORAGE:vas forms:POSTER Templates:ppt temps:3x4.pot</Template>
  <TotalTime>7577</TotalTime>
  <Words>712</Words>
  <Application>Microsoft Office PowerPoint</Application>
  <PresentationFormat>A3 Paper (297x420 mm)</PresentationFormat>
  <Paragraphs>220</Paragraphs>
  <Slides>1</Slides>
  <Notes>1</Notes>
  <HiddenSlides>0</HiddenSlides>
  <MMClips>0</MMClips>
  <ScaleCrop>false</ScaleCrop>
  <HeadingPairs>
    <vt:vector size="6" baseType="variant">
      <vt:variant>
        <vt:lpstr>Fonts Used</vt:lpstr>
      </vt:variant>
      <vt:variant>
        <vt:i4>7</vt:i4>
      </vt:variant>
      <vt:variant>
        <vt:lpstr>Design Template</vt:lpstr>
      </vt:variant>
      <vt:variant>
        <vt:i4>1</vt:i4>
      </vt:variant>
      <vt:variant>
        <vt:lpstr>Slide Titles</vt:lpstr>
      </vt:variant>
      <vt:variant>
        <vt:i4>1</vt:i4>
      </vt:variant>
    </vt:vector>
  </HeadingPairs>
  <TitlesOfParts>
    <vt:vector size="9" baseType="lpstr">
      <vt:lpstr>Verdana</vt:lpstr>
      <vt:lpstr>Arial</vt:lpstr>
      <vt:lpstr>Times</vt:lpstr>
      <vt:lpstr>MS PGothic</vt:lpstr>
      <vt:lpstr>PMingLiU</vt:lpstr>
      <vt:lpstr>Arial Unicode MS</vt:lpstr>
      <vt:lpstr>宋体</vt:lpstr>
      <vt:lpstr>3x4</vt:lpstr>
      <vt:lpstr>Slide 1</vt:lpstr>
    </vt:vector>
  </TitlesOfParts>
  <Company>WHO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Nenad Kostanjsek</dc:creator>
  <cp:lastModifiedBy>LameyreA</cp:lastModifiedBy>
  <cp:revision>143</cp:revision>
  <dcterms:created xsi:type="dcterms:W3CDTF">2010-09-09T01:44:17Z</dcterms:created>
  <dcterms:modified xsi:type="dcterms:W3CDTF">2011-09-22T12:00:48Z</dcterms:modified>
</cp:coreProperties>
</file>