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tiff" ContentType="image/tiff"/>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
  </p:notesMasterIdLst>
  <p:sldIdLst>
    <p:sldId id="256" r:id="rId2"/>
  </p:sldIdLst>
  <p:sldSz cx="30279975" cy="42808525"/>
  <p:notesSz cx="6797675" cy="9926638"/>
  <p:defaultTextStyle>
    <a:defPPr>
      <a:defRPr lang="en-US"/>
    </a:defPPr>
    <a:lvl1pPr algn="l" rtl="0" fontAlgn="base">
      <a:spcBef>
        <a:spcPct val="0"/>
      </a:spcBef>
      <a:spcAft>
        <a:spcPct val="0"/>
      </a:spcAft>
      <a:defRPr sz="3600" kern="1200">
        <a:solidFill>
          <a:schemeClr val="tx1"/>
        </a:solidFill>
        <a:latin typeface="Verdana" pitchFamily="34" charset="0"/>
        <a:ea typeface="+mn-ea"/>
        <a:cs typeface="Arial" charset="0"/>
      </a:defRPr>
    </a:lvl1pPr>
    <a:lvl2pPr marL="457200" algn="l" rtl="0" fontAlgn="base">
      <a:spcBef>
        <a:spcPct val="0"/>
      </a:spcBef>
      <a:spcAft>
        <a:spcPct val="0"/>
      </a:spcAft>
      <a:defRPr sz="3600" kern="1200">
        <a:solidFill>
          <a:schemeClr val="tx1"/>
        </a:solidFill>
        <a:latin typeface="Verdana" pitchFamily="34" charset="0"/>
        <a:ea typeface="+mn-ea"/>
        <a:cs typeface="Arial" charset="0"/>
      </a:defRPr>
    </a:lvl2pPr>
    <a:lvl3pPr marL="914400" algn="l" rtl="0" fontAlgn="base">
      <a:spcBef>
        <a:spcPct val="0"/>
      </a:spcBef>
      <a:spcAft>
        <a:spcPct val="0"/>
      </a:spcAft>
      <a:defRPr sz="3600" kern="1200">
        <a:solidFill>
          <a:schemeClr val="tx1"/>
        </a:solidFill>
        <a:latin typeface="Verdana" pitchFamily="34" charset="0"/>
        <a:ea typeface="+mn-ea"/>
        <a:cs typeface="Arial" charset="0"/>
      </a:defRPr>
    </a:lvl3pPr>
    <a:lvl4pPr marL="1371600" algn="l" rtl="0" fontAlgn="base">
      <a:spcBef>
        <a:spcPct val="0"/>
      </a:spcBef>
      <a:spcAft>
        <a:spcPct val="0"/>
      </a:spcAft>
      <a:defRPr sz="3600" kern="1200">
        <a:solidFill>
          <a:schemeClr val="tx1"/>
        </a:solidFill>
        <a:latin typeface="Verdana" pitchFamily="34" charset="0"/>
        <a:ea typeface="+mn-ea"/>
        <a:cs typeface="Arial" charset="0"/>
      </a:defRPr>
    </a:lvl4pPr>
    <a:lvl5pPr marL="1828800" algn="l" rtl="0" fontAlgn="base">
      <a:spcBef>
        <a:spcPct val="0"/>
      </a:spcBef>
      <a:spcAft>
        <a:spcPct val="0"/>
      </a:spcAft>
      <a:defRPr sz="3600" kern="1200">
        <a:solidFill>
          <a:schemeClr val="tx1"/>
        </a:solidFill>
        <a:latin typeface="Verdana" pitchFamily="34" charset="0"/>
        <a:ea typeface="+mn-ea"/>
        <a:cs typeface="Arial" charset="0"/>
      </a:defRPr>
    </a:lvl5pPr>
    <a:lvl6pPr marL="2286000" algn="l" defTabSz="914400" rtl="0" eaLnBrk="1" latinLnBrk="0" hangingPunct="1">
      <a:defRPr sz="3600" kern="1200">
        <a:solidFill>
          <a:schemeClr val="tx1"/>
        </a:solidFill>
        <a:latin typeface="Verdana" pitchFamily="34" charset="0"/>
        <a:ea typeface="+mn-ea"/>
        <a:cs typeface="Arial" charset="0"/>
      </a:defRPr>
    </a:lvl6pPr>
    <a:lvl7pPr marL="2743200" algn="l" defTabSz="914400" rtl="0" eaLnBrk="1" latinLnBrk="0" hangingPunct="1">
      <a:defRPr sz="3600" kern="1200">
        <a:solidFill>
          <a:schemeClr val="tx1"/>
        </a:solidFill>
        <a:latin typeface="Verdana" pitchFamily="34" charset="0"/>
        <a:ea typeface="+mn-ea"/>
        <a:cs typeface="Arial" charset="0"/>
      </a:defRPr>
    </a:lvl7pPr>
    <a:lvl8pPr marL="3200400" algn="l" defTabSz="914400" rtl="0" eaLnBrk="1" latinLnBrk="0" hangingPunct="1">
      <a:defRPr sz="3600" kern="1200">
        <a:solidFill>
          <a:schemeClr val="tx1"/>
        </a:solidFill>
        <a:latin typeface="Verdana" pitchFamily="34" charset="0"/>
        <a:ea typeface="+mn-ea"/>
        <a:cs typeface="Arial" charset="0"/>
      </a:defRPr>
    </a:lvl8pPr>
    <a:lvl9pPr marL="3657600" algn="l" defTabSz="914400" rtl="0" eaLnBrk="1" latinLnBrk="0" hangingPunct="1">
      <a:defRPr sz="3600" kern="1200">
        <a:solidFill>
          <a:schemeClr val="tx1"/>
        </a:solidFill>
        <a:latin typeface="Verdan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1234" autoAdjust="0"/>
    <p:restoredTop sz="94660"/>
  </p:normalViewPr>
  <p:slideViewPr>
    <p:cSldViewPr>
      <p:cViewPr>
        <p:scale>
          <a:sx n="30" d="100"/>
          <a:sy n="30" d="100"/>
        </p:scale>
        <p:origin x="-894" y="-72"/>
      </p:cViewPr>
      <p:guideLst>
        <p:guide orient="horz" pos="6900"/>
        <p:guide pos="7782"/>
        <p:guide pos="3609"/>
        <p:guide pos="7385"/>
        <p:guide pos="11159"/>
        <p:guide pos="14935"/>
        <p:guide pos="15343"/>
        <p:guide pos="4007"/>
        <p:guide pos="232"/>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eaLnBrk="0" hangingPunct="0">
              <a:defRPr sz="1200">
                <a:latin typeface="Times" charset="0"/>
                <a:cs typeface="+mn-cs"/>
              </a:defRPr>
            </a:lvl1pPr>
          </a:lstStyle>
          <a:p>
            <a:pPr>
              <a:defRPr/>
            </a:pPr>
            <a:endParaRPr lang="en-GB"/>
          </a:p>
        </p:txBody>
      </p:sp>
      <p:sp>
        <p:nvSpPr>
          <p:cNvPr id="4099" name="Rectangle 3"/>
          <p:cNvSpPr>
            <a:spLocks noGrp="1" noChangeArrowheads="1"/>
          </p:cNvSpPr>
          <p:nvPr>
            <p:ph type="dt" idx="1"/>
          </p:nvPr>
        </p:nvSpPr>
        <p:spPr bwMode="auto">
          <a:xfrm>
            <a:off x="3849688" y="0"/>
            <a:ext cx="2946400" cy="496888"/>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eaLnBrk="0" hangingPunct="0">
              <a:defRPr sz="1200">
                <a:latin typeface="Times" charset="0"/>
                <a:cs typeface="+mn-cs"/>
              </a:defRPr>
            </a:lvl1pPr>
          </a:lstStyle>
          <a:p>
            <a:pPr>
              <a:defRPr/>
            </a:pPr>
            <a:endParaRPr lang="en-GB"/>
          </a:p>
        </p:txBody>
      </p:sp>
      <p:sp>
        <p:nvSpPr>
          <p:cNvPr id="13316" name="Rectangle 4"/>
          <p:cNvSpPr>
            <a:spLocks noGrp="1" noRot="1" noChangeAspect="1" noChangeArrowheads="1" noTextEdit="1"/>
          </p:cNvSpPr>
          <p:nvPr>
            <p:ph type="sldImg" idx="2"/>
          </p:nvPr>
        </p:nvSpPr>
        <p:spPr bwMode="auto">
          <a:xfrm>
            <a:off x="2082800" y="744538"/>
            <a:ext cx="2632075" cy="3722687"/>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79450" y="4714875"/>
            <a:ext cx="5438775" cy="4467225"/>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28163"/>
            <a:ext cx="2946400" cy="496887"/>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eaLnBrk="0" hangingPunct="0">
              <a:defRPr sz="1200">
                <a:latin typeface="Times"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849688" y="9428163"/>
            <a:ext cx="2946400" cy="496887"/>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r" eaLnBrk="0" hangingPunct="0">
              <a:defRPr sz="1200">
                <a:latin typeface="Times" charset="0"/>
                <a:cs typeface="+mn-cs"/>
              </a:defRPr>
            </a:lvl1pPr>
          </a:lstStyle>
          <a:p>
            <a:pPr>
              <a:defRPr/>
            </a:pPr>
            <a:fld id="{014F2CAC-28D1-43FB-BF2D-E9D319753628}"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mn-ea"/>
        <a:cs typeface="+mn-cs"/>
      </a:defRPr>
    </a:lvl1pPr>
    <a:lvl2pPr marL="457200" algn="l" rtl="0" eaLnBrk="0" fontAlgn="base" hangingPunct="0">
      <a:spcBef>
        <a:spcPct val="30000"/>
      </a:spcBef>
      <a:spcAft>
        <a:spcPct val="0"/>
      </a:spcAft>
      <a:defRPr sz="1200" kern="1200">
        <a:solidFill>
          <a:schemeClr val="tx1"/>
        </a:solidFill>
        <a:latin typeface="Times" charset="0"/>
        <a:ea typeface="+mn-ea"/>
        <a:cs typeface="+mn-cs"/>
      </a:defRPr>
    </a:lvl2pPr>
    <a:lvl3pPr marL="914400" algn="l" rtl="0" eaLnBrk="0" fontAlgn="base" hangingPunct="0">
      <a:spcBef>
        <a:spcPct val="30000"/>
      </a:spcBef>
      <a:spcAft>
        <a:spcPct val="0"/>
      </a:spcAft>
      <a:defRPr sz="1200" kern="1200">
        <a:solidFill>
          <a:schemeClr val="tx1"/>
        </a:solidFill>
        <a:latin typeface="Times" charset="0"/>
        <a:ea typeface="+mn-ea"/>
        <a:cs typeface="+mn-cs"/>
      </a:defRPr>
    </a:lvl3pPr>
    <a:lvl4pPr marL="1371600" algn="l" rtl="0" eaLnBrk="0" fontAlgn="base" hangingPunct="0">
      <a:spcBef>
        <a:spcPct val="30000"/>
      </a:spcBef>
      <a:spcAft>
        <a:spcPct val="0"/>
      </a:spcAft>
      <a:defRPr sz="1200" kern="1200">
        <a:solidFill>
          <a:schemeClr val="tx1"/>
        </a:solidFill>
        <a:latin typeface="Times" charset="0"/>
        <a:ea typeface="+mn-ea"/>
        <a:cs typeface="+mn-cs"/>
      </a:defRPr>
    </a:lvl4pPr>
    <a:lvl5pPr marL="1828800" algn="l" rtl="0" eaLnBrk="0" fontAlgn="base" hangingPunct="0">
      <a:spcBef>
        <a:spcPct val="30000"/>
      </a:spcBef>
      <a:spcAft>
        <a:spcPct val="0"/>
      </a:spcAft>
      <a:defRPr sz="1200" kern="1200">
        <a:solidFill>
          <a:schemeClr val="tx1"/>
        </a:solidFill>
        <a:latin typeface="Time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a:ln>
            <a:miter lim="800000"/>
            <a:headEnd/>
            <a:tailEnd/>
          </a:ln>
        </p:spPr>
        <p:txBody>
          <a:bodyPr/>
          <a:lstStyle/>
          <a:p>
            <a:fld id="{D58F3702-469B-4EFD-8E94-EC05334D9160}" type="slidenum">
              <a:rPr lang="en-GB" smtClean="0">
                <a:latin typeface="Times" pitchFamily="18" charset="0"/>
                <a:cs typeface="Arial" charset="0"/>
              </a:rPr>
              <a:pPr/>
              <a:t>1</a:t>
            </a:fld>
            <a:endParaRPr lang="en-GB" smtClean="0">
              <a:latin typeface="Times" pitchFamily="18" charset="0"/>
              <a:cs typeface="Arial" charset="0"/>
            </a:endParaRPr>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p:spPr>
        <p:txBody>
          <a:bodyPr/>
          <a:lstStyle/>
          <a:p>
            <a:pPr eaLnBrk="1" hangingPunct="1"/>
            <a:endParaRPr lang="en-GB" smtClean="0">
              <a:latin typeface="Times"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71713" y="13298488"/>
            <a:ext cx="25736550" cy="9175750"/>
          </a:xfrm>
        </p:spPr>
        <p:txBody>
          <a:bodyPr/>
          <a:lstStyle/>
          <a:p>
            <a:r>
              <a:rPr lang="en-US" smtClean="0"/>
              <a:t>Click to edit Master title style</a:t>
            </a:r>
            <a:endParaRPr lang="en-US"/>
          </a:p>
        </p:txBody>
      </p:sp>
      <p:sp>
        <p:nvSpPr>
          <p:cNvPr id="3" name="Subtitle 2"/>
          <p:cNvSpPr>
            <a:spLocks noGrp="1"/>
          </p:cNvSpPr>
          <p:nvPr>
            <p:ph type="subTitle" idx="1"/>
          </p:nvPr>
        </p:nvSpPr>
        <p:spPr>
          <a:xfrm>
            <a:off x="4541838" y="24258588"/>
            <a:ext cx="21196300" cy="10939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E7586B1-2885-4463-8987-B47D796D2B2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A14280A-B794-4799-8D43-0A5E042339E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574125" y="3806825"/>
            <a:ext cx="6434138" cy="34245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1713" y="3806825"/>
            <a:ext cx="19150012" cy="34245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90D920C-EC16-4B4A-B51D-DC3CDE1B978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C08E9F1-1DF5-4332-8C57-ABB5CA2F6A7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392363" y="27508200"/>
            <a:ext cx="25738137" cy="85026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2392363" y="18143538"/>
            <a:ext cx="25738137" cy="9364662"/>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EAAC195-E3BA-4EFB-B874-2D2C916D6C4D}"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1713" y="12366625"/>
            <a:ext cx="12792075" cy="25685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5216188" y="12366625"/>
            <a:ext cx="12792075" cy="25685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AA3026C-A922-47E9-8902-2FF81C086FDA}"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514475" y="1714500"/>
            <a:ext cx="27251025" cy="7134225"/>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514475" y="9582150"/>
            <a:ext cx="13377863"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514475" y="13576300"/>
            <a:ext cx="13377863"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5381288" y="9582150"/>
            <a:ext cx="13384212" cy="39941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5381288" y="13576300"/>
            <a:ext cx="13384212" cy="24663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10172338-A9D2-4CCD-91F9-2CD187711A8C}"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0AD0275F-624C-41DA-8739-8647DC87176B}"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EA8488E-6F01-4FC5-AC07-B416F542039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14475" y="1704975"/>
            <a:ext cx="9961563" cy="725328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11837988" y="1704975"/>
            <a:ext cx="16927512" cy="365347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514475" y="8958263"/>
            <a:ext cx="9961563" cy="2928143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0580829-0B16-4E93-AD59-7F4151849D1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35663" y="29965650"/>
            <a:ext cx="18167350" cy="35385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5935663" y="3824288"/>
            <a:ext cx="18167350" cy="256857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5935663" y="33504188"/>
            <a:ext cx="18167350" cy="50228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36290A0-BEAA-4171-800B-1B78353F711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271713" y="3806825"/>
            <a:ext cx="25736550" cy="7134225"/>
          </a:xfrm>
          <a:prstGeom prst="rect">
            <a:avLst/>
          </a:prstGeom>
          <a:noFill/>
          <a:ln w="9525">
            <a:noFill/>
            <a:miter lim="800000"/>
            <a:headEnd/>
            <a:tailEnd/>
          </a:ln>
        </p:spPr>
        <p:txBody>
          <a:bodyPr vert="horz" wrap="square" lIns="436690" tIns="218344" rIns="436690" bIns="218344"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2271713" y="12366625"/>
            <a:ext cx="25736550" cy="25685750"/>
          </a:xfrm>
          <a:prstGeom prst="rect">
            <a:avLst/>
          </a:prstGeom>
          <a:noFill/>
          <a:ln w="9525">
            <a:noFill/>
            <a:miter lim="800000"/>
            <a:headEnd/>
            <a:tailEnd/>
          </a:ln>
        </p:spPr>
        <p:txBody>
          <a:bodyPr vert="horz" wrap="square" lIns="436690" tIns="218344" rIns="436690" bIns="218344"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2271713" y="39001700"/>
            <a:ext cx="6308725" cy="2857500"/>
          </a:xfrm>
          <a:prstGeom prst="rect">
            <a:avLst/>
          </a:prstGeom>
          <a:noFill/>
          <a:ln>
            <a:noFill/>
          </a:ln>
          <a:effectLst/>
          <a:extLst>
            <a:ext uri="{909E8E84-426E-40DD-AFC4-6F175D3DCCD1}"/>
            <a:ext uri="{91240B29-F687-4F45-9708-019B960494DF}"/>
            <a:ext uri="{AF507438-7753-43E0-B8FC-AC1667EBCBE1}"/>
          </a:extLst>
        </p:spPr>
        <p:txBody>
          <a:bodyPr vert="horz" wrap="square" lIns="436690" tIns="218344" rIns="436690" bIns="218344" numCol="1" anchor="t" anchorCtr="0" compatLnSpc="1">
            <a:prstTxWarp prst="textNoShape">
              <a:avLst/>
            </a:prstTxWarp>
          </a:bodyPr>
          <a:lstStyle>
            <a:lvl1pPr eaLnBrk="0" hangingPunct="0">
              <a:defRPr sz="6700">
                <a:latin typeface="Times" pitchFamily="18" charset="0"/>
              </a:defRPr>
            </a:lvl1pPr>
          </a:lstStyle>
          <a:p>
            <a:pPr>
              <a:defRPr/>
            </a:pPr>
            <a:endParaRPr lang="en-US"/>
          </a:p>
        </p:txBody>
      </p:sp>
      <p:sp>
        <p:nvSpPr>
          <p:cNvPr id="1029" name="Rectangle 5"/>
          <p:cNvSpPr>
            <a:spLocks noGrp="1" noChangeArrowheads="1"/>
          </p:cNvSpPr>
          <p:nvPr>
            <p:ph type="ftr" sz="quarter" idx="3"/>
          </p:nvPr>
        </p:nvSpPr>
        <p:spPr bwMode="auto">
          <a:xfrm>
            <a:off x="10345738" y="39001700"/>
            <a:ext cx="9588500" cy="2857500"/>
          </a:xfrm>
          <a:prstGeom prst="rect">
            <a:avLst/>
          </a:prstGeom>
          <a:noFill/>
          <a:ln>
            <a:noFill/>
          </a:ln>
          <a:effectLst/>
          <a:extLst>
            <a:ext uri="{909E8E84-426E-40DD-AFC4-6F175D3DCCD1}"/>
            <a:ext uri="{91240B29-F687-4F45-9708-019B960494DF}"/>
            <a:ext uri="{AF507438-7753-43E0-B8FC-AC1667EBCBE1}"/>
          </a:extLst>
        </p:spPr>
        <p:txBody>
          <a:bodyPr vert="horz" wrap="square" lIns="436690" tIns="218344" rIns="436690" bIns="218344" numCol="1" anchor="t" anchorCtr="0" compatLnSpc="1">
            <a:prstTxWarp prst="textNoShape">
              <a:avLst/>
            </a:prstTxWarp>
          </a:bodyPr>
          <a:lstStyle>
            <a:lvl1pPr algn="ctr" eaLnBrk="0" hangingPunct="0">
              <a:defRPr sz="6700">
                <a:latin typeface="Times" pitchFamily="18" charset="0"/>
              </a:defRPr>
            </a:lvl1pPr>
          </a:lstStyle>
          <a:p>
            <a:pPr>
              <a:defRPr/>
            </a:pPr>
            <a:endParaRPr lang="en-US"/>
          </a:p>
        </p:txBody>
      </p:sp>
      <p:sp>
        <p:nvSpPr>
          <p:cNvPr id="1030" name="Rectangle 6"/>
          <p:cNvSpPr>
            <a:spLocks noGrp="1" noChangeArrowheads="1"/>
          </p:cNvSpPr>
          <p:nvPr>
            <p:ph type="sldNum" sz="quarter" idx="4"/>
          </p:nvPr>
        </p:nvSpPr>
        <p:spPr bwMode="auto">
          <a:xfrm>
            <a:off x="21699538" y="39001700"/>
            <a:ext cx="6308725" cy="2857500"/>
          </a:xfrm>
          <a:prstGeom prst="rect">
            <a:avLst/>
          </a:prstGeom>
          <a:noFill/>
          <a:ln>
            <a:noFill/>
          </a:ln>
          <a:effectLst/>
          <a:extLst>
            <a:ext uri="{909E8E84-426E-40DD-AFC4-6F175D3DCCD1}"/>
            <a:ext uri="{91240B29-F687-4F45-9708-019B960494DF}"/>
            <a:ext uri="{AF507438-7753-43E0-B8FC-AC1667EBCBE1}"/>
          </a:extLst>
        </p:spPr>
        <p:txBody>
          <a:bodyPr vert="horz" wrap="square" lIns="436690" tIns="218344" rIns="436690" bIns="218344" numCol="1" anchor="t" anchorCtr="0" compatLnSpc="1">
            <a:prstTxWarp prst="textNoShape">
              <a:avLst/>
            </a:prstTxWarp>
          </a:bodyPr>
          <a:lstStyle>
            <a:lvl1pPr algn="r" eaLnBrk="0" hangingPunct="0">
              <a:defRPr sz="6700">
                <a:latin typeface="Times" pitchFamily="18" charset="0"/>
              </a:defRPr>
            </a:lvl1pPr>
          </a:lstStyle>
          <a:p>
            <a:pPr>
              <a:defRPr/>
            </a:pPr>
            <a:fld id="{B9A43165-B07F-49B6-8898-3BB30B22101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defTabSz="4365625" rtl="0" eaLnBrk="0" fontAlgn="base" hangingPunct="0">
        <a:spcBef>
          <a:spcPct val="0"/>
        </a:spcBef>
        <a:spcAft>
          <a:spcPct val="0"/>
        </a:spcAft>
        <a:defRPr sz="21000">
          <a:solidFill>
            <a:schemeClr val="tx2"/>
          </a:solidFill>
          <a:latin typeface="+mj-lt"/>
          <a:ea typeface="+mj-ea"/>
          <a:cs typeface="+mj-cs"/>
        </a:defRPr>
      </a:lvl1pPr>
      <a:lvl2pPr algn="ctr" defTabSz="4365625" rtl="0" eaLnBrk="0" fontAlgn="base" hangingPunct="0">
        <a:spcBef>
          <a:spcPct val="0"/>
        </a:spcBef>
        <a:spcAft>
          <a:spcPct val="0"/>
        </a:spcAft>
        <a:defRPr sz="21000">
          <a:solidFill>
            <a:schemeClr val="tx2"/>
          </a:solidFill>
          <a:latin typeface="Times" charset="0"/>
        </a:defRPr>
      </a:lvl2pPr>
      <a:lvl3pPr algn="ctr" defTabSz="4365625" rtl="0" eaLnBrk="0" fontAlgn="base" hangingPunct="0">
        <a:spcBef>
          <a:spcPct val="0"/>
        </a:spcBef>
        <a:spcAft>
          <a:spcPct val="0"/>
        </a:spcAft>
        <a:defRPr sz="21000">
          <a:solidFill>
            <a:schemeClr val="tx2"/>
          </a:solidFill>
          <a:latin typeface="Times" charset="0"/>
        </a:defRPr>
      </a:lvl3pPr>
      <a:lvl4pPr algn="ctr" defTabSz="4365625" rtl="0" eaLnBrk="0" fontAlgn="base" hangingPunct="0">
        <a:spcBef>
          <a:spcPct val="0"/>
        </a:spcBef>
        <a:spcAft>
          <a:spcPct val="0"/>
        </a:spcAft>
        <a:defRPr sz="21000">
          <a:solidFill>
            <a:schemeClr val="tx2"/>
          </a:solidFill>
          <a:latin typeface="Times" charset="0"/>
        </a:defRPr>
      </a:lvl4pPr>
      <a:lvl5pPr algn="ctr" defTabSz="4365625" rtl="0" eaLnBrk="0" fontAlgn="base" hangingPunct="0">
        <a:spcBef>
          <a:spcPct val="0"/>
        </a:spcBef>
        <a:spcAft>
          <a:spcPct val="0"/>
        </a:spcAft>
        <a:defRPr sz="21000">
          <a:solidFill>
            <a:schemeClr val="tx2"/>
          </a:solidFill>
          <a:latin typeface="Times" charset="0"/>
        </a:defRPr>
      </a:lvl5pPr>
      <a:lvl6pPr marL="457200" algn="ctr" defTabSz="4365625" rtl="0" fontAlgn="base">
        <a:spcBef>
          <a:spcPct val="0"/>
        </a:spcBef>
        <a:spcAft>
          <a:spcPct val="0"/>
        </a:spcAft>
        <a:defRPr sz="21000">
          <a:solidFill>
            <a:schemeClr val="tx2"/>
          </a:solidFill>
          <a:latin typeface="Times" charset="0"/>
        </a:defRPr>
      </a:lvl6pPr>
      <a:lvl7pPr marL="914400" algn="ctr" defTabSz="4365625" rtl="0" fontAlgn="base">
        <a:spcBef>
          <a:spcPct val="0"/>
        </a:spcBef>
        <a:spcAft>
          <a:spcPct val="0"/>
        </a:spcAft>
        <a:defRPr sz="21000">
          <a:solidFill>
            <a:schemeClr val="tx2"/>
          </a:solidFill>
          <a:latin typeface="Times" charset="0"/>
        </a:defRPr>
      </a:lvl7pPr>
      <a:lvl8pPr marL="1371600" algn="ctr" defTabSz="4365625" rtl="0" fontAlgn="base">
        <a:spcBef>
          <a:spcPct val="0"/>
        </a:spcBef>
        <a:spcAft>
          <a:spcPct val="0"/>
        </a:spcAft>
        <a:defRPr sz="21000">
          <a:solidFill>
            <a:schemeClr val="tx2"/>
          </a:solidFill>
          <a:latin typeface="Times" charset="0"/>
        </a:defRPr>
      </a:lvl8pPr>
      <a:lvl9pPr marL="1828800" algn="ctr" defTabSz="4365625" rtl="0" fontAlgn="base">
        <a:spcBef>
          <a:spcPct val="0"/>
        </a:spcBef>
        <a:spcAft>
          <a:spcPct val="0"/>
        </a:spcAft>
        <a:defRPr sz="21000">
          <a:solidFill>
            <a:schemeClr val="tx2"/>
          </a:solidFill>
          <a:latin typeface="Times" charset="0"/>
        </a:defRPr>
      </a:lvl9pPr>
    </p:titleStyle>
    <p:bodyStyle>
      <a:lvl1pPr marL="1638300" indent="-1638300" algn="l" defTabSz="4365625" rtl="0" eaLnBrk="0" fontAlgn="base" hangingPunct="0">
        <a:spcBef>
          <a:spcPct val="20000"/>
        </a:spcBef>
        <a:spcAft>
          <a:spcPct val="0"/>
        </a:spcAft>
        <a:buChar char="•"/>
        <a:defRPr sz="15300">
          <a:solidFill>
            <a:schemeClr val="tx1"/>
          </a:solidFill>
          <a:latin typeface="+mn-lt"/>
          <a:ea typeface="+mn-ea"/>
          <a:cs typeface="+mn-cs"/>
        </a:defRPr>
      </a:lvl1pPr>
      <a:lvl2pPr marL="3548063" indent="-1365250" algn="l" defTabSz="4365625" rtl="0" eaLnBrk="0" fontAlgn="base" hangingPunct="0">
        <a:spcBef>
          <a:spcPct val="20000"/>
        </a:spcBef>
        <a:spcAft>
          <a:spcPct val="0"/>
        </a:spcAft>
        <a:buChar char="–"/>
        <a:defRPr sz="13400">
          <a:solidFill>
            <a:schemeClr val="tx1"/>
          </a:solidFill>
          <a:latin typeface="+mn-lt"/>
        </a:defRPr>
      </a:lvl2pPr>
      <a:lvl3pPr marL="5457825" indent="-1092200" algn="l" defTabSz="4365625" rtl="0" eaLnBrk="0" fontAlgn="base" hangingPunct="0">
        <a:spcBef>
          <a:spcPct val="20000"/>
        </a:spcBef>
        <a:spcAft>
          <a:spcPct val="0"/>
        </a:spcAft>
        <a:buChar char="•"/>
        <a:defRPr sz="11500">
          <a:solidFill>
            <a:schemeClr val="tx1"/>
          </a:solidFill>
          <a:latin typeface="+mn-lt"/>
        </a:defRPr>
      </a:lvl3pPr>
      <a:lvl4pPr marL="7642225" indent="-1092200" algn="l" defTabSz="4365625" rtl="0" eaLnBrk="0" fontAlgn="base" hangingPunct="0">
        <a:spcBef>
          <a:spcPct val="20000"/>
        </a:spcBef>
        <a:spcAft>
          <a:spcPct val="0"/>
        </a:spcAft>
        <a:buChar char="–"/>
        <a:defRPr sz="9500">
          <a:solidFill>
            <a:schemeClr val="tx1"/>
          </a:solidFill>
          <a:latin typeface="+mn-lt"/>
        </a:defRPr>
      </a:lvl4pPr>
      <a:lvl5pPr marL="9826625" indent="-1092200" algn="l" defTabSz="4365625" rtl="0" eaLnBrk="0" fontAlgn="base" hangingPunct="0">
        <a:spcBef>
          <a:spcPct val="20000"/>
        </a:spcBef>
        <a:spcAft>
          <a:spcPct val="0"/>
        </a:spcAft>
        <a:buChar char="»"/>
        <a:defRPr sz="9500">
          <a:solidFill>
            <a:schemeClr val="tx1"/>
          </a:solidFill>
          <a:latin typeface="+mn-lt"/>
        </a:defRPr>
      </a:lvl5pPr>
      <a:lvl6pPr marL="10283825" indent="-1092200" algn="l" defTabSz="4365625" rtl="0" fontAlgn="base">
        <a:spcBef>
          <a:spcPct val="20000"/>
        </a:spcBef>
        <a:spcAft>
          <a:spcPct val="0"/>
        </a:spcAft>
        <a:buChar char="»"/>
        <a:defRPr sz="9500">
          <a:solidFill>
            <a:schemeClr val="tx1"/>
          </a:solidFill>
          <a:latin typeface="+mn-lt"/>
        </a:defRPr>
      </a:lvl6pPr>
      <a:lvl7pPr marL="10741025" indent="-1092200" algn="l" defTabSz="4365625" rtl="0" fontAlgn="base">
        <a:spcBef>
          <a:spcPct val="20000"/>
        </a:spcBef>
        <a:spcAft>
          <a:spcPct val="0"/>
        </a:spcAft>
        <a:buChar char="»"/>
        <a:defRPr sz="9500">
          <a:solidFill>
            <a:schemeClr val="tx1"/>
          </a:solidFill>
          <a:latin typeface="+mn-lt"/>
        </a:defRPr>
      </a:lvl7pPr>
      <a:lvl8pPr marL="11198225" indent="-1092200" algn="l" defTabSz="4365625" rtl="0" fontAlgn="base">
        <a:spcBef>
          <a:spcPct val="20000"/>
        </a:spcBef>
        <a:spcAft>
          <a:spcPct val="0"/>
        </a:spcAft>
        <a:buChar char="»"/>
        <a:defRPr sz="9500">
          <a:solidFill>
            <a:schemeClr val="tx1"/>
          </a:solidFill>
          <a:latin typeface="+mn-lt"/>
        </a:defRPr>
      </a:lvl8pPr>
      <a:lvl9pPr marL="11655425" indent="-1092200" algn="l" defTabSz="4365625" rtl="0" fontAlgn="base">
        <a:spcBef>
          <a:spcPct val="20000"/>
        </a:spcBef>
        <a:spcAft>
          <a:spcPct val="0"/>
        </a:spcAft>
        <a:buChar char="»"/>
        <a:defRPr sz="95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tiff"/><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4338" name="Rectangle 10"/>
          <p:cNvSpPr>
            <a:spLocks noChangeArrowheads="1"/>
          </p:cNvSpPr>
          <p:nvPr/>
        </p:nvSpPr>
        <p:spPr bwMode="auto">
          <a:xfrm>
            <a:off x="722313" y="7999413"/>
            <a:ext cx="9367837" cy="1081087"/>
          </a:xfrm>
          <a:prstGeom prst="rect">
            <a:avLst/>
          </a:prstGeom>
          <a:solidFill>
            <a:schemeClr val="accent2"/>
          </a:solidFill>
          <a:ln w="9525">
            <a:noFill/>
            <a:miter lim="800000"/>
            <a:headEnd/>
            <a:tailEnd/>
          </a:ln>
        </p:spPr>
        <p:txBody>
          <a:bodyPr lIns="91522" tIns="45761" rIns="91522" bIns="45761"/>
          <a:lstStyle/>
          <a:p>
            <a:pPr defTabSz="915988" eaLnBrk="0" hangingPunct="0"/>
            <a:endParaRPr lang="en-GB" sz="2400"/>
          </a:p>
        </p:txBody>
      </p:sp>
      <p:sp>
        <p:nvSpPr>
          <p:cNvPr id="14339" name="Rectangle 15"/>
          <p:cNvSpPr>
            <a:spLocks noChangeArrowheads="1"/>
          </p:cNvSpPr>
          <p:nvPr/>
        </p:nvSpPr>
        <p:spPr bwMode="auto">
          <a:xfrm>
            <a:off x="3605213" y="8215313"/>
            <a:ext cx="4037012" cy="549275"/>
          </a:xfrm>
          <a:prstGeom prst="rect">
            <a:avLst/>
          </a:prstGeom>
          <a:noFill/>
          <a:ln w="9525">
            <a:noFill/>
            <a:miter lim="800000"/>
            <a:headEnd/>
            <a:tailEnd/>
          </a:ln>
        </p:spPr>
        <p:txBody>
          <a:bodyPr lIns="0" tIns="0" rIns="0" bIns="0">
            <a:spAutoFit/>
          </a:bodyPr>
          <a:lstStyle/>
          <a:p>
            <a:pPr defTabSz="915988" eaLnBrk="0" hangingPunct="0"/>
            <a:r>
              <a:rPr lang="en-GB" b="1">
                <a:solidFill>
                  <a:srgbClr val="FFFFFF"/>
                </a:solidFill>
              </a:rPr>
              <a:t>Introduction</a:t>
            </a:r>
          </a:p>
        </p:txBody>
      </p:sp>
      <p:sp>
        <p:nvSpPr>
          <p:cNvPr id="14340" name="Rectangle 11"/>
          <p:cNvSpPr>
            <a:spLocks noChangeArrowheads="1"/>
          </p:cNvSpPr>
          <p:nvPr/>
        </p:nvSpPr>
        <p:spPr bwMode="auto">
          <a:xfrm>
            <a:off x="10353675" y="12903200"/>
            <a:ext cx="9367838" cy="1079500"/>
          </a:xfrm>
          <a:prstGeom prst="rect">
            <a:avLst/>
          </a:prstGeom>
          <a:solidFill>
            <a:schemeClr val="accent2"/>
          </a:solidFill>
          <a:ln w="9525">
            <a:noFill/>
            <a:miter lim="800000"/>
            <a:headEnd/>
            <a:tailEnd/>
          </a:ln>
        </p:spPr>
        <p:txBody>
          <a:bodyPr/>
          <a:lstStyle/>
          <a:p>
            <a:pPr eaLnBrk="0" hangingPunct="0"/>
            <a:endParaRPr lang="en-US"/>
          </a:p>
        </p:txBody>
      </p:sp>
      <p:sp>
        <p:nvSpPr>
          <p:cNvPr id="14341" name="Rectangle 16"/>
          <p:cNvSpPr>
            <a:spLocks noChangeArrowheads="1"/>
          </p:cNvSpPr>
          <p:nvPr/>
        </p:nvSpPr>
        <p:spPr bwMode="auto">
          <a:xfrm>
            <a:off x="12139613" y="13260388"/>
            <a:ext cx="5243512" cy="549275"/>
          </a:xfrm>
          <a:prstGeom prst="rect">
            <a:avLst/>
          </a:prstGeom>
          <a:noFill/>
          <a:ln w="9525">
            <a:noFill/>
            <a:miter lim="800000"/>
            <a:headEnd/>
            <a:tailEnd/>
          </a:ln>
        </p:spPr>
        <p:txBody>
          <a:bodyPr wrap="none" lIns="0" tIns="0" rIns="0" bIns="0">
            <a:spAutoFit/>
          </a:bodyPr>
          <a:lstStyle/>
          <a:p>
            <a:pPr defTabSz="915988" eaLnBrk="0" hangingPunct="0"/>
            <a:r>
              <a:rPr lang="en-GB" b="1">
                <a:solidFill>
                  <a:srgbClr val="FFFFFF"/>
                </a:solidFill>
              </a:rPr>
              <a:t>Methods &amp; Materials</a:t>
            </a:r>
          </a:p>
        </p:txBody>
      </p:sp>
      <p:sp>
        <p:nvSpPr>
          <p:cNvPr id="14342" name="Rectangle 12"/>
          <p:cNvSpPr>
            <a:spLocks noChangeArrowheads="1"/>
          </p:cNvSpPr>
          <p:nvPr/>
        </p:nvSpPr>
        <p:spPr bwMode="auto">
          <a:xfrm>
            <a:off x="10353675" y="17189450"/>
            <a:ext cx="9367838" cy="1079500"/>
          </a:xfrm>
          <a:prstGeom prst="rect">
            <a:avLst/>
          </a:prstGeom>
          <a:solidFill>
            <a:schemeClr val="accent2"/>
          </a:solidFill>
          <a:ln w="9525">
            <a:noFill/>
            <a:miter lim="800000"/>
            <a:headEnd/>
            <a:tailEnd/>
          </a:ln>
        </p:spPr>
        <p:txBody>
          <a:bodyPr/>
          <a:lstStyle/>
          <a:p>
            <a:pPr eaLnBrk="0" hangingPunct="0"/>
            <a:endParaRPr lang="en-US"/>
          </a:p>
        </p:txBody>
      </p:sp>
      <p:sp>
        <p:nvSpPr>
          <p:cNvPr id="14343" name="Rectangle 17"/>
          <p:cNvSpPr>
            <a:spLocks noChangeArrowheads="1"/>
          </p:cNvSpPr>
          <p:nvPr/>
        </p:nvSpPr>
        <p:spPr bwMode="auto">
          <a:xfrm>
            <a:off x="13639800" y="17475200"/>
            <a:ext cx="1892300" cy="549275"/>
          </a:xfrm>
          <a:prstGeom prst="rect">
            <a:avLst/>
          </a:prstGeom>
          <a:noFill/>
          <a:ln w="9525">
            <a:noFill/>
            <a:miter lim="800000"/>
            <a:headEnd/>
            <a:tailEnd/>
          </a:ln>
        </p:spPr>
        <p:txBody>
          <a:bodyPr wrap="none" lIns="0" tIns="0" rIns="0" bIns="0">
            <a:spAutoFit/>
          </a:bodyPr>
          <a:lstStyle/>
          <a:p>
            <a:pPr defTabSz="915988" eaLnBrk="0" hangingPunct="0"/>
            <a:r>
              <a:rPr lang="en-GB" b="1">
                <a:solidFill>
                  <a:srgbClr val="FFFFFF"/>
                </a:solidFill>
              </a:rPr>
              <a:t>Results</a:t>
            </a:r>
            <a:endParaRPr lang="en-GB" sz="2400"/>
          </a:p>
        </p:txBody>
      </p:sp>
      <p:sp>
        <p:nvSpPr>
          <p:cNvPr id="14344" name="Rectangle 13"/>
          <p:cNvSpPr>
            <a:spLocks noChangeArrowheads="1"/>
          </p:cNvSpPr>
          <p:nvPr/>
        </p:nvSpPr>
        <p:spPr bwMode="auto">
          <a:xfrm>
            <a:off x="19997738" y="14903450"/>
            <a:ext cx="9367837" cy="1081088"/>
          </a:xfrm>
          <a:prstGeom prst="rect">
            <a:avLst/>
          </a:prstGeom>
          <a:solidFill>
            <a:schemeClr val="accent2"/>
          </a:solidFill>
          <a:ln w="9525">
            <a:noFill/>
            <a:miter lim="800000"/>
            <a:headEnd/>
            <a:tailEnd/>
          </a:ln>
        </p:spPr>
        <p:txBody>
          <a:bodyPr/>
          <a:lstStyle/>
          <a:p>
            <a:pPr eaLnBrk="0" hangingPunct="0"/>
            <a:endParaRPr lang="en-US"/>
          </a:p>
        </p:txBody>
      </p:sp>
      <p:sp>
        <p:nvSpPr>
          <p:cNvPr id="14345" name="Rectangle 18"/>
          <p:cNvSpPr>
            <a:spLocks noChangeArrowheads="1"/>
          </p:cNvSpPr>
          <p:nvPr/>
        </p:nvSpPr>
        <p:spPr bwMode="auto">
          <a:xfrm>
            <a:off x="22998113" y="14974888"/>
            <a:ext cx="3057525" cy="549275"/>
          </a:xfrm>
          <a:prstGeom prst="rect">
            <a:avLst/>
          </a:prstGeom>
          <a:noFill/>
          <a:ln w="9525">
            <a:noFill/>
            <a:miter lim="800000"/>
            <a:headEnd/>
            <a:tailEnd/>
          </a:ln>
        </p:spPr>
        <p:txBody>
          <a:bodyPr wrap="none" lIns="0" tIns="0" rIns="0" bIns="0">
            <a:spAutoFit/>
          </a:bodyPr>
          <a:lstStyle/>
          <a:p>
            <a:pPr defTabSz="915988" eaLnBrk="0" hangingPunct="0"/>
            <a:r>
              <a:rPr lang="en-GB" b="1">
                <a:solidFill>
                  <a:srgbClr val="FFFFFF"/>
                </a:solidFill>
              </a:rPr>
              <a:t>Conclusions</a:t>
            </a:r>
          </a:p>
        </p:txBody>
      </p:sp>
      <p:sp>
        <p:nvSpPr>
          <p:cNvPr id="14346" name="Text Box 31"/>
          <p:cNvSpPr txBox="1">
            <a:spLocks noChangeArrowheads="1"/>
          </p:cNvSpPr>
          <p:nvPr/>
        </p:nvSpPr>
        <p:spPr bwMode="auto">
          <a:xfrm>
            <a:off x="722313" y="9224963"/>
            <a:ext cx="9367837" cy="10536237"/>
          </a:xfrm>
          <a:prstGeom prst="rect">
            <a:avLst/>
          </a:prstGeom>
          <a:noFill/>
          <a:ln w="9525">
            <a:noFill/>
            <a:miter lim="800000"/>
            <a:headEnd/>
            <a:tailEnd/>
          </a:ln>
        </p:spPr>
        <p:txBody>
          <a:bodyPr lIns="91522" tIns="45761" rIns="91522" bIns="45761"/>
          <a:lstStyle/>
          <a:p>
            <a:pPr algn="just" defTabSz="915988" eaLnBrk="0" hangingPunct="0"/>
            <a:r>
              <a:rPr lang="en-US" sz="3400"/>
              <a:t>According to the Persons with Disabilities’s Quality of Life Promotion Act B.E.2550 (2007), to promote person with disabilities (PWDs)’s quality of life, whenever they had registered they would be as needs eligible for the following services; medical treatment and rehabilitation including assistive devices to improve physical and psychological functions, special or inclusive education services, vocational rehabilitation including training and job placement, social support services for participating in political and other social activities, legal services, information technology and communication services including sign language interpreter, guide dog or other visual aids, disability allowances and home &amp; environment adaptation according to disabilities.  </a:t>
            </a:r>
            <a:endParaRPr lang="en-GB" sz="3400"/>
          </a:p>
          <a:p>
            <a:pPr algn="just" defTabSz="915988" eaLnBrk="0" hangingPunct="0"/>
            <a:endParaRPr lang="en-GB"/>
          </a:p>
        </p:txBody>
      </p:sp>
      <p:sp>
        <p:nvSpPr>
          <p:cNvPr id="14347" name="Text Box 32"/>
          <p:cNvSpPr txBox="1">
            <a:spLocks noChangeArrowheads="1"/>
          </p:cNvSpPr>
          <p:nvPr/>
        </p:nvSpPr>
        <p:spPr bwMode="auto">
          <a:xfrm>
            <a:off x="10425113" y="8045450"/>
            <a:ext cx="9367837" cy="4572000"/>
          </a:xfrm>
          <a:prstGeom prst="rect">
            <a:avLst/>
          </a:prstGeom>
          <a:noFill/>
          <a:ln w="9525">
            <a:noFill/>
            <a:miter lim="800000"/>
            <a:headEnd/>
            <a:tailEnd/>
          </a:ln>
        </p:spPr>
        <p:txBody>
          <a:bodyPr lIns="91522" tIns="45761" rIns="91522" bIns="45761"/>
          <a:lstStyle/>
          <a:p>
            <a:pPr algn="just" defTabSz="915988" eaLnBrk="0" hangingPunct="0"/>
            <a:r>
              <a:rPr lang="en-GB"/>
              <a:t> </a:t>
            </a:r>
            <a:r>
              <a:rPr lang="en-GB" sz="3400"/>
              <a:t>This report has 2 objectives; firstly, to examine whether all services mentioned in the Act could be covered by two-level ICF codes provided in Chapter 5 Services, systems and policies (e5) and their relevancy, secondly if the developed questionnaire is well scoping for monitoring enforcement of Act.</a:t>
            </a:r>
          </a:p>
          <a:p>
            <a:pPr algn="just" defTabSz="915988" eaLnBrk="0" hangingPunct="0"/>
            <a:endParaRPr lang="en-GB" sz="3400"/>
          </a:p>
        </p:txBody>
      </p:sp>
      <p:sp>
        <p:nvSpPr>
          <p:cNvPr id="14348" name="Text Box 33"/>
          <p:cNvSpPr txBox="1">
            <a:spLocks noChangeArrowheads="1"/>
          </p:cNvSpPr>
          <p:nvPr/>
        </p:nvSpPr>
        <p:spPr bwMode="auto">
          <a:xfrm>
            <a:off x="20069175" y="7402513"/>
            <a:ext cx="9367838" cy="4057650"/>
          </a:xfrm>
          <a:prstGeom prst="rect">
            <a:avLst/>
          </a:prstGeom>
          <a:noFill/>
          <a:ln w="9525">
            <a:noFill/>
            <a:miter lim="800000"/>
            <a:headEnd/>
            <a:tailEnd/>
          </a:ln>
        </p:spPr>
        <p:txBody>
          <a:bodyPr lIns="91522" tIns="45761" rIns="91522" bIns="45761"/>
          <a:lstStyle/>
          <a:p>
            <a:pPr algn="just" eaLnBrk="0" hangingPunct="0"/>
            <a:r>
              <a:rPr lang="en-GB"/>
              <a:t> </a:t>
            </a:r>
          </a:p>
          <a:p>
            <a:pPr algn="just" eaLnBrk="0" hangingPunct="0"/>
            <a:r>
              <a:rPr lang="en-US" sz="3400"/>
              <a:t>Only 5 codes in the developed questionnaire correspond with what said in the Act: e540 Transportation services, systems and policies, e570 Social security services, systems and policies,  e580 Health services, systems and policies, e585 Educational and training services, systems and policies and e590 Labour and employment services, systems and policies. One code: e575 General social support services, systems and policies is presented in the questionnaire but not in the Act. </a:t>
            </a:r>
            <a:endParaRPr lang="en-GB" sz="3400"/>
          </a:p>
          <a:p>
            <a:pPr eaLnBrk="0" hangingPunct="0">
              <a:lnSpc>
                <a:spcPct val="95000"/>
              </a:lnSpc>
              <a:spcBef>
                <a:spcPct val="25000"/>
              </a:spcBef>
              <a:spcAft>
                <a:spcPct val="25000"/>
              </a:spcAft>
            </a:pPr>
            <a:endParaRPr lang="en-GB"/>
          </a:p>
        </p:txBody>
      </p:sp>
      <p:sp>
        <p:nvSpPr>
          <p:cNvPr id="14349" name="Text Box 34"/>
          <p:cNvSpPr txBox="1">
            <a:spLocks noChangeArrowheads="1"/>
          </p:cNvSpPr>
          <p:nvPr/>
        </p:nvSpPr>
        <p:spPr bwMode="auto">
          <a:xfrm>
            <a:off x="638175" y="20332700"/>
            <a:ext cx="9367838" cy="2290763"/>
          </a:xfrm>
          <a:prstGeom prst="rect">
            <a:avLst/>
          </a:prstGeom>
          <a:noFill/>
          <a:ln w="38100" cmpd="dbl">
            <a:solidFill>
              <a:schemeClr val="accent2"/>
            </a:solidFill>
            <a:prstDash val="sysDot"/>
            <a:miter lim="800000"/>
            <a:headEnd/>
            <a:tailEnd/>
          </a:ln>
        </p:spPr>
        <p:txBody>
          <a:bodyPr lIns="91522" tIns="45761" rIns="91522" bIns="45761"/>
          <a:lstStyle/>
          <a:p>
            <a:pPr algn="just" eaLnBrk="0" hangingPunct="0"/>
            <a:r>
              <a:rPr lang="en-US" sz="3400"/>
              <a:t>To improve access to a holistic disability care of PWDs, the National Health Security Office (NHSO) had piloted the decentralized 50:50-matching fund program with the Nongboulumpoo Provincial Authority Office (NPAO) namely “Provincial medical rehabilitation fund”.  The amount of budget depends on yearly rate per capita allocated by NHSO for population in Nongboalupoo’s catchment area. It was about 2.5 million baht (~ 84,000 US$) from each part so there was totally   5 million baht (~168,000 US$) available for providing medical rehabilitation for PWDs in Nongboalumpoo. There is a growing concern on how the NPAO could know where are PWDs and what they exactly need, as well as how to make the continuing holistic services to achieve the social inclusion of PWDs.</a:t>
            </a:r>
          </a:p>
          <a:p>
            <a:pPr algn="just" eaLnBrk="0" hangingPunct="0"/>
            <a:endParaRPr lang="en-US" sz="3400"/>
          </a:p>
          <a:p>
            <a:pPr algn="just" eaLnBrk="0" hangingPunct="0"/>
            <a:endParaRPr lang="en-US" sz="3400"/>
          </a:p>
          <a:p>
            <a:pPr algn="just" eaLnBrk="0" hangingPunct="0"/>
            <a:r>
              <a:rPr lang="en-US" sz="3400"/>
              <a:t>An ICF-based questionnaire has been developed to measure functioning of PWDs and their service needs with reference to the Act in NongbuaLampoo province. </a:t>
            </a:r>
            <a:r>
              <a:rPr lang="en-GB" sz="3400"/>
              <a:t>Forty-six ICF codes were finally selected to be used in the questionnaire and there were 6 three-level codes in environmental categories. Results of the survey can be viewed as a landscape of functioning where policy makers can use to plan, monitor and evaluate rehabilitation services. To fulfil rehabilitation services, the questionnaire should be able to capture all service needs as specified in the Act. </a:t>
            </a:r>
          </a:p>
        </p:txBody>
      </p:sp>
      <p:sp>
        <p:nvSpPr>
          <p:cNvPr id="14350" name="Text Box 36"/>
          <p:cNvSpPr txBox="1">
            <a:spLocks noChangeArrowheads="1"/>
          </p:cNvSpPr>
          <p:nvPr/>
        </p:nvSpPr>
        <p:spPr bwMode="auto">
          <a:xfrm>
            <a:off x="20140613" y="15474950"/>
            <a:ext cx="9367837" cy="10812463"/>
          </a:xfrm>
          <a:prstGeom prst="rect">
            <a:avLst/>
          </a:prstGeom>
          <a:noFill/>
          <a:ln w="9525">
            <a:noFill/>
            <a:miter lim="800000"/>
            <a:headEnd/>
            <a:tailEnd/>
          </a:ln>
        </p:spPr>
        <p:txBody>
          <a:bodyPr lIns="91522" tIns="45761" rIns="91522" bIns="45761"/>
          <a:lstStyle/>
          <a:p>
            <a:pPr marL="288925" indent="-288925" defTabSz="915988" eaLnBrk="0" hangingPunct="0"/>
            <a:r>
              <a:rPr lang="en-GB"/>
              <a:t> </a:t>
            </a:r>
          </a:p>
        </p:txBody>
      </p:sp>
      <p:grpSp>
        <p:nvGrpSpPr>
          <p:cNvPr id="14351" name="Group 56"/>
          <p:cNvGrpSpPr>
            <a:grpSpLocks/>
          </p:cNvGrpSpPr>
          <p:nvPr/>
        </p:nvGrpSpPr>
        <p:grpSpPr bwMode="auto">
          <a:xfrm>
            <a:off x="722313" y="5262563"/>
            <a:ext cx="28779787" cy="2320925"/>
            <a:chOff x="455" y="3315"/>
            <a:chExt cx="18129" cy="1462"/>
          </a:xfrm>
        </p:grpSpPr>
        <p:sp>
          <p:nvSpPr>
            <p:cNvPr id="14450" name="Rectangle 9"/>
            <p:cNvSpPr>
              <a:spLocks noChangeArrowheads="1"/>
            </p:cNvSpPr>
            <p:nvPr/>
          </p:nvSpPr>
          <p:spPr bwMode="auto">
            <a:xfrm>
              <a:off x="455" y="3315"/>
              <a:ext cx="1543" cy="382"/>
            </a:xfrm>
            <a:prstGeom prst="rect">
              <a:avLst/>
            </a:prstGeom>
            <a:solidFill>
              <a:schemeClr val="accent2"/>
            </a:solidFill>
            <a:ln w="9525">
              <a:noFill/>
              <a:miter lim="800000"/>
              <a:headEnd/>
              <a:tailEnd/>
            </a:ln>
          </p:spPr>
          <p:txBody>
            <a:bodyPr/>
            <a:lstStyle/>
            <a:p>
              <a:pPr eaLnBrk="0" hangingPunct="0"/>
              <a:endParaRPr lang="en-US"/>
            </a:p>
          </p:txBody>
        </p:sp>
        <p:sp>
          <p:nvSpPr>
            <p:cNvPr id="14451" name="Text Box 35"/>
            <p:cNvSpPr txBox="1">
              <a:spLocks noChangeArrowheads="1"/>
            </p:cNvSpPr>
            <p:nvPr/>
          </p:nvSpPr>
          <p:spPr bwMode="auto">
            <a:xfrm>
              <a:off x="465" y="3323"/>
              <a:ext cx="18119" cy="1454"/>
            </a:xfrm>
            <a:prstGeom prst="rect">
              <a:avLst/>
            </a:prstGeom>
            <a:noFill/>
            <a:ln w="15875">
              <a:solidFill>
                <a:srgbClr val="000080"/>
              </a:solidFill>
              <a:miter lim="800000"/>
              <a:headEnd/>
              <a:tailEnd/>
            </a:ln>
          </p:spPr>
          <p:txBody>
            <a:bodyPr lIns="91522" tIns="45761" rIns="91522" bIns="45761">
              <a:spAutoFit/>
            </a:bodyPr>
            <a:lstStyle/>
            <a:p>
              <a:pPr algn="just" defTabSz="915988" eaLnBrk="0" hangingPunct="0">
                <a:spcBef>
                  <a:spcPct val="50000"/>
                </a:spcBef>
              </a:pPr>
              <a:r>
                <a:rPr lang="en-GB" b="1">
                  <a:solidFill>
                    <a:srgbClr val="FFFFFF"/>
                  </a:solidFill>
                </a:rPr>
                <a:t>Abstract</a:t>
              </a:r>
              <a:r>
                <a:rPr lang="en-GB"/>
                <a:t> To use ICF as a guideline to implement rehabilitation services for persons with disabilities (PWDs) according to the </a:t>
              </a:r>
              <a:r>
                <a:rPr lang="en-US"/>
                <a:t> Persons with Disabilities’ Quality of Life Promotion Act 2007. The correspondence between ICF, the Act and the questionnaire  were examined. The corresponding codes will then be discussed among PWDs and responsible authorities  before  being implemented in the survey to capture all services needs as specified in the Act.</a:t>
              </a:r>
              <a:endParaRPr lang="en-GB"/>
            </a:p>
          </p:txBody>
        </p:sp>
      </p:grpSp>
      <p:sp>
        <p:nvSpPr>
          <p:cNvPr id="14352" name="Text Box 54"/>
          <p:cNvSpPr txBox="1">
            <a:spLocks noChangeArrowheads="1"/>
          </p:cNvSpPr>
          <p:nvPr/>
        </p:nvSpPr>
        <p:spPr bwMode="auto">
          <a:xfrm>
            <a:off x="22988588" y="1314450"/>
            <a:ext cx="6702425" cy="1190625"/>
          </a:xfrm>
          <a:prstGeom prst="rect">
            <a:avLst/>
          </a:prstGeom>
          <a:noFill/>
          <a:ln w="9525">
            <a:noFill/>
            <a:miter lim="800000"/>
            <a:headEnd/>
            <a:tailEnd/>
          </a:ln>
        </p:spPr>
        <p:txBody>
          <a:bodyPr lIns="91522" tIns="45761" rIns="91522" bIns="45761">
            <a:spAutoFit/>
          </a:bodyPr>
          <a:lstStyle/>
          <a:p>
            <a:pPr algn="r" defTabSz="915988" eaLnBrk="0" hangingPunct="0">
              <a:spcBef>
                <a:spcPct val="50000"/>
              </a:spcBef>
            </a:pPr>
            <a:r>
              <a:rPr lang="en-GB" b="1">
                <a:solidFill>
                  <a:schemeClr val="accent2"/>
                </a:solidFill>
              </a:rPr>
              <a:t>29 Oct – 6 Nov 2011</a:t>
            </a:r>
            <a:br>
              <a:rPr lang="en-GB" b="1">
                <a:solidFill>
                  <a:schemeClr val="accent2"/>
                </a:solidFill>
              </a:rPr>
            </a:br>
            <a:r>
              <a:rPr lang="en-GB" b="1">
                <a:solidFill>
                  <a:schemeClr val="accent2"/>
                </a:solidFill>
              </a:rPr>
              <a:t>Cape Town, South Africa</a:t>
            </a:r>
          </a:p>
        </p:txBody>
      </p:sp>
      <p:sp>
        <p:nvSpPr>
          <p:cNvPr id="14353" name="Text Box 55"/>
          <p:cNvSpPr txBox="1">
            <a:spLocks noChangeArrowheads="1"/>
          </p:cNvSpPr>
          <p:nvPr/>
        </p:nvSpPr>
        <p:spPr bwMode="auto">
          <a:xfrm>
            <a:off x="25436513" y="2970213"/>
            <a:ext cx="4175125" cy="609600"/>
          </a:xfrm>
          <a:prstGeom prst="rect">
            <a:avLst/>
          </a:prstGeom>
          <a:noFill/>
          <a:ln w="9525">
            <a:noFill/>
            <a:miter lim="800000"/>
            <a:headEnd/>
            <a:tailEnd/>
          </a:ln>
        </p:spPr>
        <p:txBody>
          <a:bodyPr>
            <a:spAutoFit/>
          </a:bodyPr>
          <a:lstStyle/>
          <a:p>
            <a:pPr algn="r" defTabSz="915988" eaLnBrk="0" hangingPunct="0">
              <a:spcBef>
                <a:spcPct val="50000"/>
              </a:spcBef>
            </a:pPr>
            <a:r>
              <a:rPr lang="en-GB" sz="3400" b="1"/>
              <a:t>D036p</a:t>
            </a:r>
          </a:p>
        </p:txBody>
      </p:sp>
      <p:grpSp>
        <p:nvGrpSpPr>
          <p:cNvPr id="14355" name="Group 61"/>
          <p:cNvGrpSpPr>
            <a:grpSpLocks/>
          </p:cNvGrpSpPr>
          <p:nvPr/>
        </p:nvGrpSpPr>
        <p:grpSpPr bwMode="auto">
          <a:xfrm>
            <a:off x="1138238" y="1044575"/>
            <a:ext cx="23788687" cy="4071938"/>
            <a:chOff x="1167" y="1072"/>
            <a:chExt cx="13394" cy="6578"/>
          </a:xfrm>
        </p:grpSpPr>
        <p:sp>
          <p:nvSpPr>
            <p:cNvPr id="14448" name="Text Box 5"/>
            <p:cNvSpPr txBox="1">
              <a:spLocks noChangeArrowheads="1"/>
            </p:cNvSpPr>
            <p:nvPr/>
          </p:nvSpPr>
          <p:spPr bwMode="auto">
            <a:xfrm>
              <a:off x="2067" y="1072"/>
              <a:ext cx="12285" cy="3357"/>
            </a:xfrm>
            <a:prstGeom prst="rect">
              <a:avLst/>
            </a:prstGeom>
            <a:noFill/>
            <a:ln w="9525">
              <a:noFill/>
              <a:miter lim="800000"/>
              <a:headEnd/>
              <a:tailEnd/>
            </a:ln>
          </p:spPr>
          <p:txBody>
            <a:bodyPr lIns="91522" tIns="45761" rIns="91522" bIns="45761">
              <a:spAutoFit/>
            </a:bodyPr>
            <a:lstStyle/>
            <a:p>
              <a:pPr algn="ctr" defTabSz="915988" eaLnBrk="0" hangingPunct="0">
                <a:lnSpc>
                  <a:spcPct val="90000"/>
                </a:lnSpc>
              </a:pPr>
              <a:r>
                <a:rPr lang="en-GB" sz="7000" b="1"/>
                <a:t>Developing the service plan for PWDs</a:t>
              </a:r>
            </a:p>
            <a:p>
              <a:pPr algn="ctr" defTabSz="915988" eaLnBrk="0" hangingPunct="0">
                <a:lnSpc>
                  <a:spcPct val="90000"/>
                </a:lnSpc>
              </a:pPr>
              <a:r>
                <a:rPr lang="en-GB" sz="6000" b="1"/>
                <a:t>A use case of ICF in policy planning</a:t>
              </a:r>
            </a:p>
            <a:p>
              <a:pPr algn="ctr" defTabSz="915988" eaLnBrk="0" hangingPunct="0">
                <a:lnSpc>
                  <a:spcPct val="90000"/>
                </a:lnSpc>
              </a:pPr>
              <a:endParaRPr lang="en-GB" sz="6000" b="1"/>
            </a:p>
            <a:p>
              <a:pPr algn="ctr" defTabSz="915988" eaLnBrk="0" hangingPunct="0">
                <a:lnSpc>
                  <a:spcPct val="90000"/>
                </a:lnSpc>
              </a:pPr>
              <a:endParaRPr lang="en-GB" sz="6000" b="1"/>
            </a:p>
          </p:txBody>
        </p:sp>
        <p:sp>
          <p:nvSpPr>
            <p:cNvPr id="14449" name="Text Box 6"/>
            <p:cNvSpPr txBox="1">
              <a:spLocks noChangeArrowheads="1"/>
            </p:cNvSpPr>
            <p:nvPr/>
          </p:nvSpPr>
          <p:spPr bwMode="auto">
            <a:xfrm>
              <a:off x="1167" y="4140"/>
              <a:ext cx="13394" cy="3510"/>
            </a:xfrm>
            <a:prstGeom prst="rect">
              <a:avLst/>
            </a:prstGeom>
            <a:noFill/>
            <a:ln w="9525">
              <a:noFill/>
              <a:miter lim="800000"/>
              <a:headEnd/>
              <a:tailEnd/>
            </a:ln>
          </p:spPr>
          <p:txBody>
            <a:bodyPr lIns="91522" tIns="45761" rIns="91522" bIns="45761">
              <a:spAutoFit/>
            </a:bodyPr>
            <a:lstStyle/>
            <a:p>
              <a:pPr algn="ctr" defTabSz="915988" eaLnBrk="0" hangingPunct="0"/>
              <a:r>
                <a:rPr lang="en-GB" sz="4800"/>
                <a:t>Sirinart Tongsiri, MD PhD</a:t>
              </a:r>
              <a:r>
                <a:rPr lang="en-GB" sz="4800" baseline="30000"/>
                <a:t>1</a:t>
              </a:r>
              <a:r>
                <a:rPr lang="en-GB" sz="4800"/>
                <a:t>,  Wachara Riewpaiboon, MD</a:t>
              </a:r>
              <a:r>
                <a:rPr lang="en-GB" sz="4800" baseline="30000"/>
                <a:t>2</a:t>
              </a:r>
            </a:p>
            <a:p>
              <a:pPr algn="ctr" defTabSz="915988" eaLnBrk="0" hangingPunct="0"/>
              <a:endParaRPr lang="en-GB" sz="5400" baseline="30000"/>
            </a:p>
            <a:p>
              <a:pPr algn="just" defTabSz="915988" eaLnBrk="0" hangingPunct="0"/>
              <a:r>
                <a:rPr lang="en-GB" sz="3200" baseline="30000"/>
                <a:t>1</a:t>
              </a:r>
              <a:r>
                <a:rPr lang="en-GB" sz="3200"/>
                <a:t>Faculty of Medicine, Mahasarakham University, Thailand  </a:t>
              </a:r>
              <a:r>
                <a:rPr lang="en-GB" sz="3200" baseline="30000"/>
                <a:t>2</a:t>
              </a:r>
              <a:r>
                <a:rPr lang="en-GB" sz="3200"/>
                <a:t>Institute of Health Promotion for people with disabilities, Thailand </a:t>
              </a:r>
            </a:p>
          </p:txBody>
        </p:sp>
      </p:grpSp>
      <p:sp>
        <p:nvSpPr>
          <p:cNvPr id="14356" name="Text Box 32"/>
          <p:cNvSpPr txBox="1">
            <a:spLocks noChangeArrowheads="1"/>
          </p:cNvSpPr>
          <p:nvPr/>
        </p:nvSpPr>
        <p:spPr bwMode="auto">
          <a:xfrm>
            <a:off x="10425113" y="14474825"/>
            <a:ext cx="9367837" cy="2286000"/>
          </a:xfrm>
          <a:prstGeom prst="rect">
            <a:avLst/>
          </a:prstGeom>
          <a:noFill/>
          <a:ln w="9525">
            <a:noFill/>
            <a:miter lim="800000"/>
            <a:headEnd/>
            <a:tailEnd/>
          </a:ln>
        </p:spPr>
        <p:txBody>
          <a:bodyPr lIns="91522" tIns="45761" rIns="91522" bIns="45761"/>
          <a:lstStyle/>
          <a:p>
            <a:pPr algn="just" defTabSz="915988" eaLnBrk="0" hangingPunct="0"/>
            <a:r>
              <a:rPr lang="en-GB" sz="3400"/>
              <a:t>Link between ICF codes and the Act are examined by two researchers using the ICF linking rules reported by Cieza et al. in 2005[1].   </a:t>
            </a:r>
          </a:p>
          <a:p>
            <a:pPr algn="just" defTabSz="915988" eaLnBrk="0" hangingPunct="0"/>
            <a:endParaRPr lang="en-GB" sz="3400"/>
          </a:p>
          <a:p>
            <a:pPr algn="just" defTabSz="915988" eaLnBrk="0" hangingPunct="0"/>
            <a:endParaRPr lang="en-GB" sz="3400"/>
          </a:p>
        </p:txBody>
      </p:sp>
      <p:sp>
        <p:nvSpPr>
          <p:cNvPr id="14357" name="Text Box 32"/>
          <p:cNvSpPr txBox="1">
            <a:spLocks noChangeArrowheads="1"/>
          </p:cNvSpPr>
          <p:nvPr/>
        </p:nvSpPr>
        <p:spPr bwMode="auto">
          <a:xfrm>
            <a:off x="10353675" y="18475325"/>
            <a:ext cx="9367838" cy="2286000"/>
          </a:xfrm>
          <a:prstGeom prst="rect">
            <a:avLst/>
          </a:prstGeom>
          <a:noFill/>
          <a:ln w="9525">
            <a:noFill/>
            <a:miter lim="800000"/>
            <a:headEnd/>
            <a:tailEnd/>
          </a:ln>
        </p:spPr>
        <p:txBody>
          <a:bodyPr lIns="91522" tIns="45761" rIns="91522" bIns="45761"/>
          <a:lstStyle/>
          <a:p>
            <a:pPr algn="just" eaLnBrk="0" hangingPunct="0"/>
            <a:r>
              <a:rPr lang="en-US" sz="3400"/>
              <a:t>The correspondence between ICF codes and services, system, policy mentioned in the Act is shown in Table 1. </a:t>
            </a:r>
          </a:p>
          <a:p>
            <a:pPr algn="just" eaLnBrk="0" hangingPunct="0"/>
            <a:endParaRPr lang="en-GB" sz="3400"/>
          </a:p>
          <a:p>
            <a:pPr algn="just" eaLnBrk="0" hangingPunct="0"/>
            <a:r>
              <a:rPr lang="en-US" sz="2800"/>
              <a:t>Table 1 Correspondence between ICF, the Act and the questionnaire</a:t>
            </a:r>
            <a:endParaRPr lang="en-GB" sz="2800"/>
          </a:p>
          <a:p>
            <a:pPr eaLnBrk="0" hangingPunct="0"/>
            <a:r>
              <a:rPr lang="en-GB" sz="3400"/>
              <a:t> </a:t>
            </a:r>
          </a:p>
          <a:p>
            <a:pPr algn="just" eaLnBrk="0" hangingPunct="0"/>
            <a:endParaRPr lang="en-GB" sz="3400"/>
          </a:p>
          <a:p>
            <a:pPr algn="just" eaLnBrk="0" hangingPunct="0"/>
            <a:endParaRPr lang="en-GB" sz="3400"/>
          </a:p>
        </p:txBody>
      </p:sp>
      <p:graphicFrame>
        <p:nvGraphicFramePr>
          <p:cNvPr id="38" name="Table 37"/>
          <p:cNvGraphicFramePr>
            <a:graphicFrameLocks noGrp="1"/>
          </p:cNvGraphicFramePr>
          <p:nvPr/>
        </p:nvGraphicFramePr>
        <p:xfrm>
          <a:off x="10496550" y="21690013"/>
          <a:ext cx="9286875" cy="14722475"/>
        </p:xfrm>
        <a:graphic>
          <a:graphicData uri="http://schemas.openxmlformats.org/drawingml/2006/table">
            <a:tbl>
              <a:tblPr/>
              <a:tblGrid>
                <a:gridCol w="3143250"/>
                <a:gridCol w="3214688"/>
                <a:gridCol w="2928937"/>
              </a:tblGrid>
              <a:tr h="1098550">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sz="2400" b="1" i="0" u="none" strike="noStrike" cap="none" normalizeH="0" baseline="0" smtClean="0">
                          <a:ln>
                            <a:noFill/>
                          </a:ln>
                          <a:solidFill>
                            <a:schemeClr val="tx1"/>
                          </a:solidFill>
                          <a:effectLst/>
                          <a:latin typeface="Verdana" pitchFamily="34" charset="0"/>
                          <a:cs typeface="Arial" charset="0"/>
                        </a:rPr>
                        <a:t>ICF codes from e5 chapter</a:t>
                      </a:r>
                      <a:endParaRPr kumimoji="0" lang="en-GB" sz="2400" b="0" i="0" u="none" strike="noStrike" cap="none" normalizeH="0" baseline="0" smtClean="0">
                        <a:ln>
                          <a:noFill/>
                        </a:ln>
                        <a:solidFill>
                          <a:schemeClr val="tx1"/>
                        </a:solidFill>
                        <a:effectLst/>
                        <a:latin typeface="Verdana" pitchFamily="34" charset="0"/>
                        <a:cs typeface="Arial"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en-GB" sz="2400" b="1" i="0" u="none" strike="noStrike" cap="none" normalizeH="0" baseline="0" smtClean="0">
                          <a:ln>
                            <a:noFill/>
                          </a:ln>
                          <a:solidFill>
                            <a:schemeClr val="tx1"/>
                          </a:solidFill>
                          <a:effectLst/>
                          <a:latin typeface="Verdana" pitchFamily="34" charset="0"/>
                          <a:cs typeface="Arial" charset="0"/>
                        </a:rPr>
                        <a:t>(Services, systems and policies)</a:t>
                      </a: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sz="2400" b="1" i="0" u="none" strike="noStrike" cap="none" normalizeH="0" baseline="0" smtClean="0">
                          <a:ln>
                            <a:noFill/>
                          </a:ln>
                          <a:solidFill>
                            <a:schemeClr val="tx1"/>
                          </a:solidFill>
                          <a:effectLst/>
                          <a:latin typeface="Verdana" pitchFamily="34" charset="0"/>
                          <a:cs typeface="Arial" charset="0"/>
                        </a:rPr>
                        <a:t>correspondence with the Act</a:t>
                      </a: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sz="2400" b="1" i="0" u="none" strike="noStrike" cap="none" normalizeH="0" baseline="0" smtClean="0">
                          <a:ln>
                            <a:noFill/>
                          </a:ln>
                          <a:solidFill>
                            <a:schemeClr val="tx1"/>
                          </a:solidFill>
                          <a:effectLst/>
                          <a:latin typeface="Verdana" pitchFamily="34" charset="0"/>
                          <a:cs typeface="Arial" charset="0"/>
                        </a:rPr>
                        <a:t>correspondence with  the questionnaire </a:t>
                      </a: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31838">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sz="2400" b="0" i="0" u="none" strike="noStrike" cap="none" normalizeH="0" baseline="0" smtClean="0">
                          <a:ln>
                            <a:noFill/>
                          </a:ln>
                          <a:solidFill>
                            <a:schemeClr val="tx1"/>
                          </a:solidFill>
                          <a:effectLst/>
                          <a:latin typeface="Verdana" pitchFamily="34" charset="0"/>
                          <a:cs typeface="Arial" charset="0"/>
                        </a:rPr>
                        <a:t>e510 production of consumer goods</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31838">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sz="2400" b="0" i="0" u="none" strike="noStrike" cap="none" normalizeH="0" baseline="0" smtClean="0">
                          <a:ln>
                            <a:noFill/>
                          </a:ln>
                          <a:solidFill>
                            <a:schemeClr val="tx1"/>
                          </a:solidFill>
                          <a:effectLst/>
                          <a:latin typeface="Verdana" pitchFamily="34" charset="0"/>
                          <a:cs typeface="Arial" charset="0"/>
                        </a:rPr>
                        <a:t>e515 Architecture and construction  </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GB" sz="2400" b="1" i="0" u="none" strike="noStrike" cap="none" normalizeH="0" baseline="0" smtClean="0">
                          <a:ln>
                            <a:noFill/>
                          </a:ln>
                          <a:solidFill>
                            <a:schemeClr val="tx1"/>
                          </a:solidFill>
                          <a:effectLst/>
                          <a:latin typeface="Verdana" pitchFamily="34" charset="0"/>
                          <a:cs typeface="Arial" charset="0"/>
                        </a:rPr>
                        <a:t>√</a:t>
                      </a: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6713">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sz="2400" b="0" i="0" u="none" strike="noStrike" cap="none" normalizeH="0" baseline="0" smtClean="0">
                          <a:ln>
                            <a:noFill/>
                          </a:ln>
                          <a:solidFill>
                            <a:schemeClr val="tx1"/>
                          </a:solidFill>
                          <a:effectLst/>
                          <a:latin typeface="Verdana" pitchFamily="34" charset="0"/>
                          <a:cs typeface="Arial" charset="0"/>
                        </a:rPr>
                        <a:t>e520 Open space planning </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6713">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sz="2400" b="0" i="0" u="none" strike="noStrike" cap="none" normalizeH="0" baseline="0" smtClean="0">
                          <a:ln>
                            <a:noFill/>
                          </a:ln>
                          <a:solidFill>
                            <a:schemeClr val="tx1"/>
                          </a:solidFill>
                          <a:effectLst/>
                          <a:latin typeface="Verdana" pitchFamily="34" charset="0"/>
                          <a:cs typeface="Arial" charset="0"/>
                        </a:rPr>
                        <a:t>e525 Housing</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GB" sz="2400" b="1" i="0" u="none" strike="noStrike" cap="none" normalizeH="0" baseline="0" smtClean="0">
                          <a:ln>
                            <a:noFill/>
                          </a:ln>
                          <a:solidFill>
                            <a:schemeClr val="tx1"/>
                          </a:solidFill>
                          <a:effectLst/>
                          <a:latin typeface="Verdana" pitchFamily="34" charset="0"/>
                          <a:cs typeface="Arial" charset="0"/>
                        </a:rPr>
                        <a:t>√</a:t>
                      </a: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6713">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sz="2400" b="0" i="0" u="none" strike="noStrike" cap="none" normalizeH="0" baseline="0" smtClean="0">
                          <a:ln>
                            <a:noFill/>
                          </a:ln>
                          <a:solidFill>
                            <a:schemeClr val="tx1"/>
                          </a:solidFill>
                          <a:effectLst/>
                          <a:latin typeface="Verdana" pitchFamily="34" charset="0"/>
                          <a:cs typeface="Arial" charset="0"/>
                        </a:rPr>
                        <a:t>e530 Utilities</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6713">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sz="2400" b="0" i="0" u="none" strike="noStrike" cap="none" normalizeH="0" baseline="0" smtClean="0">
                          <a:ln>
                            <a:noFill/>
                          </a:ln>
                          <a:solidFill>
                            <a:schemeClr val="tx1"/>
                          </a:solidFill>
                          <a:effectLst/>
                          <a:latin typeface="Verdana" pitchFamily="34" charset="0"/>
                          <a:cs typeface="Arial" charset="0"/>
                        </a:rPr>
                        <a:t>e535 Communication</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GB" sz="2400" b="1" i="0" u="none" strike="noStrike" cap="none" normalizeH="0" baseline="0" smtClean="0">
                          <a:ln>
                            <a:noFill/>
                          </a:ln>
                          <a:solidFill>
                            <a:schemeClr val="tx1"/>
                          </a:solidFill>
                          <a:effectLst/>
                          <a:latin typeface="Verdana" pitchFamily="34" charset="0"/>
                          <a:cs typeface="Arial" charset="0"/>
                        </a:rPr>
                        <a:t>√</a:t>
                      </a: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6713">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sz="2400" b="0" i="0" u="none" strike="noStrike" cap="none" normalizeH="0" baseline="0" smtClean="0">
                          <a:ln>
                            <a:noFill/>
                          </a:ln>
                          <a:solidFill>
                            <a:schemeClr val="tx1"/>
                          </a:solidFill>
                          <a:effectLst/>
                          <a:latin typeface="Verdana" pitchFamily="34" charset="0"/>
                          <a:cs typeface="Arial" charset="0"/>
                        </a:rPr>
                        <a:t>e540 Transportation</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GB" sz="2400" b="1" i="0" u="none" strike="noStrike" cap="none" normalizeH="0" baseline="0" smtClean="0">
                          <a:ln>
                            <a:noFill/>
                          </a:ln>
                          <a:solidFill>
                            <a:schemeClr val="tx1"/>
                          </a:solidFill>
                          <a:effectLst/>
                          <a:latin typeface="Verdana" pitchFamily="34" charset="0"/>
                          <a:cs typeface="Arial" charset="0"/>
                        </a:rPr>
                        <a:t>√</a:t>
                      </a: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GB" sz="2400" b="1" i="0" u="none" strike="noStrike" cap="none" normalizeH="0" baseline="0" smtClean="0">
                          <a:ln>
                            <a:noFill/>
                          </a:ln>
                          <a:solidFill>
                            <a:schemeClr val="tx1"/>
                          </a:solidFill>
                          <a:effectLst/>
                          <a:latin typeface="Verdana" pitchFamily="34" charset="0"/>
                          <a:cs typeface="Arial" charset="0"/>
                        </a:rPr>
                        <a:t>√</a:t>
                      </a: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6713">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sz="2400" b="0" i="0" u="none" strike="noStrike" cap="none" normalizeH="0" baseline="0" smtClean="0">
                          <a:ln>
                            <a:noFill/>
                          </a:ln>
                          <a:solidFill>
                            <a:schemeClr val="tx1"/>
                          </a:solidFill>
                          <a:effectLst/>
                          <a:latin typeface="Verdana" pitchFamily="34" charset="0"/>
                          <a:cs typeface="Arial" charset="0"/>
                        </a:rPr>
                        <a:t>e545 Civil protection</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6713">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sz="2400" b="0" i="0" u="none" strike="noStrike" cap="none" normalizeH="0" baseline="0" smtClean="0">
                          <a:ln>
                            <a:noFill/>
                          </a:ln>
                          <a:solidFill>
                            <a:schemeClr val="tx1"/>
                          </a:solidFill>
                          <a:effectLst/>
                          <a:latin typeface="Verdana" pitchFamily="34" charset="0"/>
                          <a:cs typeface="Arial" charset="0"/>
                        </a:rPr>
                        <a:t>e550 Legal services</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GB" sz="2400" b="1" i="0" u="none" strike="noStrike" cap="none" normalizeH="0" baseline="0" smtClean="0">
                          <a:ln>
                            <a:noFill/>
                          </a:ln>
                          <a:solidFill>
                            <a:schemeClr val="tx1"/>
                          </a:solidFill>
                          <a:effectLst/>
                          <a:latin typeface="Verdana" pitchFamily="34" charset="0"/>
                          <a:cs typeface="Arial" charset="0"/>
                        </a:rPr>
                        <a:t>√</a:t>
                      </a: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31838">
                <a:tc>
                  <a:txBody>
                    <a:bodyPr/>
                    <a:lstStyle/>
                    <a:p>
                      <a:pPr marL="0" marR="0" lvl="0" indent="0" algn="l" defTabSz="914400" rtl="0" eaLnBrk="1" fontAlgn="base" latinLnBrk="0" hangingPunct="1">
                        <a:lnSpc>
                          <a:spcPct val="115000"/>
                        </a:lnSpc>
                        <a:spcBef>
                          <a:spcPct val="0"/>
                        </a:spcBef>
                        <a:spcAft>
                          <a:spcPct val="0"/>
                        </a:spcAft>
                        <a:buClrTx/>
                        <a:buSzTx/>
                        <a:buFontTx/>
                        <a:buNone/>
                        <a:tabLst>
                          <a:tab pos="908050" algn="ctr"/>
                        </a:tabLst>
                      </a:pPr>
                      <a:r>
                        <a:rPr kumimoji="0" lang="en-GB" sz="2400" b="0" i="0" u="none" strike="noStrike" cap="none" normalizeH="0" baseline="0" smtClean="0">
                          <a:ln>
                            <a:noFill/>
                          </a:ln>
                          <a:solidFill>
                            <a:schemeClr val="tx1"/>
                          </a:solidFill>
                          <a:effectLst/>
                          <a:latin typeface="Verdana" pitchFamily="34" charset="0"/>
                          <a:cs typeface="Arial" charset="0"/>
                        </a:rPr>
                        <a:t>e555 Association and Organization</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GB" sz="2400" b="1" i="0" u="none" strike="noStrike" cap="none" normalizeH="0" baseline="0" smtClean="0">
                          <a:ln>
                            <a:noFill/>
                          </a:ln>
                          <a:solidFill>
                            <a:schemeClr val="tx1"/>
                          </a:solidFill>
                          <a:effectLst/>
                          <a:latin typeface="Verdana" pitchFamily="34" charset="0"/>
                          <a:cs typeface="Arial" charset="0"/>
                        </a:rPr>
                        <a:t>√</a:t>
                      </a: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6713">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sz="2400" b="0" i="0" u="none" strike="noStrike" cap="none" normalizeH="0" baseline="0" smtClean="0">
                          <a:ln>
                            <a:noFill/>
                          </a:ln>
                          <a:solidFill>
                            <a:schemeClr val="tx1"/>
                          </a:solidFill>
                          <a:effectLst/>
                          <a:latin typeface="Verdana" pitchFamily="34" charset="0"/>
                          <a:cs typeface="Arial" charset="0"/>
                        </a:rPr>
                        <a:t>e560 Media</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GB" sz="2400" b="1" i="0" u="none" strike="noStrike" cap="none" normalizeH="0" baseline="0" smtClean="0">
                          <a:ln>
                            <a:noFill/>
                          </a:ln>
                          <a:solidFill>
                            <a:schemeClr val="tx1"/>
                          </a:solidFill>
                          <a:effectLst/>
                          <a:latin typeface="Verdana" pitchFamily="34" charset="0"/>
                          <a:cs typeface="Arial" charset="0"/>
                        </a:rPr>
                        <a:t>√</a:t>
                      </a: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6713">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sz="2400" b="0" i="0" u="none" strike="noStrike" cap="none" normalizeH="0" baseline="0" smtClean="0">
                          <a:ln>
                            <a:noFill/>
                          </a:ln>
                          <a:solidFill>
                            <a:schemeClr val="tx1"/>
                          </a:solidFill>
                          <a:effectLst/>
                          <a:latin typeface="Verdana" pitchFamily="34" charset="0"/>
                          <a:cs typeface="Arial" charset="0"/>
                        </a:rPr>
                        <a:t>e565 Economics</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6713">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sz="2400" b="0" i="0" u="none" strike="noStrike" cap="none" normalizeH="0" baseline="0" smtClean="0">
                          <a:ln>
                            <a:noFill/>
                          </a:ln>
                          <a:solidFill>
                            <a:schemeClr val="tx1"/>
                          </a:solidFill>
                          <a:effectLst/>
                          <a:latin typeface="Verdana" pitchFamily="34" charset="0"/>
                          <a:cs typeface="Arial" charset="0"/>
                        </a:rPr>
                        <a:t>e570 Social security</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GB" sz="2400" b="1" i="0" u="none" strike="noStrike" cap="none" normalizeH="0" baseline="0" smtClean="0">
                          <a:ln>
                            <a:noFill/>
                          </a:ln>
                          <a:solidFill>
                            <a:schemeClr val="tx1"/>
                          </a:solidFill>
                          <a:effectLst/>
                          <a:latin typeface="Verdana" pitchFamily="34" charset="0"/>
                          <a:cs typeface="Arial" charset="0"/>
                        </a:rPr>
                        <a:t>√</a:t>
                      </a: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GB" sz="2400" b="1" i="0" u="none" strike="noStrike" cap="none" normalizeH="0" baseline="0" smtClean="0">
                          <a:ln>
                            <a:noFill/>
                          </a:ln>
                          <a:solidFill>
                            <a:schemeClr val="tx1"/>
                          </a:solidFill>
                          <a:effectLst/>
                          <a:latin typeface="Verdana" pitchFamily="34" charset="0"/>
                          <a:cs typeface="Arial" charset="0"/>
                        </a:rPr>
                        <a:t>√</a:t>
                      </a: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6713">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sz="2400" b="0" i="0" u="none" strike="noStrike" cap="none" normalizeH="0" baseline="0" smtClean="0">
                          <a:ln>
                            <a:noFill/>
                          </a:ln>
                          <a:solidFill>
                            <a:schemeClr val="tx1"/>
                          </a:solidFill>
                          <a:effectLst/>
                          <a:latin typeface="Verdana" pitchFamily="34" charset="0"/>
                          <a:cs typeface="Arial" charset="0"/>
                        </a:rPr>
                        <a:t>e575 General social support </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GB" sz="2400" b="1" i="0" u="none" strike="noStrike" cap="none" normalizeH="0" baseline="0" smtClean="0">
                          <a:ln>
                            <a:noFill/>
                          </a:ln>
                          <a:solidFill>
                            <a:schemeClr val="tx1"/>
                          </a:solidFill>
                          <a:effectLst/>
                          <a:latin typeface="Verdana" pitchFamily="34" charset="0"/>
                          <a:cs typeface="Arial" charset="0"/>
                        </a:rPr>
                        <a:t>√</a:t>
                      </a:r>
                      <a:endParaRPr kumimoji="0" lang="en-GB" sz="2400" b="0" i="0" u="none" strike="noStrike" cap="none" normalizeH="0" baseline="0" smtClean="0">
                        <a:ln>
                          <a:noFill/>
                        </a:ln>
                        <a:solidFill>
                          <a:schemeClr val="tx1"/>
                        </a:solidFill>
                        <a:effectLst/>
                        <a:latin typeface="Verdana" pitchFamily="34" charset="0"/>
                        <a:cs typeface="Arial"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6713">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sz="2400" b="0" i="0" u="none" strike="noStrike" cap="none" normalizeH="0" baseline="0" smtClean="0">
                          <a:ln>
                            <a:noFill/>
                          </a:ln>
                          <a:solidFill>
                            <a:schemeClr val="tx1"/>
                          </a:solidFill>
                          <a:effectLst/>
                          <a:latin typeface="Verdana" pitchFamily="34" charset="0"/>
                          <a:cs typeface="Arial" charset="0"/>
                        </a:rPr>
                        <a:t>e580 Health</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GB" sz="2400" b="1" i="0" u="none" strike="noStrike" cap="none" normalizeH="0" baseline="0" smtClean="0">
                          <a:ln>
                            <a:noFill/>
                          </a:ln>
                          <a:solidFill>
                            <a:schemeClr val="tx1"/>
                          </a:solidFill>
                          <a:effectLst/>
                          <a:latin typeface="Verdana" pitchFamily="34" charset="0"/>
                          <a:cs typeface="Arial" charset="0"/>
                        </a:rPr>
                        <a:t>√</a:t>
                      </a: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GB" sz="2400" b="1" i="0" u="none" strike="noStrike" cap="none" normalizeH="0" baseline="0" smtClean="0">
                          <a:ln>
                            <a:noFill/>
                          </a:ln>
                          <a:solidFill>
                            <a:schemeClr val="tx1"/>
                          </a:solidFill>
                          <a:effectLst/>
                          <a:latin typeface="Verdana" pitchFamily="34" charset="0"/>
                          <a:cs typeface="Arial" charset="0"/>
                        </a:rPr>
                        <a:t>√</a:t>
                      </a: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6713">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sz="2400" b="0" i="0" u="none" strike="noStrike" cap="none" normalizeH="0" baseline="0" smtClean="0">
                          <a:ln>
                            <a:noFill/>
                          </a:ln>
                          <a:solidFill>
                            <a:schemeClr val="tx1"/>
                          </a:solidFill>
                          <a:effectLst/>
                          <a:latin typeface="Verdana" pitchFamily="34" charset="0"/>
                          <a:cs typeface="Arial" charset="0"/>
                        </a:rPr>
                        <a:t>e585 Education and training</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GB" sz="2400" b="1" i="0" u="none" strike="noStrike" cap="none" normalizeH="0" baseline="0" smtClean="0">
                          <a:ln>
                            <a:noFill/>
                          </a:ln>
                          <a:solidFill>
                            <a:schemeClr val="tx1"/>
                          </a:solidFill>
                          <a:effectLst/>
                          <a:latin typeface="Verdana" pitchFamily="34" charset="0"/>
                          <a:cs typeface="Arial" charset="0"/>
                        </a:rPr>
                        <a:t>√</a:t>
                      </a: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GB" sz="2400" b="1" i="0" u="none" strike="noStrike" cap="none" normalizeH="0" baseline="0" smtClean="0">
                          <a:ln>
                            <a:noFill/>
                          </a:ln>
                          <a:solidFill>
                            <a:schemeClr val="tx1"/>
                          </a:solidFill>
                          <a:effectLst/>
                          <a:latin typeface="Verdana" pitchFamily="34" charset="0"/>
                          <a:cs typeface="Arial" charset="0"/>
                        </a:rPr>
                        <a:t>√</a:t>
                      </a: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6713">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sz="2400" b="0" i="0" u="none" strike="noStrike" cap="none" normalizeH="0" baseline="0" smtClean="0">
                          <a:ln>
                            <a:noFill/>
                          </a:ln>
                          <a:solidFill>
                            <a:schemeClr val="tx1"/>
                          </a:solidFill>
                          <a:effectLst/>
                          <a:latin typeface="Verdana" pitchFamily="34" charset="0"/>
                          <a:cs typeface="Arial" charset="0"/>
                        </a:rPr>
                        <a:t>e590 Labour and employment</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GB" sz="2400" b="1" i="0" u="none" strike="noStrike" cap="none" normalizeH="0" baseline="0" smtClean="0">
                          <a:ln>
                            <a:noFill/>
                          </a:ln>
                          <a:solidFill>
                            <a:schemeClr val="tx1"/>
                          </a:solidFill>
                          <a:effectLst/>
                          <a:latin typeface="Verdana" pitchFamily="34" charset="0"/>
                          <a:cs typeface="Arial" charset="0"/>
                        </a:rPr>
                        <a:t>√</a:t>
                      </a: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GB" sz="2400" b="1" i="0" u="none" strike="noStrike" cap="none" normalizeH="0" baseline="0" smtClean="0">
                          <a:ln>
                            <a:noFill/>
                          </a:ln>
                          <a:solidFill>
                            <a:schemeClr val="tx1"/>
                          </a:solidFill>
                          <a:effectLst/>
                          <a:latin typeface="Verdana" pitchFamily="34" charset="0"/>
                          <a:cs typeface="Arial" charset="0"/>
                        </a:rPr>
                        <a:t>√</a:t>
                      </a: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6713">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sz="2400" b="0" i="0" u="none" strike="noStrike" cap="none" normalizeH="0" baseline="0" smtClean="0">
                          <a:ln>
                            <a:noFill/>
                          </a:ln>
                          <a:solidFill>
                            <a:schemeClr val="tx1"/>
                          </a:solidFill>
                          <a:effectLst/>
                          <a:latin typeface="Verdana" pitchFamily="34" charset="0"/>
                          <a:cs typeface="Arial" charset="0"/>
                        </a:rPr>
                        <a:t>e595 Political</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GB" sz="2400" b="1" i="0" u="none" strike="noStrike" cap="none" normalizeH="0" baseline="0" smtClean="0">
                          <a:ln>
                            <a:noFill/>
                          </a:ln>
                          <a:solidFill>
                            <a:schemeClr val="tx1"/>
                          </a:solidFill>
                          <a:effectLst/>
                          <a:latin typeface="Verdana" pitchFamily="34" charset="0"/>
                          <a:cs typeface="Arial" charset="0"/>
                        </a:rPr>
                        <a:t>√</a:t>
                      </a: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Verdana" pitchFamily="34" charset="0"/>
                        <a:cs typeface="Arial"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4440" name="Text Box 32"/>
          <p:cNvSpPr txBox="1">
            <a:spLocks noChangeArrowheads="1"/>
          </p:cNvSpPr>
          <p:nvPr/>
        </p:nvSpPr>
        <p:spPr bwMode="auto">
          <a:xfrm>
            <a:off x="10353675" y="34763075"/>
            <a:ext cx="9367838" cy="2286000"/>
          </a:xfrm>
          <a:prstGeom prst="rect">
            <a:avLst/>
          </a:prstGeom>
          <a:noFill/>
          <a:ln w="9525">
            <a:noFill/>
            <a:miter lim="800000"/>
            <a:headEnd/>
            <a:tailEnd/>
          </a:ln>
        </p:spPr>
        <p:txBody>
          <a:bodyPr lIns="91522" tIns="45761" rIns="91522" bIns="45761"/>
          <a:lstStyle/>
          <a:p>
            <a:pPr algn="just" eaLnBrk="0" hangingPunct="0"/>
            <a:r>
              <a:rPr lang="en-US" sz="3400"/>
              <a:t>Out of 18 ICF codes in e5 chapter (services, systems and policies), only 12 of them are corresponding with what documented  in the Act. ICF codes which are not relevant are as follows; e510 Services, systems and policies for the production of consumer goods, e520 Open space planning services, systems and policies, e530 Utilities services, systems and policies, e545 Civil protection services, systems and policies, e565 Economic services, systems and policies, e575 General social supports services, systems and policies.</a:t>
            </a:r>
            <a:endParaRPr lang="en-GB" sz="2800"/>
          </a:p>
          <a:p>
            <a:pPr eaLnBrk="0" hangingPunct="0"/>
            <a:r>
              <a:rPr lang="en-GB" sz="3400"/>
              <a:t> </a:t>
            </a:r>
          </a:p>
          <a:p>
            <a:pPr algn="just" eaLnBrk="0" hangingPunct="0"/>
            <a:endParaRPr lang="en-GB" sz="3400"/>
          </a:p>
          <a:p>
            <a:pPr algn="just" eaLnBrk="0" hangingPunct="0"/>
            <a:endParaRPr lang="en-GB" sz="3400"/>
          </a:p>
        </p:txBody>
      </p:sp>
      <p:sp>
        <p:nvSpPr>
          <p:cNvPr id="14441" name="Text Box 32"/>
          <p:cNvSpPr txBox="1">
            <a:spLocks noChangeArrowheads="1"/>
          </p:cNvSpPr>
          <p:nvPr/>
        </p:nvSpPr>
        <p:spPr bwMode="auto">
          <a:xfrm>
            <a:off x="20069175" y="16046450"/>
            <a:ext cx="9367838" cy="2143125"/>
          </a:xfrm>
          <a:prstGeom prst="rect">
            <a:avLst/>
          </a:prstGeom>
          <a:noFill/>
          <a:ln w="9525">
            <a:noFill/>
            <a:miter lim="800000"/>
            <a:headEnd/>
            <a:tailEnd/>
          </a:ln>
        </p:spPr>
        <p:txBody>
          <a:bodyPr lIns="91522" tIns="45761" rIns="91522" bIns="45761"/>
          <a:lstStyle/>
          <a:p>
            <a:pPr algn="just" eaLnBrk="0" hangingPunct="0"/>
            <a:r>
              <a:rPr lang="en-US" sz="3400"/>
              <a:t>Not all available ICF codes in e5 chapter have been identified in the Act and the questionnaire. To help policy makers make all needed services available according the Act, the disparity should be raised and consensus should be made among service providers, payers and importantly representatives of PWDs whether the NPAO is ready to provide such services. There are rooms for further adjustment in the questionnaire before being implemented throughout the province.  </a:t>
            </a:r>
          </a:p>
          <a:p>
            <a:pPr algn="just" eaLnBrk="0" hangingPunct="0"/>
            <a:endParaRPr lang="en-GB" sz="3400"/>
          </a:p>
          <a:p>
            <a:pPr algn="just" eaLnBrk="0" hangingPunct="0"/>
            <a:r>
              <a:rPr lang="en-US" sz="3400"/>
              <a:t>In the next step, </a:t>
            </a:r>
            <a:r>
              <a:rPr lang="en-GB" sz="3400"/>
              <a:t>the additional corresponding codes will then be discussed among PWDs, local authorities responsible for providing care for PWDs and other relevant providers from health, education and social welfare sectors. The field interview is planned to be administered during September-December 2011 with approximately 10,000 registered PWDs in the Nongboalupoo province. The expected immediate outcomes are (1) the landscape of functioning of PWDs where  PWDs’ problems are identified (2) the 3-year rehabilitation plans from multidisciplinary sectors  and (3) annual monitoring and evaluation plans used for the database update and the prospect of implementing the questionnaire into the national systems.   </a:t>
            </a:r>
          </a:p>
          <a:p>
            <a:pPr algn="just" eaLnBrk="0" hangingPunct="0"/>
            <a:endParaRPr lang="en-GB" sz="3400"/>
          </a:p>
          <a:p>
            <a:pPr algn="just" eaLnBrk="0" hangingPunct="0"/>
            <a:endParaRPr lang="en-GB" sz="3400"/>
          </a:p>
          <a:p>
            <a:pPr algn="just" eaLnBrk="0" hangingPunct="0"/>
            <a:endParaRPr lang="en-GB" sz="3400"/>
          </a:p>
        </p:txBody>
      </p:sp>
      <p:sp>
        <p:nvSpPr>
          <p:cNvPr id="14442" name="Text Box 34"/>
          <p:cNvSpPr txBox="1">
            <a:spLocks noChangeArrowheads="1"/>
          </p:cNvSpPr>
          <p:nvPr/>
        </p:nvSpPr>
        <p:spPr bwMode="auto">
          <a:xfrm>
            <a:off x="19783425" y="39120763"/>
            <a:ext cx="9367838" cy="669925"/>
          </a:xfrm>
          <a:prstGeom prst="rect">
            <a:avLst/>
          </a:prstGeom>
          <a:noFill/>
          <a:ln w="38100" cmpd="dbl">
            <a:solidFill>
              <a:schemeClr val="accent2"/>
            </a:solidFill>
            <a:prstDash val="sysDot"/>
            <a:miter lim="800000"/>
            <a:headEnd/>
            <a:tailEnd/>
          </a:ln>
        </p:spPr>
        <p:txBody>
          <a:bodyPr lIns="91522" tIns="45761" rIns="91522" bIns="45761"/>
          <a:lstStyle/>
          <a:p>
            <a:pPr eaLnBrk="0" hangingPunct="0"/>
            <a:r>
              <a:rPr lang="en-GB"/>
              <a:t> </a:t>
            </a:r>
            <a:r>
              <a:rPr lang="en-US" sz="1800"/>
              <a:t>1.	Cieza A, Geyh S, Chatterji S</a:t>
            </a:r>
            <a:r>
              <a:rPr lang="en-US" sz="1800" i="1"/>
              <a:t>, et al.</a:t>
            </a:r>
            <a:r>
              <a:rPr lang="en-US" sz="1800"/>
              <a:t> ICF linking rules: an update based on lessons learned. Journal of Rehabilitation Medicine. 2005; 37: 212-18.</a:t>
            </a:r>
            <a:endParaRPr lang="en-GB" sz="2800"/>
          </a:p>
          <a:p>
            <a:pPr eaLnBrk="0" hangingPunct="0"/>
            <a:r>
              <a:rPr lang="en-US" sz="2800"/>
              <a:t> </a:t>
            </a:r>
            <a:endParaRPr lang="en-GB" sz="2800"/>
          </a:p>
          <a:p>
            <a:pPr algn="just" eaLnBrk="0" hangingPunct="0"/>
            <a:endParaRPr lang="en-GB"/>
          </a:p>
        </p:txBody>
      </p:sp>
      <p:pic>
        <p:nvPicPr>
          <p:cNvPr id="14443" name="Picture 43" descr="logo1.jpg"/>
          <p:cNvPicPr>
            <a:picLocks noChangeAspect="1"/>
          </p:cNvPicPr>
          <p:nvPr/>
        </p:nvPicPr>
        <p:blipFill>
          <a:blip r:embed="rId3"/>
          <a:srcRect/>
          <a:stretch>
            <a:fillRect/>
          </a:stretch>
        </p:blipFill>
        <p:spPr bwMode="auto">
          <a:xfrm>
            <a:off x="20069175" y="40192325"/>
            <a:ext cx="2214563" cy="1425575"/>
          </a:xfrm>
          <a:prstGeom prst="rect">
            <a:avLst/>
          </a:prstGeom>
          <a:noFill/>
          <a:ln w="9525">
            <a:noFill/>
            <a:miter lim="800000"/>
            <a:headEnd/>
            <a:tailEnd/>
          </a:ln>
        </p:spPr>
      </p:pic>
      <p:pic>
        <p:nvPicPr>
          <p:cNvPr id="14444" name="Picture 44" descr="สวรส11.jpg"/>
          <p:cNvPicPr>
            <a:picLocks noChangeAspect="1"/>
          </p:cNvPicPr>
          <p:nvPr/>
        </p:nvPicPr>
        <p:blipFill>
          <a:blip r:embed="rId4"/>
          <a:srcRect/>
          <a:stretch>
            <a:fillRect/>
          </a:stretch>
        </p:blipFill>
        <p:spPr bwMode="auto">
          <a:xfrm>
            <a:off x="22783800" y="40263763"/>
            <a:ext cx="1501775" cy="1497012"/>
          </a:xfrm>
          <a:prstGeom prst="rect">
            <a:avLst/>
          </a:prstGeom>
          <a:noFill/>
          <a:ln w="9525">
            <a:noFill/>
            <a:miter lim="800000"/>
            <a:headEnd/>
            <a:tailEnd/>
          </a:ln>
        </p:spPr>
      </p:pic>
      <p:pic>
        <p:nvPicPr>
          <p:cNvPr id="14445" name="Picture 45" descr="สสส_logo11.jpg"/>
          <p:cNvPicPr>
            <a:picLocks noChangeAspect="1"/>
          </p:cNvPicPr>
          <p:nvPr/>
        </p:nvPicPr>
        <p:blipFill>
          <a:blip r:embed="rId5"/>
          <a:srcRect/>
          <a:stretch>
            <a:fillRect/>
          </a:stretch>
        </p:blipFill>
        <p:spPr bwMode="auto">
          <a:xfrm>
            <a:off x="25212675" y="40406638"/>
            <a:ext cx="1709738" cy="1184275"/>
          </a:xfrm>
          <a:prstGeom prst="rect">
            <a:avLst/>
          </a:prstGeom>
          <a:noFill/>
          <a:ln w="9525">
            <a:noFill/>
            <a:miter lim="800000"/>
            <a:headEnd/>
            <a:tailEnd/>
          </a:ln>
        </p:spPr>
      </p:pic>
      <p:pic>
        <p:nvPicPr>
          <p:cNvPr id="14446" name="Picture 46" descr="ตราคณะแพทยศาสตร์"/>
          <p:cNvPicPr>
            <a:picLocks noChangeAspect="1" noChangeArrowheads="1"/>
          </p:cNvPicPr>
          <p:nvPr/>
        </p:nvPicPr>
        <p:blipFill>
          <a:blip r:embed="rId6"/>
          <a:srcRect/>
          <a:stretch>
            <a:fillRect/>
          </a:stretch>
        </p:blipFill>
        <p:spPr bwMode="auto">
          <a:xfrm>
            <a:off x="26784300" y="39906575"/>
            <a:ext cx="2500313" cy="1857375"/>
          </a:xfrm>
          <a:prstGeom prst="rect">
            <a:avLst/>
          </a:prstGeom>
          <a:noFill/>
          <a:ln w="9525">
            <a:noFill/>
            <a:miter lim="800000"/>
            <a:headEnd/>
            <a:tailEnd/>
          </a:ln>
        </p:spPr>
      </p:pic>
      <p:pic>
        <p:nvPicPr>
          <p:cNvPr id="14447" name="Picture 2"/>
          <p:cNvPicPr>
            <a:picLocks noChangeAspect="1" noChangeArrowheads="1"/>
          </p:cNvPicPr>
          <p:nvPr/>
        </p:nvPicPr>
        <p:blipFill>
          <a:blip r:embed="rId7"/>
          <a:srcRect/>
          <a:stretch>
            <a:fillRect/>
          </a:stretch>
        </p:blipFill>
        <p:spPr bwMode="auto">
          <a:xfrm>
            <a:off x="20283488" y="33762950"/>
            <a:ext cx="9144000" cy="5214938"/>
          </a:xfrm>
          <a:prstGeom prst="rect">
            <a:avLst/>
          </a:prstGeom>
          <a:noFill/>
          <a:ln w="9525">
            <a:noFill/>
            <a:miter lim="800000"/>
            <a:headEnd/>
            <a:tailEnd/>
          </a:ln>
        </p:spPr>
      </p:pic>
      <p:sp>
        <p:nvSpPr>
          <p:cNvPr id="14452" name="Text Box 53"/>
          <p:cNvSpPr txBox="1">
            <a:spLocks noChangeArrowheads="1"/>
          </p:cNvSpPr>
          <p:nvPr/>
        </p:nvSpPr>
        <p:spPr bwMode="auto">
          <a:xfrm>
            <a:off x="360363" y="171450"/>
            <a:ext cx="29919612" cy="1511300"/>
          </a:xfrm>
          <a:prstGeom prst="rect">
            <a:avLst/>
          </a:prstGeom>
          <a:noFill/>
          <a:ln w="9525">
            <a:noFill/>
            <a:miter lim="800000"/>
            <a:headEnd/>
            <a:tailEnd/>
          </a:ln>
        </p:spPr>
        <p:txBody>
          <a:bodyPr lIns="91522" tIns="45761" rIns="91522" bIns="45761">
            <a:spAutoFit/>
          </a:bodyPr>
          <a:lstStyle/>
          <a:p>
            <a:pPr algn="ctr" defTabSz="915988" eaLnBrk="0" hangingPunct="0">
              <a:spcBef>
                <a:spcPct val="50000"/>
              </a:spcBef>
            </a:pPr>
            <a:r>
              <a:rPr lang="en-GB" altLang="zh-CN" b="1">
                <a:solidFill>
                  <a:schemeClr val="accent2"/>
                </a:solidFill>
                <a:ea typeface="宋体" pitchFamily="2" charset="-122"/>
              </a:rPr>
              <a:t>WHO - FAMILY OF INTERNATIONAL CLASSIFICATIONS NETWORK MEETING 2011</a:t>
            </a:r>
            <a:endParaRPr lang="en-GB" altLang="ja-JP" b="1">
              <a:solidFill>
                <a:schemeClr val="accent2"/>
              </a:solidFill>
              <a:ea typeface="MS PGothic" pitchFamily="34" charset="-128"/>
            </a:endParaRPr>
          </a:p>
          <a:p>
            <a:pPr algn="ctr" defTabSz="915988" eaLnBrk="0" hangingPunct="0">
              <a:spcBef>
                <a:spcPct val="50000"/>
              </a:spcBef>
            </a:pPr>
            <a:r>
              <a:rPr lang="en-GB" altLang="zh-CN" sz="3800" b="1">
                <a:solidFill>
                  <a:schemeClr val="accent2"/>
                </a:solidFill>
                <a:ea typeface="宋体" pitchFamily="2" charset="-122"/>
              </a:rPr>
              <a:t> </a:t>
            </a:r>
            <a:endParaRPr lang="en-GB" sz="3800" b="1">
              <a:solidFill>
                <a:schemeClr val="accent2"/>
              </a:solidFill>
              <a:ea typeface="宋体" pitchFamily="2" charset="-122"/>
            </a:endParaRPr>
          </a:p>
        </p:txBody>
      </p:sp>
    </p:spTree>
  </p:cSld>
  <p:clrMapOvr>
    <a:masterClrMapping/>
  </p:clrMapOvr>
</p:sld>
</file>

<file path=ppt/theme/theme1.xml><?xml version="1.0" encoding="utf-8"?>
<a:theme xmlns:a="http://schemas.openxmlformats.org/drawingml/2006/main" name="3x4">
  <a:themeElements>
    <a:clrScheme name="3x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x4">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5988"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5988"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3x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x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x4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x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x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x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x4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x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x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x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x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x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STORAGE:vas forms:POSTER Templates:ppt temps:3x4.pot</Template>
  <TotalTime>467</TotalTime>
  <Words>949</Words>
  <Application>Microsoft PowerPoint</Application>
  <PresentationFormat>Custom</PresentationFormat>
  <Paragraphs>77</Paragraphs>
  <Slides>1</Slides>
  <Notes>1</Notes>
  <HiddenSlides>0</HiddenSlides>
  <MMClips>0</MMClips>
  <ScaleCrop>false</ScaleCrop>
  <HeadingPairs>
    <vt:vector size="6" baseType="variant">
      <vt:variant>
        <vt:lpstr>Fonts Used</vt:lpstr>
      </vt:variant>
      <vt:variant>
        <vt:i4>5</vt:i4>
      </vt:variant>
      <vt:variant>
        <vt:lpstr>Design Template</vt:lpstr>
      </vt:variant>
      <vt:variant>
        <vt:i4>1</vt:i4>
      </vt:variant>
      <vt:variant>
        <vt:lpstr>Slide Titles</vt:lpstr>
      </vt:variant>
      <vt:variant>
        <vt:i4>1</vt:i4>
      </vt:variant>
    </vt:vector>
  </HeadingPairs>
  <TitlesOfParts>
    <vt:vector size="7" baseType="lpstr">
      <vt:lpstr>Verdana</vt:lpstr>
      <vt:lpstr>Arial</vt:lpstr>
      <vt:lpstr>Times</vt:lpstr>
      <vt:lpstr>宋体</vt:lpstr>
      <vt:lpstr>MS PGothic</vt:lpstr>
      <vt:lpstr>3x4</vt:lpstr>
      <vt:lpstr>Slide 1</vt:lpstr>
    </vt:vector>
  </TitlesOfParts>
  <Company>WHO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Nenad Kostanjsek</dc:creator>
  <cp:lastModifiedBy>LameyreA</cp:lastModifiedBy>
  <cp:revision>51</cp:revision>
  <dcterms:created xsi:type="dcterms:W3CDTF">2002-11-05T20:37:20Z</dcterms:created>
  <dcterms:modified xsi:type="dcterms:W3CDTF">2011-09-22T12:39:30Z</dcterms:modified>
</cp:coreProperties>
</file>