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30279975" cy="42808525"/>
  <p:notesSz cx="6797675" cy="9926638"/>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21234" autoAdjust="0"/>
    <p:restoredTop sz="96853" autoAdjust="0"/>
  </p:normalViewPr>
  <p:slideViewPr>
    <p:cSldViewPr>
      <p:cViewPr>
        <p:scale>
          <a:sx n="33" d="100"/>
          <a:sy n="33" d="100"/>
        </p:scale>
        <p:origin x="-294"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0" hangingPunct="0">
              <a:defRPr sz="1200" dirty="0">
                <a:cs typeface="+mn-cs"/>
              </a:defRPr>
            </a:lvl1pPr>
          </a:lstStyle>
          <a:p>
            <a:pPr>
              <a:defRPr/>
            </a:pPr>
            <a:endParaRPr lang="en-CA"/>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eaLnBrk="0" hangingPunct="0">
              <a:defRPr sz="1200" smtClean="0">
                <a:cs typeface="+mn-cs"/>
              </a:defRPr>
            </a:lvl1pPr>
          </a:lstStyle>
          <a:p>
            <a:pPr>
              <a:defRPr/>
            </a:pPr>
            <a:fld id="{588C3D91-679A-4955-8BCA-40B65A038B38}" type="datetimeFigureOut">
              <a:rPr lang="en-CA"/>
              <a:pPr>
                <a:defRPr/>
              </a:pPr>
              <a:t>28/09/2011</a:t>
            </a:fld>
            <a:endParaRPr lang="en-CA" dirty="0"/>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eaLnBrk="0" hangingPunct="0">
              <a:defRPr sz="1200" dirty="0">
                <a:cs typeface="+mn-cs"/>
              </a:defRPr>
            </a:lvl1pPr>
          </a:lstStyle>
          <a:p>
            <a:pPr>
              <a:defRPr/>
            </a:pPr>
            <a:endParaRPr lang="en-CA"/>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eaLnBrk="0" hangingPunct="0">
              <a:defRPr sz="1200" smtClean="0">
                <a:cs typeface="+mn-cs"/>
              </a:defRPr>
            </a:lvl1pPr>
          </a:lstStyle>
          <a:p>
            <a:pPr>
              <a:defRPr/>
            </a:pPr>
            <a:fld id="{2F5B711E-2EC8-4458-9E59-E87E1F5B1434}" type="slidenum">
              <a:rPr lang="en-CA"/>
              <a:pPr>
                <a:defRPr/>
              </a:pPr>
              <a:t>‹#›</a:t>
            </a:fld>
            <a:endParaRPr lang="en-CA"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dirty="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849688"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dirty="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082800" y="744538"/>
            <a:ext cx="2632075"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722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dirty="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49688"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408078A7-3153-4E41-95A1-70B8F3236404}"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miter lim="800000"/>
            <a:headEnd/>
            <a:tailEnd/>
          </a:ln>
        </p:spPr>
        <p:txBody>
          <a:bodyPr/>
          <a:lstStyle/>
          <a:p>
            <a:fld id="{F43BC86A-FD5B-4658-A8BE-D96A286BFC9B}"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smtClean="0"/>
              <a:t>Click to edit Master title style</a:t>
            </a:r>
            <a:endParaRPr lang="en-US"/>
          </a:p>
        </p:txBody>
      </p:sp>
      <p:sp>
        <p:nvSpPr>
          <p:cNvPr id="3" name="Subtitle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4C901FC-5785-4BD8-A255-7354AD76F17D}"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58A597-7158-4019-9F82-F9EEAD7872C2}"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574125" y="3806825"/>
            <a:ext cx="6434138" cy="34245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1713" y="3806825"/>
            <a:ext cx="19150012" cy="34245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BA9F62D-2C9F-4FC2-B973-4523C547F0F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DFE22E8-82FB-4DB9-AA48-BEE95DE7E76B}"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6041480-40F3-4C00-ACF3-8A4A2FE0289C}"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37D71D5-9092-4253-8283-6500C65B71DB}"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14500"/>
            <a:ext cx="27251025" cy="713422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33347B9-891E-4A22-856A-1AEF2F1EDF2A}"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F05F113-F335-4826-A748-A128F07B6A9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137EB7D-38DC-4E8F-ADD8-9F19CCA535A4}"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587A13-9E74-4E04-B2C3-4B68A625359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348F714-81CE-4F5F-8203-6DBDFE6FD32F}"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eaLnBrk="0" hangingPunct="0">
              <a:defRPr sz="6700" dirty="0">
                <a:latin typeface="Times" charset="0"/>
                <a:cs typeface="+mn-cs"/>
              </a:defRPr>
            </a:lvl1pPr>
          </a:lstStyle>
          <a:p>
            <a:pPr>
              <a:defRPr/>
            </a:pPr>
            <a:endParaRPr lang="en-U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ctr" eaLnBrk="0" hangingPunct="0">
              <a:defRPr sz="6700" dirty="0">
                <a:latin typeface="Times" charset="0"/>
                <a:cs typeface="+mn-cs"/>
              </a:defRPr>
            </a:lvl1pPr>
          </a:lstStyle>
          <a:p>
            <a:pPr>
              <a:defRPr/>
            </a:pPr>
            <a:endParaRPr lang="en-U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r" eaLnBrk="0" hangingPunct="0">
              <a:defRPr sz="6700">
                <a:latin typeface="Times" charset="0"/>
                <a:cs typeface="+mn-cs"/>
              </a:defRPr>
            </a:lvl1pPr>
          </a:lstStyle>
          <a:p>
            <a:pPr>
              <a:defRPr/>
            </a:pPr>
            <a:fld id="{5279DC0B-27DA-43E5-8D9A-81B3230C38A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2" name="Rectangle 10"/>
          <p:cNvSpPr>
            <a:spLocks noChangeArrowheads="1"/>
          </p:cNvSpPr>
          <p:nvPr/>
        </p:nvSpPr>
        <p:spPr bwMode="auto">
          <a:xfrm>
            <a:off x="722313" y="7999413"/>
            <a:ext cx="9367837" cy="1081087"/>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5363" name="Rectangle 15"/>
          <p:cNvSpPr>
            <a:spLocks noChangeArrowheads="1"/>
          </p:cNvSpPr>
          <p:nvPr/>
        </p:nvSpPr>
        <p:spPr bwMode="auto">
          <a:xfrm>
            <a:off x="3605213" y="8215313"/>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5364" name="Rectangle 11"/>
          <p:cNvSpPr>
            <a:spLocks noChangeArrowheads="1"/>
          </p:cNvSpPr>
          <p:nvPr/>
        </p:nvSpPr>
        <p:spPr bwMode="auto">
          <a:xfrm>
            <a:off x="10460038" y="8010525"/>
            <a:ext cx="9367837" cy="1079500"/>
          </a:xfrm>
          <a:prstGeom prst="rect">
            <a:avLst/>
          </a:prstGeom>
          <a:solidFill>
            <a:schemeClr val="accent2"/>
          </a:solidFill>
          <a:ln w="9525">
            <a:noFill/>
            <a:miter lim="800000"/>
            <a:headEnd/>
            <a:tailEnd/>
          </a:ln>
        </p:spPr>
        <p:txBody>
          <a:bodyPr/>
          <a:lstStyle/>
          <a:p>
            <a:pPr eaLnBrk="0" hangingPunct="0"/>
            <a:endParaRPr lang="en-US"/>
          </a:p>
        </p:txBody>
      </p:sp>
      <p:sp>
        <p:nvSpPr>
          <p:cNvPr id="15365" name="Rectangle 16"/>
          <p:cNvSpPr>
            <a:spLocks noChangeArrowheads="1"/>
          </p:cNvSpPr>
          <p:nvPr/>
        </p:nvSpPr>
        <p:spPr bwMode="auto">
          <a:xfrm>
            <a:off x="12617450" y="8215313"/>
            <a:ext cx="5243513"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5366" name="Rectangle 12"/>
          <p:cNvSpPr>
            <a:spLocks noChangeArrowheads="1"/>
          </p:cNvSpPr>
          <p:nvPr/>
        </p:nvSpPr>
        <p:spPr bwMode="auto">
          <a:xfrm>
            <a:off x="20113625" y="7999413"/>
            <a:ext cx="9367838" cy="1079500"/>
          </a:xfrm>
          <a:prstGeom prst="rect">
            <a:avLst/>
          </a:prstGeom>
          <a:solidFill>
            <a:schemeClr val="accent2"/>
          </a:solidFill>
          <a:ln w="9525">
            <a:noFill/>
            <a:miter lim="800000"/>
            <a:headEnd/>
            <a:tailEnd/>
          </a:ln>
        </p:spPr>
        <p:txBody>
          <a:bodyPr/>
          <a:lstStyle/>
          <a:p>
            <a:pPr eaLnBrk="0" hangingPunct="0"/>
            <a:endParaRPr lang="en-US"/>
          </a:p>
        </p:txBody>
      </p:sp>
      <p:sp>
        <p:nvSpPr>
          <p:cNvPr id="15367" name="Rectangle 17"/>
          <p:cNvSpPr>
            <a:spLocks noChangeArrowheads="1"/>
          </p:cNvSpPr>
          <p:nvPr/>
        </p:nvSpPr>
        <p:spPr bwMode="auto">
          <a:xfrm>
            <a:off x="24079200" y="8215313"/>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5368" name="Rectangle 13"/>
          <p:cNvSpPr>
            <a:spLocks noChangeArrowheads="1"/>
          </p:cNvSpPr>
          <p:nvPr/>
        </p:nvSpPr>
        <p:spPr bwMode="auto">
          <a:xfrm>
            <a:off x="20180300" y="29397325"/>
            <a:ext cx="9367838" cy="1081088"/>
          </a:xfrm>
          <a:prstGeom prst="rect">
            <a:avLst/>
          </a:prstGeom>
          <a:solidFill>
            <a:schemeClr val="accent2"/>
          </a:solidFill>
          <a:ln w="9525">
            <a:noFill/>
            <a:miter lim="800000"/>
            <a:headEnd/>
            <a:tailEnd/>
          </a:ln>
        </p:spPr>
        <p:txBody>
          <a:bodyPr/>
          <a:lstStyle/>
          <a:p>
            <a:pPr eaLnBrk="0" hangingPunct="0"/>
            <a:endParaRPr lang="en-US"/>
          </a:p>
        </p:txBody>
      </p:sp>
      <p:sp>
        <p:nvSpPr>
          <p:cNvPr id="15369" name="Rectangle 18"/>
          <p:cNvSpPr>
            <a:spLocks noChangeArrowheads="1"/>
          </p:cNvSpPr>
          <p:nvPr/>
        </p:nvSpPr>
        <p:spPr bwMode="auto">
          <a:xfrm>
            <a:off x="22988588" y="29613225"/>
            <a:ext cx="3057525"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Conclusions</a:t>
            </a:r>
          </a:p>
        </p:txBody>
      </p:sp>
      <p:sp>
        <p:nvSpPr>
          <p:cNvPr id="15370" name="Text Box 31"/>
          <p:cNvSpPr txBox="1">
            <a:spLocks noChangeArrowheads="1"/>
          </p:cNvSpPr>
          <p:nvPr/>
        </p:nvSpPr>
        <p:spPr bwMode="auto">
          <a:xfrm>
            <a:off x="19892963" y="9378950"/>
            <a:ext cx="9367837" cy="8650288"/>
          </a:xfrm>
          <a:prstGeom prst="rect">
            <a:avLst/>
          </a:prstGeom>
          <a:noFill/>
          <a:ln w="9525">
            <a:noFill/>
            <a:miter lim="800000"/>
            <a:headEnd/>
            <a:tailEnd/>
          </a:ln>
        </p:spPr>
        <p:txBody>
          <a:bodyPr lIns="91522" tIns="45761" rIns="91522" bIns="45761"/>
          <a:lstStyle/>
          <a:p>
            <a:pPr defTabSz="915988" eaLnBrk="0" hangingPunct="0"/>
            <a:endParaRPr lang="en-GB"/>
          </a:p>
        </p:txBody>
      </p:sp>
      <p:sp>
        <p:nvSpPr>
          <p:cNvPr id="15371" name="Text Box 32"/>
          <p:cNvSpPr txBox="1">
            <a:spLocks noChangeArrowheads="1"/>
          </p:cNvSpPr>
          <p:nvPr/>
        </p:nvSpPr>
        <p:spPr bwMode="auto">
          <a:xfrm>
            <a:off x="10460038" y="8586788"/>
            <a:ext cx="9367837" cy="15420975"/>
          </a:xfrm>
          <a:prstGeom prst="rect">
            <a:avLst/>
          </a:prstGeom>
          <a:noFill/>
          <a:ln w="9525">
            <a:noFill/>
            <a:miter lim="800000"/>
            <a:headEnd/>
            <a:tailEnd/>
          </a:ln>
        </p:spPr>
        <p:txBody>
          <a:bodyPr lIns="91522" tIns="45761" rIns="91522" bIns="45761"/>
          <a:lstStyle/>
          <a:p>
            <a:pPr defTabSz="915988" eaLnBrk="0" hangingPunct="0"/>
            <a:endParaRPr lang="en-GB"/>
          </a:p>
          <a:p>
            <a:pPr defTabSz="915988" eaLnBrk="0" hangingPunct="0">
              <a:spcBef>
                <a:spcPct val="50000"/>
              </a:spcBef>
            </a:pPr>
            <a:endParaRPr lang="en-GB"/>
          </a:p>
        </p:txBody>
      </p:sp>
      <p:sp>
        <p:nvSpPr>
          <p:cNvPr id="15372" name="Text Box 33"/>
          <p:cNvSpPr txBox="1">
            <a:spLocks noChangeArrowheads="1"/>
          </p:cNvSpPr>
          <p:nvPr/>
        </p:nvSpPr>
        <p:spPr bwMode="auto">
          <a:xfrm>
            <a:off x="19964400" y="9163050"/>
            <a:ext cx="9367838" cy="7345363"/>
          </a:xfrm>
          <a:prstGeom prst="rect">
            <a:avLst/>
          </a:prstGeom>
          <a:noFill/>
          <a:ln w="9525">
            <a:noFill/>
            <a:miter lim="800000"/>
            <a:headEnd/>
            <a:tailEnd/>
          </a:ln>
        </p:spPr>
        <p:txBody>
          <a:bodyPr lIns="91522" tIns="45761" rIns="91522" bIns="45761"/>
          <a:lstStyle/>
          <a:p>
            <a:pPr marL="457200" indent="-457200" defTabSz="915988" eaLnBrk="0" hangingPunct="0">
              <a:lnSpc>
                <a:spcPct val="95000"/>
              </a:lnSpc>
              <a:spcBef>
                <a:spcPct val="25000"/>
              </a:spcBef>
              <a:spcAft>
                <a:spcPct val="25000"/>
              </a:spcAft>
            </a:pPr>
            <a:endParaRPr lang="en-GB"/>
          </a:p>
        </p:txBody>
      </p:sp>
      <p:sp>
        <p:nvSpPr>
          <p:cNvPr id="15373" name="Text Box 34"/>
          <p:cNvSpPr txBox="1">
            <a:spLocks noChangeArrowheads="1"/>
          </p:cNvSpPr>
          <p:nvPr/>
        </p:nvSpPr>
        <p:spPr bwMode="auto">
          <a:xfrm>
            <a:off x="882650" y="17875250"/>
            <a:ext cx="9367838" cy="14762163"/>
          </a:xfrm>
          <a:prstGeom prst="rect">
            <a:avLst/>
          </a:prstGeom>
          <a:noFill/>
          <a:ln w="38100" cmpd="dbl">
            <a:solidFill>
              <a:schemeClr val="accent2"/>
            </a:solidFill>
            <a:prstDash val="sysDot"/>
            <a:miter lim="800000"/>
            <a:headEnd/>
            <a:tailEnd/>
          </a:ln>
        </p:spPr>
        <p:txBody>
          <a:bodyPr lIns="91522" tIns="45761" rIns="91522" bIns="45761"/>
          <a:lstStyle/>
          <a:p>
            <a:pPr defTabSz="915988" eaLnBrk="0" hangingPunct="0">
              <a:spcBef>
                <a:spcPct val="50000"/>
              </a:spcBef>
            </a:pPr>
            <a:r>
              <a:rPr lang="en-US" b="1"/>
              <a:t>Background</a:t>
            </a:r>
          </a:p>
          <a:p>
            <a:pPr defTabSz="915988" eaLnBrk="0" hangingPunct="0">
              <a:spcBef>
                <a:spcPct val="50000"/>
              </a:spcBef>
            </a:pPr>
            <a:r>
              <a:rPr lang="en-US"/>
              <a:t>The coding and collection of diagnosis information for ED patient visits is not standardized in Canadian hospitals. This is primarily due to the resource burden associated with collecting data on high-volume ED visits. Diagnosis and intervention coding in Canadian hospitals is carried out by certified Health Information Management professionals specialized in ICD-10-CA and Canadian Classification of Health Interventions (CCI) coding. These professionals are in scarce supply and the majority of available coding professionals are dedicated to coding the higher resource intensive, acute care inpatient hospital episodes. </a:t>
            </a:r>
          </a:p>
          <a:p>
            <a:pPr defTabSz="915988" eaLnBrk="0" hangingPunct="0">
              <a:spcBef>
                <a:spcPct val="50000"/>
              </a:spcBef>
            </a:pPr>
            <a:r>
              <a:rPr lang="en-US"/>
              <a:t>One solution to the absence of ED diagnosis coding was to develop a diagnosis shortlist for use in ED information systems where a patient’s ED discharge diagnosis would be selected by the ED physician at the time of care. </a:t>
            </a:r>
          </a:p>
          <a:p>
            <a:pPr defTabSz="915988" eaLnBrk="0" hangingPunct="0">
              <a:spcBef>
                <a:spcPct val="50000"/>
              </a:spcBef>
            </a:pPr>
            <a:endParaRPr lang="en-US"/>
          </a:p>
          <a:p>
            <a:pPr defTabSz="915988" eaLnBrk="0" hangingPunct="0">
              <a:spcBef>
                <a:spcPct val="50000"/>
              </a:spcBef>
            </a:pPr>
            <a:r>
              <a:rPr lang="en-US"/>
              <a:t> </a:t>
            </a:r>
          </a:p>
          <a:p>
            <a:pPr defTabSz="915988" eaLnBrk="0" hangingPunct="0">
              <a:spcBef>
                <a:spcPct val="50000"/>
              </a:spcBef>
            </a:pPr>
            <a:endParaRPr lang="en-CA"/>
          </a:p>
          <a:p>
            <a:pPr defTabSz="915988" eaLnBrk="0" hangingPunct="0">
              <a:spcBef>
                <a:spcPct val="50000"/>
              </a:spcBef>
            </a:pPr>
            <a:endParaRPr lang="en-GB" b="1"/>
          </a:p>
        </p:txBody>
      </p:sp>
      <p:sp>
        <p:nvSpPr>
          <p:cNvPr id="2062" name="Text Box 36"/>
          <p:cNvSpPr txBox="1">
            <a:spLocks noChangeArrowheads="1"/>
          </p:cNvSpPr>
          <p:nvPr/>
        </p:nvSpPr>
        <p:spPr bwMode="auto">
          <a:xfrm>
            <a:off x="20108863" y="30692725"/>
            <a:ext cx="9367837" cy="5689600"/>
          </a:xfrm>
          <a:prstGeom prst="rect">
            <a:avLst/>
          </a:prstGeom>
          <a:noFill/>
          <a:ln w="9525">
            <a:noFill/>
            <a:miter lim="800000"/>
            <a:headEnd/>
            <a:tailEnd/>
          </a:ln>
        </p:spPr>
        <p:txBody>
          <a:bodyPr lIns="91522" tIns="45761" rIns="91522" bIns="45761"/>
          <a:lstStyle/>
          <a:p>
            <a:pPr marL="288925" indent="-288925" defTabSz="915988" eaLnBrk="0" hangingPunct="0">
              <a:defRPr/>
            </a:pPr>
            <a:r>
              <a:rPr lang="en-US" dirty="0">
                <a:cs typeface="+mn-cs"/>
              </a:rPr>
              <a:t>  The use of an ED diagnosis shortlist  has been accepted as an efficient way to capture a standard, clinically-validated set of diagnoses. The probability of the list being adopted will be much greater if there are good search capabilities for terms and the list is incorporated into the ED physician’s workflow and electronic documentation. </a:t>
            </a:r>
          </a:p>
          <a:p>
            <a:pPr marL="288925" indent="-288925" defTabSz="915988" eaLnBrk="0" hangingPunct="0">
              <a:defRPr/>
            </a:pPr>
            <a:endParaRPr lang="en-GB" b="1" dirty="0">
              <a:cs typeface="+mn-cs"/>
            </a:endParaRPr>
          </a:p>
          <a:p>
            <a:pPr marL="288925" indent="-288925" defTabSz="915988" eaLnBrk="0" hangingPunct="0">
              <a:defRPr/>
            </a:pPr>
            <a:r>
              <a:rPr lang="en-GB" b="1" dirty="0">
                <a:cs typeface="+mn-cs"/>
              </a:rPr>
              <a:t>References</a:t>
            </a:r>
          </a:p>
          <a:p>
            <a:pPr eaLnBrk="0" hangingPunct="0">
              <a:defRPr/>
            </a:pPr>
            <a:r>
              <a:rPr lang="en-CA" sz="2800" dirty="0">
                <a:cs typeface="+mn-cs"/>
              </a:rPr>
              <a:t>1. B</a:t>
            </a:r>
            <a:r>
              <a:rPr lang="en-CA" sz="2800" dirty="0">
                <a:cs typeface="+mn-cs"/>
              </a:rPr>
              <a:t>. Unger et al., ”Development of the Canadian Emergency Department Diagnosis Shortlist,” </a:t>
            </a:r>
            <a:r>
              <a:rPr lang="en-CA" sz="2800" i="1" dirty="0">
                <a:cs typeface="+mn-cs"/>
              </a:rPr>
              <a:t>Canadian Journal of Emergency Medicine</a:t>
            </a:r>
            <a:r>
              <a:rPr lang="en-CA" sz="2800" dirty="0">
                <a:cs typeface="+mn-cs"/>
              </a:rPr>
              <a:t> 2010:12(4) (July 2009): pp 311-319.</a:t>
            </a:r>
          </a:p>
          <a:p>
            <a:pPr eaLnBrk="0" hangingPunct="0">
              <a:defRPr/>
            </a:pPr>
            <a:r>
              <a:rPr lang="en-CA" sz="2800" dirty="0">
                <a:cs typeface="+mn-cs"/>
              </a:rPr>
              <a:t> </a:t>
            </a:r>
          </a:p>
          <a:p>
            <a:pPr eaLnBrk="0" hangingPunct="0">
              <a:defRPr/>
            </a:pPr>
            <a:r>
              <a:rPr lang="en-CA" sz="2800" dirty="0">
                <a:cs typeface="+mn-cs"/>
              </a:rPr>
              <a:t>2. Canadian </a:t>
            </a:r>
            <a:r>
              <a:rPr lang="en-CA" sz="2800" dirty="0">
                <a:cs typeface="+mn-cs"/>
              </a:rPr>
              <a:t>Institute for Health Information, </a:t>
            </a:r>
            <a:r>
              <a:rPr lang="en-CA" sz="2800" i="1" dirty="0">
                <a:cs typeface="+mn-cs"/>
              </a:rPr>
              <a:t>Canadian Emergency Department Diagnosis Shortlist</a:t>
            </a:r>
            <a:r>
              <a:rPr lang="en-CA" sz="2800" dirty="0">
                <a:cs typeface="+mn-cs"/>
              </a:rPr>
              <a:t>, NACRS Bulletin, &lt;http://www.cihi.ca</a:t>
            </a:r>
          </a:p>
          <a:p>
            <a:pPr marL="288925" indent="-288925" defTabSz="915988" eaLnBrk="0" hangingPunct="0">
              <a:defRPr/>
            </a:pPr>
            <a:endParaRPr lang="en-GB" b="1" dirty="0">
              <a:cs typeface="+mn-cs"/>
            </a:endParaRPr>
          </a:p>
          <a:p>
            <a:pPr marL="288925" indent="-288925" defTabSz="915988" eaLnBrk="0" hangingPunct="0">
              <a:defRPr/>
            </a:pPr>
            <a:endParaRPr lang="en-GB" b="1" dirty="0">
              <a:cs typeface="+mn-cs"/>
            </a:endParaRPr>
          </a:p>
          <a:p>
            <a:pPr marL="288925" indent="-288925" defTabSz="915988" eaLnBrk="0" hangingPunct="0">
              <a:defRPr/>
            </a:pPr>
            <a:endParaRPr lang="en-GB" b="1" dirty="0">
              <a:cs typeface="+mn-cs"/>
            </a:endParaRPr>
          </a:p>
          <a:p>
            <a:pPr marL="288925" indent="-288925" defTabSz="915988" eaLnBrk="0" hangingPunct="0">
              <a:spcBef>
                <a:spcPct val="50000"/>
              </a:spcBef>
              <a:defRPr/>
            </a:pPr>
            <a:endParaRPr lang="en-GB" dirty="0">
              <a:cs typeface="+mn-cs"/>
            </a:endParaRPr>
          </a:p>
        </p:txBody>
      </p:sp>
      <p:sp>
        <p:nvSpPr>
          <p:cNvPr id="15375" name="Text Box 47"/>
          <p:cNvSpPr txBox="1">
            <a:spLocks noChangeArrowheads="1"/>
          </p:cNvSpPr>
          <p:nvPr/>
        </p:nvSpPr>
        <p:spPr bwMode="auto">
          <a:xfrm>
            <a:off x="11223625" y="24757063"/>
            <a:ext cx="8128000" cy="647700"/>
          </a:xfrm>
          <a:prstGeom prst="rect">
            <a:avLst/>
          </a:prstGeom>
          <a:noFill/>
          <a:ln w="9525">
            <a:noFill/>
            <a:miter lim="800000"/>
            <a:headEnd/>
            <a:tailEnd/>
          </a:ln>
        </p:spPr>
        <p:txBody>
          <a:bodyPr lIns="91522" tIns="45761" rIns="91522" bIns="45761">
            <a:spAutoFit/>
          </a:bodyPr>
          <a:lstStyle/>
          <a:p>
            <a:pPr algn="ctr" defTabSz="915988" eaLnBrk="0" hangingPunct="0"/>
            <a:endParaRPr lang="en-GB" b="1">
              <a:solidFill>
                <a:srgbClr val="EF1F1D"/>
              </a:solidFill>
            </a:endParaRPr>
          </a:p>
        </p:txBody>
      </p:sp>
      <p:grpSp>
        <p:nvGrpSpPr>
          <p:cNvPr id="15376" name="Group 61"/>
          <p:cNvGrpSpPr>
            <a:grpSpLocks/>
          </p:cNvGrpSpPr>
          <p:nvPr/>
        </p:nvGrpSpPr>
        <p:grpSpPr bwMode="auto">
          <a:xfrm>
            <a:off x="6427788" y="1241425"/>
            <a:ext cx="16633825" cy="3832225"/>
            <a:chOff x="5001" y="918"/>
            <a:chExt cx="8825" cy="2414"/>
          </a:xfrm>
        </p:grpSpPr>
        <p:sp>
          <p:nvSpPr>
            <p:cNvPr id="15416" name="Text Box 5"/>
            <p:cNvSpPr txBox="1">
              <a:spLocks noChangeArrowheads="1"/>
            </p:cNvSpPr>
            <p:nvPr/>
          </p:nvSpPr>
          <p:spPr bwMode="auto">
            <a:xfrm>
              <a:off x="5001" y="918"/>
              <a:ext cx="8787" cy="1280"/>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US" sz="7000" b="1"/>
                <a:t>The Canadian Emergency Department Diagnosis Shortlist</a:t>
              </a:r>
              <a:endParaRPr lang="en-GB" sz="6000" b="1"/>
            </a:p>
          </p:txBody>
        </p:sp>
        <p:sp>
          <p:nvSpPr>
            <p:cNvPr id="15417" name="Text Box 6"/>
            <p:cNvSpPr txBox="1">
              <a:spLocks noChangeArrowheads="1"/>
            </p:cNvSpPr>
            <p:nvPr/>
          </p:nvSpPr>
          <p:spPr bwMode="auto">
            <a:xfrm>
              <a:off x="5001" y="2324"/>
              <a:ext cx="8825" cy="1008"/>
            </a:xfrm>
            <a:prstGeom prst="rect">
              <a:avLst/>
            </a:prstGeom>
            <a:noFill/>
            <a:ln w="9525">
              <a:noFill/>
              <a:miter lim="800000"/>
              <a:headEnd/>
              <a:tailEnd/>
            </a:ln>
          </p:spPr>
          <p:txBody>
            <a:bodyPr lIns="91522" tIns="45761" rIns="91522" bIns="45761">
              <a:spAutoFit/>
            </a:bodyPr>
            <a:lstStyle/>
            <a:p>
              <a:pPr algn="ctr" defTabSz="915988" eaLnBrk="0" hangingPunct="0"/>
              <a:r>
                <a:rPr lang="en-GB" sz="5400"/>
                <a:t>Karen Carvell</a:t>
              </a:r>
              <a:endParaRPr lang="en-GB" sz="5400" b="1"/>
            </a:p>
            <a:p>
              <a:pPr algn="ctr" defTabSz="915988" eaLnBrk="0" hangingPunct="0"/>
              <a:r>
                <a:rPr lang="en-GB" sz="4400"/>
                <a:t>Canadian Institute for Health Information, Canada</a:t>
              </a:r>
            </a:p>
          </p:txBody>
        </p:sp>
      </p:grpSp>
      <p:grpSp>
        <p:nvGrpSpPr>
          <p:cNvPr id="15377" name="Group 56"/>
          <p:cNvGrpSpPr>
            <a:grpSpLocks/>
          </p:cNvGrpSpPr>
          <p:nvPr/>
        </p:nvGrpSpPr>
        <p:grpSpPr bwMode="auto">
          <a:xfrm>
            <a:off x="722313" y="5262563"/>
            <a:ext cx="28779787" cy="3154362"/>
            <a:chOff x="455" y="3315"/>
            <a:chExt cx="18129" cy="1806"/>
          </a:xfrm>
        </p:grpSpPr>
        <p:sp>
          <p:nvSpPr>
            <p:cNvPr id="15414"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en-US"/>
            </a:p>
          </p:txBody>
        </p:sp>
        <p:sp>
          <p:nvSpPr>
            <p:cNvPr id="15415" name="Text Box 35"/>
            <p:cNvSpPr txBox="1">
              <a:spLocks noChangeArrowheads="1"/>
            </p:cNvSpPr>
            <p:nvPr/>
          </p:nvSpPr>
          <p:spPr bwMode="auto">
            <a:xfrm>
              <a:off x="465" y="3323"/>
              <a:ext cx="18119" cy="1798"/>
            </a:xfrm>
            <a:prstGeom prst="rect">
              <a:avLst/>
            </a:prstGeom>
            <a:noFill/>
            <a:ln w="15875">
              <a:solidFill>
                <a:srgbClr val="000080"/>
              </a:solidFill>
              <a:miter lim="800000"/>
              <a:headEnd/>
              <a:tailEnd/>
            </a:ln>
          </p:spPr>
          <p:txBody>
            <a:bodyPr lIns="91522" tIns="45761" rIns="91522" bIns="45761">
              <a:spAutoFit/>
            </a:bodyPr>
            <a:lstStyle/>
            <a:p>
              <a:pPr defTabSz="915988" eaLnBrk="0" hangingPunct="0">
                <a:spcBef>
                  <a:spcPct val="50000"/>
                </a:spcBef>
              </a:pPr>
              <a:r>
                <a:rPr lang="en-GB" b="1">
                  <a:solidFill>
                    <a:srgbClr val="FFFFFF"/>
                  </a:solidFill>
                </a:rPr>
                <a:t>Abstract</a:t>
              </a:r>
              <a:r>
                <a:rPr lang="en-GB"/>
                <a:t>  The</a:t>
              </a:r>
              <a:r>
                <a:rPr lang="en-US"/>
                <a:t> Canadian Emergency Department Diagnosis Shortlist was developed by physicians to enable standardized electronic collection of discharge diagnoses for clinical and administrative reporting.  Common diagnostic terms for use in pick-lists are mapped to ICD-10-CA and SNOMED CT codes. The ICD-10-CA codes are submitted as part of the National Ambulatory Care Reporting System (NACRS) for comparative reporting.  </a:t>
              </a:r>
              <a:endParaRPr lang="en-CA"/>
            </a:p>
            <a:p>
              <a:pPr defTabSz="915988" eaLnBrk="0" hangingPunct="0">
                <a:spcBef>
                  <a:spcPct val="50000"/>
                </a:spcBef>
              </a:pPr>
              <a:endParaRPr lang="en-GB"/>
            </a:p>
          </p:txBody>
        </p:sp>
      </p:grpSp>
      <p:sp>
        <p:nvSpPr>
          <p:cNvPr id="15378" name="Text Box 54"/>
          <p:cNvSpPr txBox="1">
            <a:spLocks noChangeArrowheads="1"/>
          </p:cNvSpPr>
          <p:nvPr/>
        </p:nvSpPr>
        <p:spPr bwMode="auto">
          <a:xfrm>
            <a:off x="22988588" y="1314450"/>
            <a:ext cx="6702425" cy="1190625"/>
          </a:xfrm>
          <a:prstGeom prst="rect">
            <a:avLst/>
          </a:prstGeom>
          <a:noFill/>
          <a:ln w="9525">
            <a:noFill/>
            <a:miter lim="800000"/>
            <a:headEnd/>
            <a:tailEnd/>
          </a:ln>
        </p:spPr>
        <p:txBody>
          <a:bodyPr lIns="91522" tIns="45761" rIns="91522" bIns="45761">
            <a:spAutoFit/>
          </a:bodyPr>
          <a:lstStyle/>
          <a:p>
            <a:pPr algn="r" defTabSz="915988" eaLnBrk="0" hangingPunct="0">
              <a:spcBef>
                <a:spcPct val="50000"/>
              </a:spcBef>
            </a:pPr>
            <a:r>
              <a:rPr lang="en-GB" b="1">
                <a:solidFill>
                  <a:schemeClr val="accent2"/>
                </a:solidFill>
              </a:rPr>
              <a:t>29 Oct – 6 Nov 2011</a:t>
            </a:r>
            <a:br>
              <a:rPr lang="en-GB" b="1">
                <a:solidFill>
                  <a:schemeClr val="accent2"/>
                </a:solidFill>
              </a:rPr>
            </a:br>
            <a:r>
              <a:rPr lang="en-GB" b="1">
                <a:solidFill>
                  <a:schemeClr val="accent2"/>
                </a:solidFill>
              </a:rPr>
              <a:t>Cape Town, South Africa</a:t>
            </a:r>
          </a:p>
        </p:txBody>
      </p:sp>
      <p:sp>
        <p:nvSpPr>
          <p:cNvPr id="15379" name="Text Box 55"/>
          <p:cNvSpPr txBox="1">
            <a:spLocks noChangeArrowheads="1"/>
          </p:cNvSpPr>
          <p:nvPr/>
        </p:nvSpPr>
        <p:spPr bwMode="auto">
          <a:xfrm>
            <a:off x="25436513" y="2970213"/>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sz="3400" b="1"/>
              <a:t>D046p</a:t>
            </a:r>
          </a:p>
        </p:txBody>
      </p:sp>
      <p:sp>
        <p:nvSpPr>
          <p:cNvPr id="15381" name="Rectangle 27"/>
          <p:cNvSpPr>
            <a:spLocks noChangeArrowheads="1"/>
          </p:cNvSpPr>
          <p:nvPr/>
        </p:nvSpPr>
        <p:spPr bwMode="auto">
          <a:xfrm>
            <a:off x="728663" y="9450388"/>
            <a:ext cx="9371012" cy="7848600"/>
          </a:xfrm>
          <a:prstGeom prst="rect">
            <a:avLst/>
          </a:prstGeom>
          <a:noFill/>
          <a:ln w="9525">
            <a:noFill/>
            <a:miter lim="800000"/>
            <a:headEnd/>
            <a:tailEnd/>
          </a:ln>
        </p:spPr>
        <p:txBody>
          <a:bodyPr>
            <a:spAutoFit/>
          </a:bodyPr>
          <a:lstStyle/>
          <a:p>
            <a:pPr eaLnBrk="0" hangingPunct="0"/>
            <a:r>
              <a:rPr lang="en-US"/>
              <a:t>The Canadian</a:t>
            </a:r>
            <a:r>
              <a:rPr lang="en-US" b="1"/>
              <a:t> </a:t>
            </a:r>
            <a:r>
              <a:rPr lang="en-US"/>
              <a:t>Emergency Department Diagnosis Shortlist was developed to enable national, standardized, reliable administrative reporting of Emergency Department (ED) diagnoses in Canada. The list, a subset of the International Statistical Classification of Diseases and Health Related Problems, 10</a:t>
            </a:r>
            <a:r>
              <a:rPr lang="en-US" baseline="30000"/>
              <a:t>th</a:t>
            </a:r>
            <a:r>
              <a:rPr lang="en-US"/>
              <a:t> Revision, Canada (ICD-10-CA), contains 837 diagnosis codes, code descriptions and associated common terms. Common terms and ICD-10-CA code titles are provided in English and French.  The list excludes interventions. </a:t>
            </a:r>
            <a:endParaRPr lang="en-CA"/>
          </a:p>
        </p:txBody>
      </p:sp>
      <p:sp>
        <p:nvSpPr>
          <p:cNvPr id="15382" name="Rectangle 30"/>
          <p:cNvSpPr>
            <a:spLocks noChangeArrowheads="1"/>
          </p:cNvSpPr>
          <p:nvPr/>
        </p:nvSpPr>
        <p:spPr bwMode="auto">
          <a:xfrm>
            <a:off x="738188" y="34005838"/>
            <a:ext cx="9361487" cy="5632450"/>
          </a:xfrm>
          <a:prstGeom prst="rect">
            <a:avLst/>
          </a:prstGeom>
          <a:noFill/>
          <a:ln w="9525">
            <a:noFill/>
            <a:miter lim="800000"/>
            <a:headEnd/>
            <a:tailEnd/>
          </a:ln>
        </p:spPr>
        <p:txBody>
          <a:bodyPr>
            <a:spAutoFit/>
          </a:bodyPr>
          <a:lstStyle/>
          <a:p>
            <a:pPr eaLnBrk="0" hangingPunct="0"/>
            <a:r>
              <a:rPr lang="en-US" b="1"/>
              <a:t>Development of the ED Diagnosis Shortlist</a:t>
            </a:r>
          </a:p>
          <a:p>
            <a:pPr eaLnBrk="0" hangingPunct="0"/>
            <a:r>
              <a:rPr lang="en-US"/>
              <a:t>In 2003, the Canadian Emergency Department Information System National Working Group was  mandated by the Canadian Association of Emergency Physicians (CAEP) to develop a standard diagnosis shortlist for real time use in emergency departments in Canada. </a:t>
            </a:r>
            <a:endParaRPr lang="en-CA"/>
          </a:p>
        </p:txBody>
      </p:sp>
      <p:graphicFrame>
        <p:nvGraphicFramePr>
          <p:cNvPr id="35" name="Table 34"/>
          <p:cNvGraphicFramePr>
            <a:graphicFrameLocks noGrp="1"/>
          </p:cNvGraphicFramePr>
          <p:nvPr/>
        </p:nvGraphicFramePr>
        <p:xfrm>
          <a:off x="10460038" y="29325888"/>
          <a:ext cx="9217025" cy="3432175"/>
        </p:xfrm>
        <a:graphic>
          <a:graphicData uri="http://schemas.openxmlformats.org/drawingml/2006/table">
            <a:tbl>
              <a:tblPr/>
              <a:tblGrid>
                <a:gridCol w="1117600"/>
                <a:gridCol w="1906587"/>
                <a:gridCol w="2232025"/>
                <a:gridCol w="1944688"/>
                <a:gridCol w="2016125"/>
              </a:tblGrid>
              <a:tr h="288925">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ICD-10-CA</a:t>
                      </a:r>
                      <a:endParaRPr kumimoji="0" lang="en-CA"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9ED3D7"/>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Common English</a:t>
                      </a:r>
                      <a:endParaRPr kumimoji="0" lang="en-CA"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9ED3D7"/>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Common French</a:t>
                      </a:r>
                      <a:endParaRPr kumimoji="0" lang="en-CA"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9ED3D7"/>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ICD-10-CA description</a:t>
                      </a:r>
                      <a:endParaRPr kumimoji="0" lang="en-CA"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9ED3D7"/>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Definition du CIM-10-CA</a:t>
                      </a:r>
                      <a:endParaRPr kumimoji="0" lang="en-CA" sz="12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endParaRPr>
                    </a:p>
                  </a:txBody>
                  <a:tcPr marL="0" marR="0" marT="0" marB="0"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9ED3D7"/>
                    </a:solidFill>
                  </a:tcPr>
                </a:tc>
              </a:tr>
              <a:tr h="1655763">
                <a:tc>
                  <a:txBody>
                    <a:bodyPr/>
                    <a:lstStyle/>
                    <a:p>
                      <a:pPr marL="0" marR="0" lvl="0" indent="0" algn="r" defTabSz="914400" rtl="0" eaLnBrk="1" fontAlgn="t"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I64</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CVA - Cerebrovascular accident</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AVC - Accident vasculaire cérébral</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C1C1D"/>
                          </a:solidFill>
                          <a:effectLst/>
                          <a:latin typeface="Times New Roman" pitchFamily="18" charset="0"/>
                          <a:cs typeface="Times New Roman" pitchFamily="18" charset="0"/>
                        </a:rPr>
                        <a:t>Stroke, not specified as haemorrhage or infarction</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fr-FR" sz="2000" b="0" i="0" u="none" strike="noStrike" cap="none" normalizeH="0" baseline="0" smtClean="0">
                          <a:ln>
                            <a:noFill/>
                          </a:ln>
                          <a:solidFill>
                            <a:srgbClr val="0C1C1D"/>
                          </a:solidFill>
                          <a:effectLst/>
                          <a:latin typeface="Times New Roman" pitchFamily="18" charset="0"/>
                          <a:cs typeface="Times New Roman" pitchFamily="18" charset="0"/>
                        </a:rPr>
                        <a:t>Accident vasculaire cérébral, non précisé comme étant hémorragique ou par infarctus</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marL="0" marR="0" marT="0" marB="0"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r>
              <a:tr h="1258888">
                <a:tc>
                  <a:txBody>
                    <a:bodyPr/>
                    <a:lstStyle/>
                    <a:p>
                      <a:pPr marL="0" marR="0" lvl="0" indent="0" algn="r" defTabSz="914400" rtl="0" eaLnBrk="1" fontAlgn="t"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rgbClr val="000000"/>
                          </a:solidFill>
                          <a:effectLst/>
                          <a:latin typeface="Times New Roman" pitchFamily="18" charset="0"/>
                          <a:cs typeface="Times New Roman" pitchFamily="18" charset="0"/>
                        </a:rPr>
                        <a:t>I679</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Cerebrovascular disease</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Times New Roman" pitchFamily="18" charset="0"/>
                          <a:cs typeface="Times New Roman" pitchFamily="18" charset="0"/>
                        </a:rPr>
                        <a:t>Maladie cérébrovasculaire</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C1C1D"/>
                          </a:solidFill>
                          <a:effectLst/>
                          <a:latin typeface="Times New Roman" pitchFamily="18" charset="0"/>
                          <a:cs typeface="Times New Roman" pitchFamily="18" charset="0"/>
                        </a:rPr>
                        <a:t>Cerebrovascular disease, unspecified</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C1C1D"/>
                          </a:solidFill>
                          <a:effectLst/>
                          <a:latin typeface="Times New Roman" pitchFamily="18" charset="0"/>
                          <a:cs typeface="Times New Roman" pitchFamily="18" charset="0"/>
                        </a:rPr>
                        <a:t>Maladie cérébrovasculaire, sans précision</a:t>
                      </a:r>
                      <a:endParaRPr kumimoji="0" lang="en-CA" sz="2000" b="0" i="0" u="none" strike="noStrike" cap="none" normalizeH="0" baseline="0" smtClean="0">
                        <a:ln>
                          <a:noFill/>
                        </a:ln>
                        <a:solidFill>
                          <a:srgbClr val="000000"/>
                        </a:solidFill>
                        <a:effectLst/>
                        <a:latin typeface="Calibri" pitchFamily="34" charset="0"/>
                        <a:cs typeface="Times New Roman" pitchFamily="18" charset="0"/>
                      </a:endParaRPr>
                    </a:p>
                  </a:txBody>
                  <a:tcPr marL="0" marR="0" marT="0" marB="0" horzOverflow="overflow">
                    <a:lnL w="12700" cap="flat" cmpd="sng" algn="ctr">
                      <a:solidFill>
                        <a:srgbClr val="333333"/>
                      </a:solidFill>
                      <a:prstDash val="solid"/>
                      <a:round/>
                      <a:headEnd type="none" w="med" len="med"/>
                      <a:tailEnd type="none" w="med" len="med"/>
                    </a:lnL>
                    <a:lnR w="12700" cap="flat" cmpd="sng" algn="ctr">
                      <a:solidFill>
                        <a:srgbClr val="333333"/>
                      </a:solidFill>
                      <a:prstDash val="solid"/>
                      <a:round/>
                      <a:headEnd type="none" w="med" len="med"/>
                      <a:tailEnd type="none" w="med" len="med"/>
                    </a:lnR>
                    <a:lnT w="12700" cap="flat" cmpd="sng" algn="ctr">
                      <a:solidFill>
                        <a:srgbClr val="333333"/>
                      </a:solidFill>
                      <a:prstDash val="solid"/>
                      <a:round/>
                      <a:headEnd type="none" w="med" len="med"/>
                      <a:tailEnd type="none" w="med" len="med"/>
                    </a:lnT>
                    <a:lnB w="12700" cap="flat" cmpd="sng" algn="ctr">
                      <a:solidFill>
                        <a:srgbClr val="333333"/>
                      </a:solidFill>
                      <a:prstDash val="solid"/>
                      <a:round/>
                      <a:headEnd type="none" w="med" len="med"/>
                      <a:tailEnd type="none" w="med" len="med"/>
                    </a:lnB>
                    <a:lnTlToBr>
                      <a:noFill/>
                    </a:lnTlToBr>
                    <a:lnBlToTr>
                      <a:noFill/>
                    </a:lnBlToTr>
                    <a:solidFill>
                      <a:srgbClr val="FFFFFF"/>
                    </a:solidFill>
                  </a:tcPr>
                </a:tc>
              </a:tr>
            </a:tbl>
          </a:graphicData>
        </a:graphic>
      </p:graphicFrame>
      <p:sp>
        <p:nvSpPr>
          <p:cNvPr id="15411" name="Rectangle 36"/>
          <p:cNvSpPr>
            <a:spLocks noChangeArrowheads="1"/>
          </p:cNvSpPr>
          <p:nvPr/>
        </p:nvSpPr>
        <p:spPr bwMode="auto">
          <a:xfrm>
            <a:off x="10387013" y="28316238"/>
            <a:ext cx="9505950" cy="831850"/>
          </a:xfrm>
          <a:prstGeom prst="rect">
            <a:avLst/>
          </a:prstGeom>
          <a:noFill/>
          <a:ln w="9525">
            <a:noFill/>
            <a:miter lim="800000"/>
            <a:headEnd/>
            <a:tailEnd/>
          </a:ln>
        </p:spPr>
        <p:txBody>
          <a:bodyPr>
            <a:spAutoFit/>
          </a:bodyPr>
          <a:lstStyle/>
          <a:p>
            <a:pPr eaLnBrk="0" hangingPunct="0"/>
            <a:r>
              <a:rPr lang="en-US" sz="2400" b="1"/>
              <a:t>Figure 1:  	Sample from the Canadian Emergency Department Diagnosis Shortlist</a:t>
            </a:r>
            <a:endParaRPr lang="en-CA" sz="2400"/>
          </a:p>
        </p:txBody>
      </p:sp>
      <p:sp>
        <p:nvSpPr>
          <p:cNvPr id="15412" name="Rectangle 27"/>
          <p:cNvSpPr>
            <a:spLocks noChangeArrowheads="1"/>
          </p:cNvSpPr>
          <p:nvPr/>
        </p:nvSpPr>
        <p:spPr bwMode="auto">
          <a:xfrm>
            <a:off x="10460038" y="9450388"/>
            <a:ext cx="9720262" cy="30440312"/>
          </a:xfrm>
          <a:prstGeom prst="rect">
            <a:avLst/>
          </a:prstGeom>
          <a:noFill/>
          <a:ln w="9525">
            <a:noFill/>
            <a:miter lim="800000"/>
            <a:headEnd/>
            <a:tailEnd/>
          </a:ln>
        </p:spPr>
        <p:txBody>
          <a:bodyPr>
            <a:spAutoFit/>
          </a:bodyPr>
          <a:lstStyle/>
          <a:p>
            <a:pPr eaLnBrk="0" hangingPunct="0"/>
            <a:r>
              <a:rPr lang="en-US"/>
              <a:t>The list was developed through an  expert consultation and revision process  by members of the Canadian Emergency Department Information System National Working Group </a:t>
            </a:r>
          </a:p>
          <a:p>
            <a:pPr eaLnBrk="0" hangingPunct="0"/>
            <a:endParaRPr lang="en-US"/>
          </a:p>
          <a:p>
            <a:pPr eaLnBrk="0" hangingPunct="0">
              <a:buFont typeface="Arial" charset="0"/>
              <a:buChar char="•"/>
            </a:pPr>
            <a:r>
              <a:rPr lang="en-US"/>
              <a:t> Lead by Dr. Bernard Unger, the study involved 83 physicians from across Canada, representing adult and pediatric emergency departments with 76% of participating physicians trained in emergency medicine.</a:t>
            </a:r>
          </a:p>
          <a:p>
            <a:pPr eaLnBrk="0" hangingPunct="0">
              <a:buFont typeface="Arial" charset="0"/>
              <a:buChar char="•"/>
            </a:pPr>
            <a:endParaRPr lang="en-US"/>
          </a:p>
          <a:p>
            <a:pPr eaLnBrk="0" hangingPunct="0">
              <a:buFont typeface="Arial" charset="0"/>
              <a:buChar char="•"/>
            </a:pPr>
            <a:r>
              <a:rPr lang="en-US"/>
              <a:t> Each physician reviewed three  randomly-assigned chapters of ICD-10-CA and rated the importance of each diagnosis in an “ideal” ED diagnosis list.</a:t>
            </a:r>
          </a:p>
          <a:p>
            <a:pPr eaLnBrk="0" hangingPunct="0"/>
            <a:endParaRPr lang="en-US"/>
          </a:p>
          <a:p>
            <a:pPr eaLnBrk="0" hangingPunct="0">
              <a:buFont typeface="Arial" charset="0"/>
              <a:buChar char="•"/>
            </a:pPr>
            <a:r>
              <a:rPr lang="en-US"/>
              <a:t> Dignoses were retained on the list based on an 80% agreement rate among physicians.</a:t>
            </a:r>
          </a:p>
          <a:p>
            <a:pPr eaLnBrk="0" hangingPunct="0">
              <a:buFont typeface="Arial" charset="0"/>
              <a:buChar char="•"/>
            </a:pPr>
            <a:endParaRPr lang="en-US"/>
          </a:p>
          <a:p>
            <a:pPr eaLnBrk="0" hangingPunct="0">
              <a:buFont typeface="Arial" charset="0"/>
              <a:buChar char="•"/>
            </a:pPr>
            <a:r>
              <a:rPr lang="en-US"/>
              <a:t> The Canadian Institute for  Health Information (CIHI) recommended an additional 140 ICD-10-CA codes to ensure validity and comparability with the diagnoses reported in the National Ambulatory Care Reporting System.</a:t>
            </a:r>
          </a:p>
          <a:p>
            <a:pPr eaLnBrk="0" hangingPunct="0"/>
            <a:endParaRPr lang="en-US"/>
          </a:p>
          <a:p>
            <a:pPr eaLnBrk="0" hangingPunct="0">
              <a:buFont typeface="Arial" charset="0"/>
              <a:buChar char="•"/>
            </a:pPr>
            <a:r>
              <a:rPr lang="en-US"/>
              <a:t> Common terms or user interface terms were added in English and French  by physicians to facilitate implementation and adoption of the list. </a:t>
            </a:r>
          </a:p>
          <a:p>
            <a:pPr eaLnBrk="0" hangingPunct="0"/>
            <a:endParaRPr lang="en-US"/>
          </a:p>
          <a:p>
            <a:pPr eaLnBrk="0" hangingPunct="0"/>
            <a:endParaRPr lang="en-US"/>
          </a:p>
          <a:p>
            <a:pPr eaLnBrk="0" hangingPunct="0"/>
            <a:endParaRPr lang="en-US"/>
          </a:p>
          <a:p>
            <a:pPr eaLnBrk="0" hangingPunct="0"/>
            <a:endParaRPr lang="en-US"/>
          </a:p>
          <a:p>
            <a:pPr eaLnBrk="0" hangingPunct="0"/>
            <a:endParaRPr lang="en-US"/>
          </a:p>
          <a:p>
            <a:pPr eaLnBrk="0" hangingPunct="0"/>
            <a:endParaRPr lang="en-US"/>
          </a:p>
          <a:p>
            <a:pPr eaLnBrk="0" hangingPunct="0"/>
            <a:endParaRPr lang="en-US"/>
          </a:p>
          <a:p>
            <a:pPr eaLnBrk="0" hangingPunct="0"/>
            <a:endParaRPr lang="en-US"/>
          </a:p>
          <a:p>
            <a:pPr eaLnBrk="0" hangingPunct="0"/>
            <a:endParaRPr lang="en-US"/>
          </a:p>
          <a:p>
            <a:pPr eaLnBrk="0" hangingPunct="0"/>
            <a:endParaRPr lang="en-US"/>
          </a:p>
          <a:p>
            <a:pPr eaLnBrk="0" hangingPunct="0">
              <a:buFont typeface="Arial" charset="0"/>
              <a:buChar char="•"/>
            </a:pPr>
            <a:r>
              <a:rPr lang="en-US"/>
              <a:t> The CIHI Classifications and Terminologies  Department reviewed the English and French common terms to ensure accurate alignment with the respective ICD-10-CA codes. </a:t>
            </a:r>
          </a:p>
          <a:p>
            <a:pPr eaLnBrk="0" hangingPunct="0"/>
            <a:endParaRPr lang="en-US"/>
          </a:p>
          <a:p>
            <a:pPr eaLnBrk="0" hangingPunct="0">
              <a:buFont typeface="Arial" charset="0"/>
              <a:buChar char="•"/>
            </a:pPr>
            <a:r>
              <a:rPr lang="en-US"/>
              <a:t> CIHI mapped the common terms to SNOMED CT© (July 2009 version) to provide more granular clinical detail that is not available in ICD-10-CA coded data. This involved over 300 hours of effort.</a:t>
            </a:r>
            <a:endParaRPr lang="en-CA"/>
          </a:p>
        </p:txBody>
      </p:sp>
      <p:sp>
        <p:nvSpPr>
          <p:cNvPr id="15413" name="Rectangle 27"/>
          <p:cNvSpPr>
            <a:spLocks noChangeArrowheads="1"/>
          </p:cNvSpPr>
          <p:nvPr/>
        </p:nvSpPr>
        <p:spPr bwMode="auto">
          <a:xfrm>
            <a:off x="20180300" y="9307513"/>
            <a:ext cx="9217025" cy="22251987"/>
          </a:xfrm>
          <a:prstGeom prst="rect">
            <a:avLst/>
          </a:prstGeom>
          <a:noFill/>
          <a:ln w="9525">
            <a:noFill/>
            <a:miter lim="800000"/>
            <a:headEnd/>
            <a:tailEnd/>
          </a:ln>
        </p:spPr>
        <p:txBody>
          <a:bodyPr>
            <a:spAutoFit/>
          </a:bodyPr>
          <a:lstStyle/>
          <a:p>
            <a:pPr eaLnBrk="0" hangingPunct="0"/>
            <a:r>
              <a:rPr lang="en-US" b="1"/>
              <a:t>Final ED Diagnosis Shortlist </a:t>
            </a:r>
          </a:p>
          <a:p>
            <a:pPr eaLnBrk="0" hangingPunct="0"/>
            <a:r>
              <a:rPr lang="en-US"/>
              <a:t>In 2009, a final list of 837 codes was available for use in Canada. The largest volume of diagnoses (35%) are from Chapter 19 of ICD-10-CA, </a:t>
            </a:r>
            <a:r>
              <a:rPr lang="en-US" i="1"/>
              <a:t>Injury, poisoning and certain other consequences of external causes. </a:t>
            </a:r>
          </a:p>
          <a:p>
            <a:pPr eaLnBrk="0" hangingPunct="0"/>
            <a:endParaRPr lang="en-US" b="1" i="1"/>
          </a:p>
          <a:p>
            <a:pPr eaLnBrk="0" hangingPunct="0"/>
            <a:r>
              <a:rPr lang="en-US" b="1"/>
              <a:t>Use of the list</a:t>
            </a:r>
            <a:r>
              <a:rPr lang="en-US"/>
              <a:t> </a:t>
            </a:r>
          </a:p>
          <a:p>
            <a:pPr eaLnBrk="0" hangingPunct="0"/>
            <a:r>
              <a:rPr lang="en-US"/>
              <a:t>The list is to be used in emergency department information systems as a pick-list or another searchable mechanism. When the common term is selected by an ED physician or his or her designate, the use of automated tables will link the common term to an ICD-10-CA and SNOMED CT© code. CIHI owns the list and is responsible for its licensing, distribution, and maintenance. </a:t>
            </a:r>
            <a:endParaRPr lang="en-CA"/>
          </a:p>
          <a:p>
            <a:pPr eaLnBrk="0" hangingPunct="0"/>
            <a:endParaRPr lang="en-US" b="1"/>
          </a:p>
          <a:p>
            <a:pPr eaLnBrk="0" hangingPunct="0"/>
            <a:r>
              <a:rPr lang="en-US" b="1"/>
              <a:t>Maintenance </a:t>
            </a:r>
          </a:p>
          <a:p>
            <a:pPr eaLnBrk="0" hangingPunct="0"/>
            <a:r>
              <a:rPr lang="en-US"/>
              <a:t>A maintenance and revision plan was developed to ensure clinical relevancy and currency of the list. The list will be updated every three years to meet  healthcare needs and align with the current version of ICD-10-CA. </a:t>
            </a:r>
          </a:p>
          <a:p>
            <a:pPr eaLnBrk="0" hangingPunct="0"/>
            <a:endParaRPr lang="en-US"/>
          </a:p>
          <a:p>
            <a:pPr eaLnBrk="0" hangingPunct="0"/>
            <a:r>
              <a:rPr lang="en-US" b="1"/>
              <a:t>Implementation and Adoption</a:t>
            </a:r>
          </a:p>
          <a:p>
            <a:pPr eaLnBrk="0" hangingPunct="0"/>
            <a:r>
              <a:rPr lang="en-US"/>
              <a:t>The list has been implemented in one province and planned for implementation in another in 2012. Additional common terms have been requested to meet regional and provincial preferences . </a:t>
            </a:r>
          </a:p>
          <a:p>
            <a:pPr eaLnBrk="0" hangingPunct="0"/>
            <a:endParaRPr lang="en-US" b="1"/>
          </a:p>
          <a:p>
            <a:pPr eaLnBrk="0" hangingPunct="0"/>
            <a:endParaRPr lang="en-US"/>
          </a:p>
          <a:p>
            <a:pPr eaLnBrk="0" hangingPunct="0"/>
            <a:endParaRPr lang="en-US"/>
          </a:p>
          <a:p>
            <a:pPr eaLnBrk="0" hangingPunct="0"/>
            <a:endParaRPr lang="en-CA"/>
          </a:p>
        </p:txBody>
      </p:sp>
      <p:sp>
        <p:nvSpPr>
          <p:cNvPr id="15418" name="Text Box 53"/>
          <p:cNvSpPr txBox="1">
            <a:spLocks noChangeArrowheads="1"/>
          </p:cNvSpPr>
          <p:nvPr/>
        </p:nvSpPr>
        <p:spPr bwMode="auto">
          <a:xfrm>
            <a:off x="3227388" y="352425"/>
            <a:ext cx="29919612" cy="673100"/>
          </a:xfrm>
          <a:prstGeom prst="rect">
            <a:avLst/>
          </a:prstGeom>
          <a:noFill/>
          <a:ln w="9525">
            <a:noFill/>
            <a:miter lim="800000"/>
            <a:headEnd/>
            <a:tailEnd/>
          </a:ln>
        </p:spPr>
        <p:txBody>
          <a:bodyPr lIns="91522" tIns="45761" rIns="91522" bIns="45761">
            <a:spAutoFit/>
          </a:bodyPr>
          <a:lstStyle/>
          <a:p>
            <a:pPr defTabSz="915988" eaLnBrk="0" hangingPunct="0">
              <a:spcBef>
                <a:spcPct val="50000"/>
              </a:spcBef>
            </a:pPr>
            <a:r>
              <a:rPr lang="en-GB" altLang="zh-CN" sz="3800" b="1">
                <a:solidFill>
                  <a:schemeClr val="accent2"/>
                </a:solidFill>
                <a:ea typeface="宋体" pitchFamily="2" charset="-122"/>
              </a:rPr>
              <a:t>WHO - FAMILY OF INTERNATIONAL CLASSIFICATIONS NETWORK MEETING 2011</a:t>
            </a:r>
            <a:endParaRPr lang="en-GB" altLang="ja-JP" sz="3800" b="1">
              <a:solidFill>
                <a:schemeClr val="accent2"/>
              </a:solidFill>
              <a:ea typeface="ＭＳ Ｐゴシック" pitchFamily="50"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832</TotalTime>
  <Words>846</Words>
  <Application>Microsoft Office PowerPoint</Application>
  <PresentationFormat>Custom</PresentationFormat>
  <Paragraphs>81</Paragraphs>
  <Slides>1</Slides>
  <Notes>1</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1</vt:i4>
      </vt:variant>
    </vt:vector>
  </HeadingPairs>
  <TitlesOfParts>
    <vt:vector size="9" baseType="lpstr">
      <vt:lpstr>Verdana</vt:lpstr>
      <vt:lpstr>Arial</vt:lpstr>
      <vt:lpstr>Times</vt:lpstr>
      <vt:lpstr>Times New Roman</vt:lpstr>
      <vt:lpstr>宋体</vt:lpstr>
      <vt:lpstr>Calibri</vt:lpstr>
      <vt:lpstr>ＭＳ Ｐゴシック</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93</cp:revision>
  <dcterms:created xsi:type="dcterms:W3CDTF">2002-11-05T20:37:20Z</dcterms:created>
  <dcterms:modified xsi:type="dcterms:W3CDTF">2011-09-28T06:35:57Z</dcterms:modified>
</cp:coreProperties>
</file>