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0279975" cy="42808525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234" autoAdjust="0"/>
    <p:restoredTop sz="94660"/>
  </p:normalViewPr>
  <p:slideViewPr>
    <p:cSldViewPr>
      <p:cViewPr>
        <p:scale>
          <a:sx n="30" d="100"/>
          <a:sy n="30" d="100"/>
        </p:scale>
        <p:origin x="-894" y="-72"/>
      </p:cViewPr>
      <p:guideLst>
        <p:guide orient="horz" pos="6900"/>
        <p:guide pos="7782"/>
        <p:guide pos="3609"/>
        <p:guide pos="7385"/>
        <p:guide pos="11159"/>
        <p:guide pos="14935"/>
        <p:guide pos="15343"/>
        <p:guide pos="4007"/>
        <p:guide pos="2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82800" y="744538"/>
            <a:ext cx="26320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charset="0"/>
                <a:cs typeface="+mn-cs"/>
              </a:defRPr>
            </a:lvl1pPr>
          </a:lstStyle>
          <a:p>
            <a:pPr>
              <a:defRPr/>
            </a:pPr>
            <a:fld id="{30106DDE-8FD7-46C2-A25E-A5FD8FCCFE8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0544F3A-B0E0-409F-ABA8-BE11DB719980}" type="slidenum">
              <a:rPr lang="en-GB" smtClean="0">
                <a:latin typeface="Times" pitchFamily="18" charset="0"/>
                <a:cs typeface="Arial" charset="0"/>
              </a:rPr>
              <a:pPr/>
              <a:t>1</a:t>
            </a:fld>
            <a:endParaRPr lang="en-GB" smtClean="0">
              <a:latin typeface="Times" pitchFamily="18" charset="0"/>
              <a:cs typeface="Arial" charset="0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1713" y="13298488"/>
            <a:ext cx="25736550" cy="9175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41838" y="24258588"/>
            <a:ext cx="21196300" cy="10939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733FC-5F09-4043-88A6-E615F3E3A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1C93D-57DE-45CB-9592-80D84956B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574125" y="3806825"/>
            <a:ext cx="6434138" cy="34245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1713" y="3806825"/>
            <a:ext cx="19150012" cy="34245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9DD7E-DF08-4A14-AC77-427E5A720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E8384-FDEF-4690-B7C9-50E1222EED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2363" y="27508200"/>
            <a:ext cx="25738137" cy="85026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2363" y="18143538"/>
            <a:ext cx="25738137" cy="93646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8FC39-D58D-4471-8980-2A4B89584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1713" y="12366625"/>
            <a:ext cx="12792075" cy="25685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16188" y="12366625"/>
            <a:ext cx="12792075" cy="25685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2792F-9365-41BF-9A60-35F4C6BF60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4475" y="1714500"/>
            <a:ext cx="27251025" cy="71342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4475" y="9582150"/>
            <a:ext cx="13377863" cy="39941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4475" y="13576300"/>
            <a:ext cx="13377863" cy="24663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81288" y="9582150"/>
            <a:ext cx="13384212" cy="39941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81288" y="13576300"/>
            <a:ext cx="13384212" cy="24663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55A39-3471-4340-BF05-1481FEE95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47292-EB9C-42C2-B4C1-9D078BFC4A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044F8-1545-4C54-BDAF-33E86BB912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4475" y="1704975"/>
            <a:ext cx="9961563" cy="72532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37988" y="1704975"/>
            <a:ext cx="16927512" cy="365347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4475" y="8958263"/>
            <a:ext cx="9961563" cy="292814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46792-5512-4CAF-9EDF-578043CAB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5663" y="29965650"/>
            <a:ext cx="18167350" cy="3538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35663" y="3824288"/>
            <a:ext cx="18167350" cy="256857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5663" y="33504188"/>
            <a:ext cx="18167350" cy="5022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09FA9-B9BB-4624-8859-C6A2BC58F2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71713" y="3806825"/>
            <a:ext cx="25736550" cy="713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36690" tIns="218344" rIns="436690" bIns="2183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71713" y="12366625"/>
            <a:ext cx="25736550" cy="256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71713" y="39001700"/>
            <a:ext cx="630872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67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345738" y="39001700"/>
            <a:ext cx="9588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670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699538" y="39001700"/>
            <a:ext cx="630872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436690" tIns="218344" rIns="436690" bIns="21834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6700">
                <a:latin typeface="Times" pitchFamily="18" charset="0"/>
              </a:defRPr>
            </a:lvl1pPr>
          </a:lstStyle>
          <a:p>
            <a:pPr>
              <a:defRPr/>
            </a:pPr>
            <a:fld id="{3B8C8472-DFE3-4203-B3C0-1DFE06910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2pPr>
      <a:lvl3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3pPr>
      <a:lvl4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4pPr>
      <a:lvl5pPr algn="ctr" defTabSz="4365625" rtl="0" eaLnBrk="0" fontAlgn="base" hangingPunct="0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5pPr>
      <a:lvl6pPr marL="4572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6pPr>
      <a:lvl7pPr marL="9144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7pPr>
      <a:lvl8pPr marL="13716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8pPr>
      <a:lvl9pPr marL="1828800" algn="ctr" defTabSz="4365625" rtl="0" fontAlgn="base">
        <a:spcBef>
          <a:spcPct val="0"/>
        </a:spcBef>
        <a:spcAft>
          <a:spcPct val="0"/>
        </a:spcAft>
        <a:defRPr sz="21000">
          <a:solidFill>
            <a:schemeClr val="tx2"/>
          </a:solidFill>
          <a:latin typeface="Times" charset="0"/>
        </a:defRPr>
      </a:lvl9pPr>
    </p:titleStyle>
    <p:bodyStyle>
      <a:lvl1pPr marL="1638300" indent="-16383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5300">
          <a:solidFill>
            <a:schemeClr val="tx1"/>
          </a:solidFill>
          <a:latin typeface="+mn-lt"/>
          <a:ea typeface="+mn-ea"/>
          <a:cs typeface="+mn-cs"/>
        </a:defRPr>
      </a:lvl1pPr>
      <a:lvl2pPr marL="3548063" indent="-136525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13400">
          <a:solidFill>
            <a:schemeClr val="tx1"/>
          </a:solidFill>
          <a:latin typeface="+mn-lt"/>
        </a:defRPr>
      </a:lvl2pPr>
      <a:lvl3pPr marL="5457825" indent="-1092200" algn="l" defTabSz="4365625" rtl="0" eaLnBrk="0" fontAlgn="base" hangingPunct="0">
        <a:spcBef>
          <a:spcPct val="20000"/>
        </a:spcBef>
        <a:spcAft>
          <a:spcPct val="0"/>
        </a:spcAft>
        <a:buChar char="•"/>
        <a:defRPr sz="11500">
          <a:solidFill>
            <a:schemeClr val="tx1"/>
          </a:solidFill>
          <a:latin typeface="+mn-lt"/>
        </a:defRPr>
      </a:lvl3pPr>
      <a:lvl4pPr marL="7642225" indent="-1092200" algn="l" defTabSz="4365625" rtl="0" eaLnBrk="0" fontAlgn="base" hangingPunct="0">
        <a:spcBef>
          <a:spcPct val="20000"/>
        </a:spcBef>
        <a:spcAft>
          <a:spcPct val="0"/>
        </a:spcAft>
        <a:buChar char="–"/>
        <a:defRPr sz="9500">
          <a:solidFill>
            <a:schemeClr val="tx1"/>
          </a:solidFill>
          <a:latin typeface="+mn-lt"/>
        </a:defRPr>
      </a:lvl4pPr>
      <a:lvl5pPr marL="9826625" indent="-1092200" algn="l" defTabSz="4365625" rtl="0" eaLnBrk="0" fontAlgn="base" hangingPunct="0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5pPr>
      <a:lvl6pPr marL="102838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6pPr>
      <a:lvl7pPr marL="107410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7pPr>
      <a:lvl8pPr marL="111982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8pPr>
      <a:lvl9pPr marL="11655425" indent="-1092200" algn="l" defTabSz="4365625" rtl="0" fontAlgn="base">
        <a:spcBef>
          <a:spcPct val="20000"/>
        </a:spcBef>
        <a:spcAft>
          <a:spcPct val="0"/>
        </a:spcAft>
        <a:buChar char="»"/>
        <a:defRPr sz="9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tiff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Content Placeholder 3"/>
          <p:cNvGraphicFramePr>
            <a:graphicFrameLocks/>
          </p:cNvGraphicFramePr>
          <p:nvPr/>
        </p:nvGraphicFramePr>
        <p:xfrm>
          <a:off x="20253325" y="9091613"/>
          <a:ext cx="9288463" cy="7416800"/>
        </p:xfrm>
        <a:graphic>
          <a:graphicData uri="http://schemas.openxmlformats.org/presentationml/2006/ole">
            <p:oleObj spid="_x0000_s14338" r:id="rId4" imgW="9291109" imgH="7419475" progId="Excel.Chart.8">
              <p:embed/>
            </p:oleObj>
          </a:graphicData>
        </a:graphic>
      </p:graphicFrame>
      <p:sp>
        <p:nvSpPr>
          <p:cNvPr id="14363" name="Rectangle 10"/>
          <p:cNvSpPr>
            <a:spLocks noChangeArrowheads="1"/>
          </p:cNvSpPr>
          <p:nvPr/>
        </p:nvSpPr>
        <p:spPr bwMode="auto">
          <a:xfrm>
            <a:off x="722313" y="7999413"/>
            <a:ext cx="9367837" cy="108108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1522" tIns="45761" rIns="91522" bIns="45761"/>
          <a:lstStyle/>
          <a:p>
            <a:pPr defTabSz="915988" eaLnBrk="0" hangingPunct="0"/>
            <a:endParaRPr lang="en-GB" sz="2400"/>
          </a:p>
        </p:txBody>
      </p:sp>
      <p:sp>
        <p:nvSpPr>
          <p:cNvPr id="14364" name="Rectangle 15"/>
          <p:cNvSpPr>
            <a:spLocks noChangeArrowheads="1"/>
          </p:cNvSpPr>
          <p:nvPr/>
        </p:nvSpPr>
        <p:spPr bwMode="auto">
          <a:xfrm>
            <a:off x="3605213" y="8215313"/>
            <a:ext cx="40370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14365" name="Rectangle 11"/>
          <p:cNvSpPr>
            <a:spLocks noChangeArrowheads="1"/>
          </p:cNvSpPr>
          <p:nvPr/>
        </p:nvSpPr>
        <p:spPr bwMode="auto">
          <a:xfrm>
            <a:off x="10453688" y="7999413"/>
            <a:ext cx="9367837" cy="10795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4366" name="Rectangle 16"/>
          <p:cNvSpPr>
            <a:spLocks noChangeArrowheads="1"/>
          </p:cNvSpPr>
          <p:nvPr/>
        </p:nvSpPr>
        <p:spPr bwMode="auto">
          <a:xfrm>
            <a:off x="12617450" y="8215313"/>
            <a:ext cx="52435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Methods &amp; Materials</a:t>
            </a:r>
          </a:p>
        </p:txBody>
      </p:sp>
      <p:sp>
        <p:nvSpPr>
          <p:cNvPr id="14367" name="Rectangle 12"/>
          <p:cNvSpPr>
            <a:spLocks noChangeArrowheads="1"/>
          </p:cNvSpPr>
          <p:nvPr/>
        </p:nvSpPr>
        <p:spPr bwMode="auto">
          <a:xfrm>
            <a:off x="20113625" y="7999413"/>
            <a:ext cx="9367838" cy="10795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4368" name="Rectangle 17"/>
          <p:cNvSpPr>
            <a:spLocks noChangeArrowheads="1"/>
          </p:cNvSpPr>
          <p:nvPr/>
        </p:nvSpPr>
        <p:spPr bwMode="auto">
          <a:xfrm>
            <a:off x="24079200" y="8215313"/>
            <a:ext cx="18923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Results</a:t>
            </a:r>
            <a:endParaRPr lang="en-GB" sz="2400"/>
          </a:p>
        </p:txBody>
      </p:sp>
      <p:sp>
        <p:nvSpPr>
          <p:cNvPr id="14369" name="Rectangle 13"/>
          <p:cNvSpPr>
            <a:spLocks noChangeArrowheads="1"/>
          </p:cNvSpPr>
          <p:nvPr/>
        </p:nvSpPr>
        <p:spPr bwMode="auto">
          <a:xfrm>
            <a:off x="20396200" y="30045025"/>
            <a:ext cx="9367838" cy="108108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4370" name="Rectangle 18"/>
          <p:cNvSpPr>
            <a:spLocks noChangeArrowheads="1"/>
          </p:cNvSpPr>
          <p:nvPr/>
        </p:nvSpPr>
        <p:spPr bwMode="auto">
          <a:xfrm>
            <a:off x="23925213" y="30260925"/>
            <a:ext cx="305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Conclusions</a:t>
            </a:r>
          </a:p>
        </p:txBody>
      </p:sp>
      <p:sp>
        <p:nvSpPr>
          <p:cNvPr id="2058" name="Text Box 31"/>
          <p:cNvSpPr txBox="1">
            <a:spLocks noChangeArrowheads="1"/>
          </p:cNvSpPr>
          <p:nvPr/>
        </p:nvSpPr>
        <p:spPr bwMode="auto">
          <a:xfrm>
            <a:off x="722313" y="9224963"/>
            <a:ext cx="9367837" cy="1053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522" tIns="45761" rIns="91522" bIns="45761"/>
          <a:lstStyle/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Patient safety indicators (PSIs) are required to quickly measure and benchmark patient safety</a:t>
            </a: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The Agency for Healthcare Research and Quality</a:t>
            </a:r>
            <a:r>
              <a:rPr lang="en-US" b="1" dirty="0">
                <a:cs typeface="+mn-cs"/>
              </a:rPr>
              <a:t> (</a:t>
            </a:r>
            <a:r>
              <a:rPr lang="en-US" dirty="0">
                <a:cs typeface="+mn-cs"/>
              </a:rPr>
              <a:t>AHRQ</a:t>
            </a:r>
            <a:r>
              <a:rPr lang="en-US" b="1" dirty="0">
                <a:cs typeface="+mn-cs"/>
              </a:rPr>
              <a:t>)</a:t>
            </a:r>
            <a:r>
              <a:rPr lang="en-US" dirty="0">
                <a:cs typeface="+mn-cs"/>
              </a:rPr>
              <a:t> has developed PSIs for use with the International Classification of Disease, 9</a:t>
            </a:r>
            <a:r>
              <a:rPr lang="en-US" baseline="30000" dirty="0">
                <a:cs typeface="+mn-cs"/>
              </a:rPr>
              <a:t>th</a:t>
            </a:r>
            <a:r>
              <a:rPr lang="en-US" dirty="0">
                <a:cs typeface="+mn-cs"/>
              </a:rPr>
              <a:t>version, Clinical Modification (ICD-9-CM) administrative data, which are readily available and relatively inexpensive to use.</a:t>
            </a:r>
          </a:p>
          <a:p>
            <a:pPr marL="457200" indent="-457200" defTabSz="915988" eaLnBrk="0" hangingPunct="0"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The AHRQ PSIs have been broadly used to assess the occurrence of adverse events and in-hospital complications using routinely collected administrative data.</a:t>
            </a:r>
          </a:p>
          <a:p>
            <a:pPr marL="457200" indent="-457200" defTabSz="915988" eaLnBrk="0" hangingPunct="0"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PSIs have been widely used to evaluate quality of care by many researchers and government agencies.</a:t>
            </a:r>
          </a:p>
          <a:p>
            <a:pPr marL="457200" indent="-457200" defTabSz="915988" eaLnBrk="0" hangingPunct="0"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To date validity studies of PSIs using ICD-9-CM data have occurred mainly in the United States. </a:t>
            </a:r>
            <a:r>
              <a:rPr lang="en-US" b="1" dirty="0">
                <a:cs typeface="+mn-cs"/>
              </a:rPr>
              <a:t>Validity also varies greatly across PSIs and studies.</a:t>
            </a: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However, the validity of PSIs in ICD-10 data has not been studied, even though  many countries now use ICD-10 to code hospital discharge diagnoses.</a:t>
            </a: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To assess the validity of five AHRQ PSIs in Canadian ICD-10 hospital discharge abstract data. </a:t>
            </a: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Four statistics are commonly used to assess validity [i.e., sensitivity, specificity, positive predictive value (PPV), and negative predictive value (NPV)]. </a:t>
            </a: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r>
              <a:rPr lang="en-US" dirty="0">
                <a:cs typeface="+mn-cs"/>
              </a:rPr>
              <a:t>PSI incidence varies across individual PSIs. To assess sensitivity, specificity, and NPV for low incidence PSIs with sufficient statistical power requires reviewing a huge number of medical charts. </a:t>
            </a:r>
          </a:p>
          <a:p>
            <a:pPr marL="457200" indent="-457200" defTabSz="915988" eaLnBrk="0" hangingPunct="0">
              <a:buFont typeface="Wingdings" pitchFamily="2" charset="2"/>
              <a:buChar char="v"/>
              <a:defRPr/>
            </a:pPr>
            <a:endParaRPr lang="en-US" dirty="0">
              <a:cs typeface="+mn-cs"/>
            </a:endParaRPr>
          </a:p>
          <a:p>
            <a:pPr defTabSz="915988" eaLnBrk="0" hangingPunct="0">
              <a:defRPr/>
            </a:pPr>
            <a:endParaRPr lang="en-GB" dirty="0">
              <a:cs typeface="+mn-cs"/>
            </a:endParaRPr>
          </a:p>
          <a:p>
            <a:pPr defTabSz="915988"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4372" name="Text Box 32"/>
          <p:cNvSpPr txBox="1">
            <a:spLocks noChangeArrowheads="1"/>
          </p:cNvSpPr>
          <p:nvPr/>
        </p:nvSpPr>
        <p:spPr bwMode="auto">
          <a:xfrm>
            <a:off x="10387013" y="9224963"/>
            <a:ext cx="9361487" cy="154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22" tIns="45761" rIns="91522" bIns="45761"/>
          <a:lstStyle/>
          <a:p>
            <a:pPr marL="457200" indent="-457200" defTabSz="915988" eaLnBrk="0" hangingPunct="0">
              <a:buFont typeface="Wingdings" pitchFamily="2" charset="2"/>
              <a:buChar char="v"/>
            </a:pPr>
            <a:r>
              <a:rPr lang="en-US"/>
              <a:t>Recognizing this challenge, we were only able to assess PPV for five PSIs, accepting chart review data as a ‘reference standard’: </a:t>
            </a:r>
          </a:p>
          <a:p>
            <a:pPr marL="914400" lvl="1" indent="-457200" defTabSz="915988" eaLnBrk="0" hangingPunct="0">
              <a:buFont typeface="Wingdings" pitchFamily="2" charset="2"/>
              <a:buChar char="q"/>
            </a:pPr>
            <a:r>
              <a:rPr lang="en-US" b="1"/>
              <a:t>PSI 5</a:t>
            </a:r>
            <a:r>
              <a:rPr lang="en-US"/>
              <a:t>: foreign body left during procedure </a:t>
            </a:r>
          </a:p>
          <a:p>
            <a:pPr marL="914400" lvl="1" indent="-457200" defTabSz="915988" eaLnBrk="0" hangingPunct="0">
              <a:buFont typeface="Wingdings" pitchFamily="2" charset="2"/>
              <a:buChar char="q"/>
            </a:pPr>
            <a:r>
              <a:rPr lang="en-US" b="1"/>
              <a:t>PSI 7</a:t>
            </a:r>
            <a:r>
              <a:rPr lang="en-US"/>
              <a:t>: selected infections due to medical care</a:t>
            </a:r>
          </a:p>
          <a:p>
            <a:pPr marL="914400" lvl="1" indent="-457200" defTabSz="915988" eaLnBrk="0" hangingPunct="0">
              <a:buFont typeface="Wingdings" pitchFamily="2" charset="2"/>
              <a:buChar char="q"/>
            </a:pPr>
            <a:r>
              <a:rPr lang="en-US" b="1"/>
              <a:t>PSI 12</a:t>
            </a:r>
            <a:r>
              <a:rPr lang="en-US"/>
              <a:t>: postoperative pulmonary embolism or deep vein thrombosis</a:t>
            </a:r>
          </a:p>
          <a:p>
            <a:pPr marL="914400" lvl="1" indent="-457200" defTabSz="915988" eaLnBrk="0" hangingPunct="0">
              <a:buFont typeface="Wingdings" pitchFamily="2" charset="2"/>
              <a:buChar char="q"/>
            </a:pPr>
            <a:r>
              <a:rPr lang="en-US" b="1"/>
              <a:t>PSI 13</a:t>
            </a:r>
            <a:r>
              <a:rPr lang="en-US"/>
              <a:t>: postoperative sepsis </a:t>
            </a:r>
          </a:p>
          <a:p>
            <a:pPr marL="914400" lvl="1" indent="-457200" defTabSz="915988" eaLnBrk="0" hangingPunct="0">
              <a:buFont typeface="Wingdings" pitchFamily="2" charset="2"/>
              <a:buChar char="q"/>
            </a:pPr>
            <a:r>
              <a:rPr lang="en-US" b="1"/>
              <a:t>PSI 15</a:t>
            </a:r>
            <a:r>
              <a:rPr lang="en-US"/>
              <a:t>: accidental puncture or laceration </a:t>
            </a:r>
          </a:p>
          <a:p>
            <a:pPr marL="914400" lvl="1" indent="-457200" defTabSz="915988" eaLnBrk="0" hangingPunct="0"/>
            <a:endParaRPr lang="en-US"/>
          </a:p>
          <a:p>
            <a:pPr marL="914400" lvl="1" indent="-457200" defTabSz="915988" eaLnBrk="0" hangingPunct="0">
              <a:buFont typeface="Wingdings" pitchFamily="2" charset="2"/>
              <a:buChar char="v"/>
            </a:pPr>
            <a:r>
              <a:rPr lang="en-US"/>
              <a:t>We identified and randomly selected patients with </a:t>
            </a:r>
          </a:p>
          <a:p>
            <a:pPr marL="914400" lvl="1" indent="-457200" defTabSz="915988" eaLnBrk="0" hangingPunct="0">
              <a:buFontTx/>
              <a:buChar char="-"/>
            </a:pPr>
            <a:r>
              <a:rPr lang="en-US"/>
              <a:t>foreign body left during a procedure (PSI 5)</a:t>
            </a:r>
          </a:p>
          <a:p>
            <a:pPr marL="914400" lvl="1" indent="-457200" defTabSz="915988" eaLnBrk="0" hangingPunct="0">
              <a:buFontTx/>
              <a:buChar char="-"/>
            </a:pPr>
            <a:r>
              <a:rPr lang="en-US"/>
              <a:t>selected infections (IV site) due to medical care (PSI 7)</a:t>
            </a:r>
          </a:p>
          <a:p>
            <a:pPr marL="914400" lvl="1" indent="-457200" defTabSz="915988" eaLnBrk="0" hangingPunct="0">
              <a:buFontTx/>
              <a:buChar char="-"/>
            </a:pPr>
            <a:r>
              <a:rPr lang="en-US"/>
              <a:t>post-operative pulmonary embolism or deep vein thrombosis (PSI 12)</a:t>
            </a:r>
          </a:p>
          <a:p>
            <a:pPr marL="914400" lvl="1" indent="-457200" defTabSz="915988" eaLnBrk="0" hangingPunct="0">
              <a:buFontTx/>
              <a:buChar char="-"/>
            </a:pPr>
            <a:r>
              <a:rPr lang="en-US"/>
              <a:t>post-operative sepsis (PSI 13) </a:t>
            </a:r>
          </a:p>
          <a:p>
            <a:pPr marL="914400" lvl="1" indent="-457200" defTabSz="915988" eaLnBrk="0" hangingPunct="0"/>
            <a:r>
              <a:rPr lang="en-US"/>
              <a:t>   among patients discharged from three adult acute care hospitals in Calgary, Canada in 2007 and 2008 (population 1.3 million).</a:t>
            </a:r>
          </a:p>
          <a:p>
            <a:pPr marL="914400" lvl="1" indent="-457200" defTabSz="915988" eaLnBrk="0" hangingPunct="0">
              <a:buFont typeface="Wingdings" pitchFamily="2" charset="2"/>
              <a:buChar char="v"/>
            </a:pPr>
            <a:endParaRPr lang="en-US"/>
          </a:p>
          <a:p>
            <a:pPr marL="914400" lvl="1" indent="-457200" defTabSz="915988" eaLnBrk="0" hangingPunct="0">
              <a:buFont typeface="Wingdings" pitchFamily="2" charset="2"/>
              <a:buChar char="v"/>
            </a:pPr>
            <a:r>
              <a:rPr lang="en-US"/>
              <a:t> The population at risk for each PSI was identified using ICD-10 codes in the 49 secondary diagnosis coding fields. These ICD-10 codes were selected through a modified Delphi method. Corresponding medical charts were reviewed for determining presence of PSIs. </a:t>
            </a:r>
          </a:p>
          <a:p>
            <a:pPr marL="914400" lvl="1" indent="-457200" defTabSz="915988" eaLnBrk="0" hangingPunct="0">
              <a:buFont typeface="Wingdings" pitchFamily="2" charset="2"/>
              <a:buChar char="v"/>
            </a:pPr>
            <a:endParaRPr lang="en-US"/>
          </a:p>
          <a:p>
            <a:pPr marL="914400" lvl="1" indent="-457200" defTabSz="915988" eaLnBrk="0" hangingPunct="0">
              <a:buFont typeface="Wingdings" pitchFamily="2" charset="2"/>
              <a:buChar char="v"/>
            </a:pPr>
            <a:r>
              <a:rPr lang="en-US"/>
              <a:t>Using chart review as the reference standard, PPV was calculated to determine the extent to which a patient safety indicator present in the administrative data was also present in the patient chart. </a:t>
            </a:r>
            <a:endParaRPr lang="en-CA"/>
          </a:p>
          <a:p>
            <a:pPr marL="914400" lvl="1" indent="-457200" defTabSz="915988" eaLnBrk="0" hangingPunct="0">
              <a:buFont typeface="Wingdings" pitchFamily="2" charset="2"/>
              <a:buChar char="q"/>
            </a:pPr>
            <a:endParaRPr lang="en-CA"/>
          </a:p>
          <a:p>
            <a:pPr marL="457200" indent="-457200" defTabSz="915988" eaLnBrk="0" hangingPunct="0">
              <a:spcBef>
                <a:spcPct val="50000"/>
              </a:spcBef>
            </a:pPr>
            <a:endParaRPr lang="en-GB"/>
          </a:p>
        </p:txBody>
      </p:sp>
      <p:sp>
        <p:nvSpPr>
          <p:cNvPr id="14373" name="Text Box 36"/>
          <p:cNvSpPr txBox="1">
            <a:spLocks noChangeArrowheads="1"/>
          </p:cNvSpPr>
          <p:nvPr/>
        </p:nvSpPr>
        <p:spPr bwMode="auto">
          <a:xfrm>
            <a:off x="20469225" y="31557913"/>
            <a:ext cx="9367838" cy="1081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22" tIns="45761" rIns="91522" bIns="45761"/>
          <a:lstStyle/>
          <a:p>
            <a:pPr marL="473075" indent="-473075" eaLnBrk="0" hangingPunct="0">
              <a:buFont typeface="Wingdings" pitchFamily="2" charset="2"/>
              <a:buChar char="v"/>
            </a:pPr>
            <a:r>
              <a:rPr lang="en-US"/>
              <a:t>Validity of ICD-10 administrative data in our sample is low for identifying PSI 5 and PSI 13 and high for PSI 7, 12 and 15. </a:t>
            </a:r>
          </a:p>
          <a:p>
            <a:pPr marL="473075" indent="-473075" eaLnBrk="0" hangingPunct="0">
              <a:buFont typeface="Wingdings" pitchFamily="2" charset="2"/>
              <a:buChar char="v"/>
            </a:pPr>
            <a:endParaRPr lang="en-US"/>
          </a:p>
          <a:p>
            <a:pPr marL="473075" indent="-473075" eaLnBrk="0" hangingPunct="0">
              <a:buFont typeface="Wingdings" pitchFamily="2" charset="2"/>
              <a:buChar char="v"/>
            </a:pPr>
            <a:r>
              <a:rPr lang="en-US"/>
              <a:t>Under-coded data are likely to generate low PSI rates. Therefore, validity of PSIs in administrative data should be evaluated before comparing PSIs across jurisdictions. </a:t>
            </a:r>
          </a:p>
          <a:p>
            <a:pPr marL="473075" indent="-473075" eaLnBrk="0" hangingPunct="0">
              <a:buFont typeface="Wingdings" pitchFamily="2" charset="2"/>
              <a:buChar char="v"/>
            </a:pPr>
            <a:endParaRPr lang="en-US"/>
          </a:p>
          <a:p>
            <a:pPr marL="473075" indent="-473075" eaLnBrk="0" hangingPunct="0">
              <a:buFont typeface="Wingdings" pitchFamily="2" charset="2"/>
              <a:buChar char="v"/>
            </a:pPr>
            <a:r>
              <a:rPr lang="en-CA"/>
              <a:t>High risk of misclassification: PSI’s identified by administrative data can be used within hospitals for trends and for quality improvement.</a:t>
            </a:r>
          </a:p>
          <a:p>
            <a:pPr marL="473075" indent="-473075" eaLnBrk="0" hangingPunct="0">
              <a:buFont typeface="Wingdings" pitchFamily="2" charset="2"/>
              <a:buChar char="v"/>
            </a:pPr>
            <a:endParaRPr lang="en-US"/>
          </a:p>
          <a:p>
            <a:pPr marL="473075" indent="-473075" eaLnBrk="0" hangingPunct="0">
              <a:buFont typeface="Wingdings" pitchFamily="2" charset="2"/>
              <a:buChar char="v"/>
            </a:pPr>
            <a:r>
              <a:rPr lang="en-US"/>
              <a:t>A large study is needed to assess sensitivity and PPV in the same sample.  </a:t>
            </a:r>
            <a:endParaRPr lang="en-CA"/>
          </a:p>
          <a:p>
            <a:pPr marL="473075" indent="-473075" eaLnBrk="0" hangingPunct="0"/>
            <a:r>
              <a:rPr lang="en-US"/>
              <a:t> </a:t>
            </a:r>
            <a:endParaRPr lang="en-CA"/>
          </a:p>
          <a:p>
            <a:pPr marL="473075" indent="-473075" eaLnBrk="0" hangingPunct="0">
              <a:spcBef>
                <a:spcPct val="50000"/>
              </a:spcBef>
            </a:pPr>
            <a:endParaRPr lang="en-GB"/>
          </a:p>
        </p:txBody>
      </p:sp>
      <p:grpSp>
        <p:nvGrpSpPr>
          <p:cNvPr id="14374" name="Group 61"/>
          <p:cNvGrpSpPr>
            <a:grpSpLocks/>
          </p:cNvGrpSpPr>
          <p:nvPr/>
        </p:nvGrpSpPr>
        <p:grpSpPr bwMode="auto">
          <a:xfrm>
            <a:off x="0" y="1025525"/>
            <a:ext cx="23996650" cy="3675063"/>
            <a:chOff x="4677" y="957"/>
            <a:chExt cx="9149" cy="2021"/>
          </a:xfrm>
        </p:grpSpPr>
        <p:sp>
          <p:nvSpPr>
            <p:cNvPr id="14393" name="Text Box 5"/>
            <p:cNvSpPr txBox="1">
              <a:spLocks noChangeArrowheads="1"/>
            </p:cNvSpPr>
            <p:nvPr/>
          </p:nvSpPr>
          <p:spPr bwMode="auto">
            <a:xfrm>
              <a:off x="4677" y="957"/>
              <a:ext cx="9027" cy="1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522" tIns="45761" rIns="91522" bIns="45761">
              <a:spAutoFit/>
            </a:bodyPr>
            <a:lstStyle/>
            <a:p>
              <a:pPr algn="ctr" eaLnBrk="0" hangingPunct="0"/>
              <a:r>
                <a:rPr lang="en-US" sz="6000" b="1"/>
                <a:t>Validity of AHRQ patient safety indicators in Canadian ICD-10 hospital discharge abstract data</a:t>
              </a:r>
              <a:endParaRPr lang="en-GB" sz="6000" b="1"/>
            </a:p>
          </p:txBody>
        </p:sp>
        <p:sp>
          <p:nvSpPr>
            <p:cNvPr id="14394" name="Text Box 6"/>
            <p:cNvSpPr txBox="1">
              <a:spLocks noChangeArrowheads="1"/>
            </p:cNvSpPr>
            <p:nvPr/>
          </p:nvSpPr>
          <p:spPr bwMode="auto">
            <a:xfrm>
              <a:off x="5001" y="2098"/>
              <a:ext cx="8825" cy="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522" tIns="45761" rIns="91522" bIns="45761">
              <a:spAutoFit/>
            </a:bodyPr>
            <a:lstStyle/>
            <a:p>
              <a:pPr algn="ctr" defTabSz="915988" eaLnBrk="0" hangingPunct="0"/>
              <a:r>
                <a:rPr lang="en-GB" sz="5400"/>
                <a:t>Dr. Hude Quan for the IMECCHI Investigators</a:t>
              </a:r>
            </a:p>
            <a:p>
              <a:pPr algn="ctr" defTabSz="915988" eaLnBrk="0" hangingPunct="0"/>
              <a:r>
                <a:rPr lang="en-GB" sz="4400"/>
                <a:t>University of Calgary, Canada</a:t>
              </a:r>
            </a:p>
          </p:txBody>
        </p:sp>
      </p:grpSp>
      <p:grpSp>
        <p:nvGrpSpPr>
          <p:cNvPr id="14375" name="Group 56"/>
          <p:cNvGrpSpPr>
            <a:grpSpLocks/>
          </p:cNvGrpSpPr>
          <p:nvPr/>
        </p:nvGrpSpPr>
        <p:grpSpPr bwMode="auto">
          <a:xfrm>
            <a:off x="833438" y="5262563"/>
            <a:ext cx="28779787" cy="2598737"/>
            <a:chOff x="455" y="3315"/>
            <a:chExt cx="18129" cy="1637"/>
          </a:xfrm>
        </p:grpSpPr>
        <p:sp>
          <p:nvSpPr>
            <p:cNvPr id="14391" name="Rectangle 9"/>
            <p:cNvSpPr>
              <a:spLocks noChangeArrowheads="1"/>
            </p:cNvSpPr>
            <p:nvPr/>
          </p:nvSpPr>
          <p:spPr bwMode="auto">
            <a:xfrm>
              <a:off x="455" y="3315"/>
              <a:ext cx="1543" cy="382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/>
            </a:p>
          </p:txBody>
        </p:sp>
        <p:sp>
          <p:nvSpPr>
            <p:cNvPr id="14392" name="Text Box 35"/>
            <p:cNvSpPr txBox="1">
              <a:spLocks noChangeArrowheads="1"/>
            </p:cNvSpPr>
            <p:nvPr/>
          </p:nvSpPr>
          <p:spPr bwMode="auto">
            <a:xfrm>
              <a:off x="465" y="3323"/>
              <a:ext cx="18119" cy="1629"/>
            </a:xfrm>
            <a:prstGeom prst="rect">
              <a:avLst/>
            </a:prstGeom>
            <a:noFill/>
            <a:ln w="15875">
              <a:solidFill>
                <a:srgbClr val="000080"/>
              </a:solidFill>
              <a:miter lim="800000"/>
              <a:headEnd/>
              <a:tailEnd/>
            </a:ln>
          </p:spPr>
          <p:txBody>
            <a:bodyPr lIns="91522" tIns="45761" rIns="91522" bIns="45761">
              <a:spAutoFit/>
            </a:bodyPr>
            <a:lstStyle/>
            <a:p>
              <a:pPr defTabSz="915988" eaLnBrk="0" hangingPunct="0">
                <a:spcBef>
                  <a:spcPct val="50000"/>
                </a:spcBef>
              </a:pPr>
              <a:r>
                <a:rPr lang="en-GB" b="1">
                  <a:solidFill>
                    <a:srgbClr val="FFFFFF"/>
                  </a:solidFill>
                </a:rPr>
                <a:t>Abstract</a:t>
              </a:r>
              <a:r>
                <a:rPr lang="en-GB"/>
                <a:t>   </a:t>
              </a:r>
              <a:r>
                <a:rPr lang="en-US"/>
                <a:t> The purpose of this study was to assess the validity of five Agency for Healthcare Research and Quality Patient Safety Indicators in Canadian ICD-10 hospital discharge abstract data. The study found that the validity of ICD-10 administrative data in our sample is low for identifying PSI 5 and PSI 13 and high for PSI 7, 12 and 15. </a:t>
              </a:r>
            </a:p>
            <a:p>
              <a:pPr defTabSz="915988" eaLnBrk="0" hangingPunct="0">
                <a:spcBef>
                  <a:spcPct val="50000"/>
                </a:spcBef>
              </a:pPr>
              <a:endParaRPr lang="en-GB"/>
            </a:p>
          </p:txBody>
        </p:sp>
      </p:grpSp>
      <p:sp>
        <p:nvSpPr>
          <p:cNvPr id="14376" name="Text Box 54"/>
          <p:cNvSpPr txBox="1">
            <a:spLocks noChangeArrowheads="1"/>
          </p:cNvSpPr>
          <p:nvPr/>
        </p:nvSpPr>
        <p:spPr bwMode="auto">
          <a:xfrm>
            <a:off x="23348950" y="1025525"/>
            <a:ext cx="64150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22" tIns="45761" rIns="91522" bIns="45761"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b="1">
                <a:solidFill>
                  <a:schemeClr val="accent2"/>
                </a:solidFill>
              </a:rPr>
              <a:t>29 Oct – 6 Nov 2011</a:t>
            </a:r>
            <a:br>
              <a:rPr lang="en-GB" b="1">
                <a:solidFill>
                  <a:schemeClr val="accent2"/>
                </a:solidFill>
              </a:rPr>
            </a:br>
            <a:r>
              <a:rPr lang="en-GB" b="1">
                <a:solidFill>
                  <a:schemeClr val="accent2"/>
                </a:solidFill>
              </a:rPr>
              <a:t>Cape Town, South Africa</a:t>
            </a:r>
          </a:p>
        </p:txBody>
      </p:sp>
      <p:sp>
        <p:nvSpPr>
          <p:cNvPr id="14377" name="Text Box 55"/>
          <p:cNvSpPr txBox="1">
            <a:spLocks noChangeArrowheads="1"/>
          </p:cNvSpPr>
          <p:nvPr/>
        </p:nvSpPr>
        <p:spPr bwMode="auto">
          <a:xfrm>
            <a:off x="25436513" y="2970213"/>
            <a:ext cx="4175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5988" eaLnBrk="0" hangingPunct="0">
              <a:spcBef>
                <a:spcPct val="50000"/>
              </a:spcBef>
            </a:pPr>
            <a:r>
              <a:rPr lang="en-GB" sz="3400" b="1"/>
              <a:t>D043p</a:t>
            </a:r>
          </a:p>
        </p:txBody>
      </p:sp>
      <p:sp>
        <p:nvSpPr>
          <p:cNvPr id="14379" name="Rectangle 10"/>
          <p:cNvSpPr>
            <a:spLocks noChangeArrowheads="1"/>
          </p:cNvSpPr>
          <p:nvPr/>
        </p:nvSpPr>
        <p:spPr bwMode="auto">
          <a:xfrm>
            <a:off x="593725" y="28821063"/>
            <a:ext cx="9367838" cy="108108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1522" tIns="45761" rIns="91522" bIns="45761"/>
          <a:lstStyle/>
          <a:p>
            <a:pPr defTabSz="915988" eaLnBrk="0" hangingPunct="0"/>
            <a:endParaRPr lang="en-GB" sz="2400"/>
          </a:p>
        </p:txBody>
      </p:sp>
      <p:sp>
        <p:nvSpPr>
          <p:cNvPr id="14380" name="Rectangle 15"/>
          <p:cNvSpPr>
            <a:spLocks noChangeArrowheads="1"/>
          </p:cNvSpPr>
          <p:nvPr/>
        </p:nvSpPr>
        <p:spPr bwMode="auto">
          <a:xfrm>
            <a:off x="3402013" y="29036963"/>
            <a:ext cx="40370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915988" eaLnBrk="0" hangingPunct="0"/>
            <a:r>
              <a:rPr lang="en-GB" b="1">
                <a:solidFill>
                  <a:srgbClr val="FFFFFF"/>
                </a:solidFill>
              </a:rPr>
              <a:t>Objective</a:t>
            </a:r>
          </a:p>
        </p:txBody>
      </p:sp>
      <p:sp>
        <p:nvSpPr>
          <p:cNvPr id="14381" name="Rectangle 11"/>
          <p:cNvSpPr>
            <a:spLocks noChangeArrowheads="1"/>
          </p:cNvSpPr>
          <p:nvPr/>
        </p:nvSpPr>
        <p:spPr bwMode="auto">
          <a:xfrm>
            <a:off x="809625" y="32853313"/>
            <a:ext cx="9367838" cy="10795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4382" name="Rectangle 16"/>
          <p:cNvSpPr>
            <a:spLocks noChangeArrowheads="1"/>
          </p:cNvSpPr>
          <p:nvPr/>
        </p:nvSpPr>
        <p:spPr bwMode="auto">
          <a:xfrm>
            <a:off x="2827338" y="33069213"/>
            <a:ext cx="52435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Methods &amp; Materials</a:t>
            </a:r>
          </a:p>
        </p:txBody>
      </p:sp>
      <p:sp>
        <p:nvSpPr>
          <p:cNvPr id="14383" name="Rectangle 12"/>
          <p:cNvSpPr>
            <a:spLocks noChangeArrowheads="1"/>
          </p:cNvSpPr>
          <p:nvPr/>
        </p:nvSpPr>
        <p:spPr bwMode="auto">
          <a:xfrm>
            <a:off x="10675938" y="33285113"/>
            <a:ext cx="9367837" cy="10795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/>
          </a:p>
        </p:txBody>
      </p:sp>
      <p:sp>
        <p:nvSpPr>
          <p:cNvPr id="14384" name="Rectangle 17"/>
          <p:cNvSpPr>
            <a:spLocks noChangeArrowheads="1"/>
          </p:cNvSpPr>
          <p:nvPr/>
        </p:nvSpPr>
        <p:spPr bwMode="auto">
          <a:xfrm>
            <a:off x="14492288" y="33501013"/>
            <a:ext cx="18923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15988" eaLnBrk="0" hangingPunct="0"/>
            <a:r>
              <a:rPr lang="en-GB" b="1">
                <a:solidFill>
                  <a:srgbClr val="FFFFFF"/>
                </a:solidFill>
              </a:rPr>
              <a:t>Results</a:t>
            </a:r>
            <a:endParaRPr lang="en-GB" sz="2400"/>
          </a:p>
        </p:txBody>
      </p:sp>
      <p:graphicFrame>
        <p:nvGraphicFramePr>
          <p:cNvPr id="14361" name="Object 25"/>
          <p:cNvGraphicFramePr>
            <a:graphicFrameLocks/>
          </p:cNvGraphicFramePr>
          <p:nvPr/>
        </p:nvGraphicFramePr>
        <p:xfrm>
          <a:off x="10387013" y="35158363"/>
          <a:ext cx="10801350" cy="6911975"/>
        </p:xfrm>
        <a:graphic>
          <a:graphicData uri="http://schemas.openxmlformats.org/presentationml/2006/ole">
            <p:oleObj spid="_x0000_s14361" r:id="rId5" imgW="10803048" imgH="6913463" progId="Excel.Chart.8">
              <p:embed/>
            </p:oleObj>
          </a:graphicData>
        </a:graphic>
      </p:graphicFrame>
      <p:pic>
        <p:nvPicPr>
          <p:cNvPr id="14385" name="Picture 35" descr="cathy1.t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612100" y="18164175"/>
            <a:ext cx="853281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6" name="Picture 36" descr="cathy2.t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612100" y="23852188"/>
            <a:ext cx="8640763" cy="468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87" name="TextBox 37"/>
          <p:cNvSpPr txBox="1">
            <a:spLocks noChangeArrowheads="1"/>
          </p:cNvSpPr>
          <p:nvPr/>
        </p:nvSpPr>
        <p:spPr bwMode="auto">
          <a:xfrm rot="-5400000">
            <a:off x="8262144" y="36202144"/>
            <a:ext cx="42497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200" b="1"/>
              <a:t>PPV</a:t>
            </a:r>
          </a:p>
        </p:txBody>
      </p:sp>
      <p:sp>
        <p:nvSpPr>
          <p:cNvPr id="14388" name="TextBox 38"/>
          <p:cNvSpPr txBox="1">
            <a:spLocks noChangeArrowheads="1"/>
          </p:cNvSpPr>
          <p:nvPr/>
        </p:nvSpPr>
        <p:spPr bwMode="auto">
          <a:xfrm>
            <a:off x="10891838" y="41998900"/>
            <a:ext cx="95773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u="sng"/>
              <a:t>Figure 1: PPV of PSI 5, 7 and 15</a:t>
            </a:r>
          </a:p>
        </p:txBody>
      </p:sp>
      <p:sp>
        <p:nvSpPr>
          <p:cNvPr id="14389" name="TextBox 39"/>
          <p:cNvSpPr txBox="1">
            <a:spLocks noChangeArrowheads="1"/>
          </p:cNvSpPr>
          <p:nvPr/>
        </p:nvSpPr>
        <p:spPr bwMode="auto">
          <a:xfrm>
            <a:off x="20253325" y="16290925"/>
            <a:ext cx="95758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u="sng"/>
              <a:t>Figure 2: PPV of PSIs 12  and 13 (all cases and surgical only)</a:t>
            </a:r>
          </a:p>
        </p:txBody>
      </p:sp>
      <p:sp>
        <p:nvSpPr>
          <p:cNvPr id="14390" name="TextBox 40"/>
          <p:cNvSpPr txBox="1">
            <a:spLocks noChangeArrowheads="1"/>
          </p:cNvSpPr>
          <p:nvPr/>
        </p:nvSpPr>
        <p:spPr bwMode="auto">
          <a:xfrm>
            <a:off x="20253325" y="28676600"/>
            <a:ext cx="9575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u="sng"/>
              <a:t>Figure 3: Reasons for Negative Cases</a:t>
            </a:r>
          </a:p>
        </p:txBody>
      </p:sp>
      <p:sp>
        <p:nvSpPr>
          <p:cNvPr id="14395" name="Text Box 53"/>
          <p:cNvSpPr txBox="1">
            <a:spLocks noChangeArrowheads="1"/>
          </p:cNvSpPr>
          <p:nvPr/>
        </p:nvSpPr>
        <p:spPr bwMode="auto">
          <a:xfrm>
            <a:off x="360363" y="171450"/>
            <a:ext cx="2991961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22" tIns="45761" rIns="91522" bIns="45761">
            <a:spAutoFit/>
          </a:bodyPr>
          <a:lstStyle/>
          <a:p>
            <a:pPr algn="ctr" defTabSz="915988" eaLnBrk="0" hangingPunct="0">
              <a:spcBef>
                <a:spcPct val="50000"/>
              </a:spcBef>
            </a:pPr>
            <a:r>
              <a:rPr lang="en-GB" altLang="zh-CN" b="1">
                <a:solidFill>
                  <a:schemeClr val="accent2"/>
                </a:solidFill>
                <a:ea typeface="MS PGothic" pitchFamily="34" charset="-128"/>
              </a:rPr>
              <a:t>WHO - FAMILY OF INTERNATIONAL CLASSIFICATIONS NETWORK MEETING 2011</a:t>
            </a:r>
            <a:endParaRPr lang="en-GB" altLang="ja-JP" b="1">
              <a:solidFill>
                <a:schemeClr val="accent2"/>
              </a:solidFill>
              <a:ea typeface="MS PGothic" pitchFamily="34" charset="-128"/>
            </a:endParaRPr>
          </a:p>
          <a:p>
            <a:pPr algn="ctr" defTabSz="915988" eaLnBrk="0" hangingPunct="0">
              <a:spcBef>
                <a:spcPct val="50000"/>
              </a:spcBef>
            </a:pPr>
            <a:r>
              <a:rPr lang="en-GB" altLang="zh-CN" sz="3800" b="1">
                <a:solidFill>
                  <a:schemeClr val="accent2"/>
                </a:solidFill>
                <a:ea typeface="宋体" pitchFamily="2" charset="-122"/>
              </a:rPr>
              <a:t> </a:t>
            </a:r>
            <a:endParaRPr lang="en-GB" sz="3800" b="1">
              <a:solidFill>
                <a:schemeClr val="accent2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x4">
  <a:themeElements>
    <a:clrScheme name="3x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x4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59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3x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x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x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STORAGE:vas forms:POSTER Templates:ppt temps:3x4.pot</Template>
  <TotalTime>375</TotalTime>
  <Words>602</Words>
  <Application>Microsoft Office PowerPoint</Application>
  <PresentationFormat>Custom</PresentationFormat>
  <Paragraphs>70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Verdana</vt:lpstr>
      <vt:lpstr>Arial</vt:lpstr>
      <vt:lpstr>Times</vt:lpstr>
      <vt:lpstr>Wingdings</vt:lpstr>
      <vt:lpstr>MS PGothic</vt:lpstr>
      <vt:lpstr>宋体</vt:lpstr>
      <vt:lpstr>3x4</vt:lpstr>
      <vt:lpstr>Microsoft Excel Chart</vt:lpstr>
      <vt:lpstr>Slide 1</vt:lpstr>
    </vt:vector>
  </TitlesOfParts>
  <Company>WHO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Nenad Kostanjsek</dc:creator>
  <cp:lastModifiedBy>LameyreA</cp:lastModifiedBy>
  <cp:revision>45</cp:revision>
  <dcterms:created xsi:type="dcterms:W3CDTF">2002-11-05T20:37:20Z</dcterms:created>
  <dcterms:modified xsi:type="dcterms:W3CDTF">2011-09-22T12:48:31Z</dcterms:modified>
</cp:coreProperties>
</file>