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0279975" cy="42808525"/>
  <p:notesSz cx="6797675" cy="9926638"/>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20" d="100"/>
          <a:sy n="20" d="100"/>
        </p:scale>
        <p:origin x="-1896"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2075"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722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44C0D152-D186-40AA-A845-550723F137F6}"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2C2E467E-DCF8-4C41-8D04-3FD9A923BAA2}"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929389-FB9A-4149-9476-C924FDDB131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27ACADA-5E9D-4076-A256-25FC6DE9039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4AD816E-948F-4FA8-8FA6-025D59A4396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C08B4C6-13A3-4F07-BC7F-7E41368E5C2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CA47EC-C4CA-4A7B-A797-A14054916E5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85CD8B-0D6B-4868-9F55-797DC83E3D7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678A47-1326-4DFD-A62B-5973A8F0672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E4C4DA0-5A7A-42E9-A48C-B452C8912F6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FFE1608-51CF-45E9-80CB-90F3342F42E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8E41F5-A08C-4897-8F0E-F22CF95DFEF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0E7F812-BA1C-414F-BAAD-30D94BE12CC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eaLnBrk="0" hangingPunct="0">
              <a:defRPr sz="6700">
                <a:latin typeface="Times" pitchFamily="18" charset="0"/>
              </a:defRPr>
            </a:lvl1pPr>
          </a:lstStyle>
          <a:p>
            <a:pPr>
              <a:defRPr/>
            </a:pPr>
            <a:endParaRPr lang="en-U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ctr" eaLnBrk="0" hangingPunct="0">
              <a:defRPr sz="6700">
                <a:latin typeface="Times" pitchFamily="18" charset="0"/>
              </a:defRPr>
            </a:lvl1pPr>
          </a:lstStyle>
          <a:p>
            <a:pPr>
              <a:defRPr/>
            </a:pPr>
            <a:endParaRPr lang="en-U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r" eaLnBrk="0" hangingPunct="0">
              <a:defRPr sz="6700">
                <a:latin typeface="Times" pitchFamily="18" charset="0"/>
              </a:defRPr>
            </a:lvl1pPr>
          </a:lstStyle>
          <a:p>
            <a:pPr>
              <a:defRPr/>
            </a:pPr>
            <a:fld id="{712A9CDB-F997-4C91-8CEF-EF5DE99DE4A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srcRect/>
          <a:stretch>
            <a:fillRect/>
          </a:stretch>
        </p:blipFill>
        <p:spPr bwMode="auto">
          <a:xfrm>
            <a:off x="-63500" y="23060025"/>
            <a:ext cx="10666413" cy="4824413"/>
          </a:xfrm>
          <a:prstGeom prst="rect">
            <a:avLst/>
          </a:prstGeom>
          <a:noFill/>
          <a:ln w="9525">
            <a:noFill/>
            <a:miter lim="800000"/>
            <a:headEnd/>
            <a:tailEnd/>
          </a:ln>
        </p:spPr>
      </p:pic>
      <p:sp>
        <p:nvSpPr>
          <p:cNvPr id="14339" name="Rectangle 10"/>
          <p:cNvSpPr>
            <a:spLocks noChangeArrowheads="1"/>
          </p:cNvSpPr>
          <p:nvPr/>
        </p:nvSpPr>
        <p:spPr bwMode="auto">
          <a:xfrm>
            <a:off x="722313" y="9018588"/>
            <a:ext cx="9367837" cy="1081087"/>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4340" name="Rectangle 15"/>
          <p:cNvSpPr>
            <a:spLocks noChangeArrowheads="1"/>
          </p:cNvSpPr>
          <p:nvPr/>
        </p:nvSpPr>
        <p:spPr bwMode="auto">
          <a:xfrm>
            <a:off x="3605213" y="9234488"/>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4341" name="Rectangle 13"/>
          <p:cNvSpPr>
            <a:spLocks noChangeArrowheads="1"/>
          </p:cNvSpPr>
          <p:nvPr/>
        </p:nvSpPr>
        <p:spPr bwMode="auto">
          <a:xfrm>
            <a:off x="20245388" y="24168100"/>
            <a:ext cx="9367837" cy="1081088"/>
          </a:xfrm>
          <a:prstGeom prst="rect">
            <a:avLst/>
          </a:prstGeom>
          <a:solidFill>
            <a:schemeClr val="accent2"/>
          </a:solidFill>
          <a:ln w="9525">
            <a:noFill/>
            <a:miter lim="800000"/>
            <a:headEnd/>
            <a:tailEnd/>
          </a:ln>
        </p:spPr>
        <p:txBody>
          <a:bodyPr/>
          <a:lstStyle/>
          <a:p>
            <a:pPr eaLnBrk="0" hangingPunct="0"/>
            <a:endParaRPr lang="it-IT"/>
          </a:p>
        </p:txBody>
      </p:sp>
      <p:sp>
        <p:nvSpPr>
          <p:cNvPr id="14342" name="Rectangle 18"/>
          <p:cNvSpPr>
            <a:spLocks noChangeArrowheads="1"/>
          </p:cNvSpPr>
          <p:nvPr/>
        </p:nvSpPr>
        <p:spPr bwMode="auto">
          <a:xfrm>
            <a:off x="23480713" y="24384000"/>
            <a:ext cx="3057525"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Conclusions</a:t>
            </a:r>
          </a:p>
        </p:txBody>
      </p:sp>
      <p:sp>
        <p:nvSpPr>
          <p:cNvPr id="14343" name="Text Box 33"/>
          <p:cNvSpPr txBox="1">
            <a:spLocks noChangeArrowheads="1"/>
          </p:cNvSpPr>
          <p:nvPr/>
        </p:nvSpPr>
        <p:spPr bwMode="auto">
          <a:xfrm>
            <a:off x="20245388" y="8947150"/>
            <a:ext cx="9367837" cy="4057650"/>
          </a:xfrm>
          <a:prstGeom prst="rect">
            <a:avLst/>
          </a:prstGeom>
          <a:noFill/>
          <a:ln w="9525">
            <a:noFill/>
            <a:miter lim="800000"/>
            <a:headEnd/>
            <a:tailEnd/>
          </a:ln>
        </p:spPr>
        <p:txBody>
          <a:bodyPr lIns="91522" tIns="45761" rIns="91522" bIns="45761"/>
          <a:lstStyle/>
          <a:p>
            <a:pPr algn="just" eaLnBrk="0" hangingPunct="0"/>
            <a:r>
              <a:rPr lang="en-GB" sz="2800"/>
              <a:t>In this fragmented scenario the enforcement of ICD-10 would need </a:t>
            </a:r>
            <a:r>
              <a:rPr lang="en-GB" sz="2800" b="1"/>
              <a:t>law or strong regulation</a:t>
            </a:r>
            <a:r>
              <a:rPr lang="en-GB" sz="2800"/>
              <a:t>. At the moment there’s a law on statistics that can give the general framework (information gathered for Eurostat Compendium) but there’s no specific law enforcing data collection in the health system. </a:t>
            </a:r>
            <a:r>
              <a:rPr lang="en-US" sz="2800"/>
              <a:t> </a:t>
            </a:r>
          </a:p>
          <a:p>
            <a:pPr algn="just" eaLnBrk="0" hangingPunct="0"/>
            <a:r>
              <a:rPr lang="en-US" sz="2800"/>
              <a:t>This preliminary analysis shows the opportunity of a </a:t>
            </a:r>
            <a:r>
              <a:rPr lang="en-US" sz="2800" b="1"/>
              <a:t>Memorandum of Understanding</a:t>
            </a:r>
            <a:r>
              <a:rPr lang="en-US" sz="2800"/>
              <a:t> with identification of the coordinating working group</a:t>
            </a:r>
          </a:p>
          <a:p>
            <a:pPr algn="just" eaLnBrk="0" hangingPunct="0"/>
            <a:r>
              <a:rPr lang="en-US" sz="2800"/>
              <a:t>The lead of the MoH seems to be the most appropriate solution with the involvement of other interested parties such as the National Institute of Statistics (INSTATS), the National Institute of Public Health, The Ministry of Innovation and Integration, the Office of the Prime Minister, the Commission on Data Protection and the Department of Epidemiology and Statistics of the Faculty of Medicine. </a:t>
            </a:r>
          </a:p>
          <a:p>
            <a:pPr algn="just" eaLnBrk="0" hangingPunct="0"/>
            <a:r>
              <a:rPr lang="en-US" sz="2800"/>
              <a:t>The process would very much benefit of the </a:t>
            </a:r>
            <a:r>
              <a:rPr lang="en-US" sz="2800" b="1"/>
              <a:t>involvement of other interested Countries </a:t>
            </a:r>
            <a:r>
              <a:rPr lang="en-US" sz="2800"/>
              <a:t>such as Kosovo, Montenegro, Georgia and Poland that show similar interest for the introduction of ICD-10 as a tool to exchange patient information between the different service delivery facilities. </a:t>
            </a:r>
          </a:p>
          <a:p>
            <a:pPr algn="just" eaLnBrk="0" hangingPunct="0"/>
            <a:r>
              <a:rPr lang="en-US" sz="2800"/>
              <a:t>The training at national level should be planned starting from </a:t>
            </a:r>
            <a:r>
              <a:rPr lang="en-US" sz="2800" b="1"/>
              <a:t>strategic focus areas </a:t>
            </a:r>
            <a:r>
              <a:rPr lang="en-US" sz="2800"/>
              <a:t>such as mortality coding and should include training of the trainers, tools for remote training (including submission of queries), feedback session and ongoing training.</a:t>
            </a:r>
          </a:p>
          <a:p>
            <a:pPr algn="just" eaLnBrk="0" hangingPunct="0"/>
            <a:r>
              <a:rPr lang="en-US" sz="2800"/>
              <a:t>The </a:t>
            </a:r>
            <a:r>
              <a:rPr lang="en-US" sz="2800" b="1"/>
              <a:t>cooperative model</a:t>
            </a:r>
            <a:r>
              <a:rPr lang="en-US" sz="2800"/>
              <a:t> can be further exploited  in the WHO European region (53 Member States) to improve the collection, quality and use of health information required to provide evidence for policy makers. </a:t>
            </a:r>
          </a:p>
        </p:txBody>
      </p:sp>
      <p:sp>
        <p:nvSpPr>
          <p:cNvPr id="14344" name="Text Box 36"/>
          <p:cNvSpPr txBox="1">
            <a:spLocks noChangeArrowheads="1"/>
          </p:cNvSpPr>
          <p:nvPr/>
        </p:nvSpPr>
        <p:spPr bwMode="auto">
          <a:xfrm>
            <a:off x="20245388" y="25365075"/>
            <a:ext cx="9367837" cy="5543550"/>
          </a:xfrm>
          <a:prstGeom prst="rect">
            <a:avLst/>
          </a:prstGeom>
          <a:noFill/>
          <a:ln w="9525">
            <a:noFill/>
            <a:miter lim="800000"/>
            <a:headEnd/>
            <a:tailEnd/>
          </a:ln>
        </p:spPr>
        <p:txBody>
          <a:bodyPr lIns="91522" tIns="45761" rIns="91522" bIns="45761"/>
          <a:lstStyle/>
          <a:p>
            <a:pPr algn="just" defTabSz="915988" eaLnBrk="0" hangingPunct="0"/>
            <a:r>
              <a:rPr lang="en-US" sz="2800"/>
              <a:t>Albanian relevant institutions, in the frame of a general process of reform of the Health Information System, are positively disposed toward the introduction of ICD-10 as information standard. The preparation of a memorandum of understanding of the stakeholders is the preliminary step to prepare an updated Albanian ICD-10 adaptation, to plan introduction of the classification, starting from strategic areas such as mortality coding, and to plan a wider national training to implement the classification.</a:t>
            </a:r>
          </a:p>
          <a:p>
            <a:pPr algn="just" defTabSz="915988" eaLnBrk="0" hangingPunct="0"/>
            <a:r>
              <a:rPr lang="en-US" sz="2800"/>
              <a:t>Although the work ahead is challenging, this activity also represents an opportunity to show that the possibilities and common goals for work in ICD matters that may be catalysed by the joint effort of several countries, WHO and its Collaborating Centres.</a:t>
            </a:r>
          </a:p>
        </p:txBody>
      </p:sp>
      <p:grpSp>
        <p:nvGrpSpPr>
          <p:cNvPr id="14345" name="Group 61"/>
          <p:cNvGrpSpPr>
            <a:grpSpLocks/>
          </p:cNvGrpSpPr>
          <p:nvPr/>
        </p:nvGrpSpPr>
        <p:grpSpPr bwMode="auto">
          <a:xfrm>
            <a:off x="666750" y="1457325"/>
            <a:ext cx="22394863" cy="4305300"/>
            <a:chOff x="420" y="918"/>
            <a:chExt cx="14107" cy="2712"/>
          </a:xfrm>
        </p:grpSpPr>
        <p:sp>
          <p:nvSpPr>
            <p:cNvPr id="14371" name="Text Box 5"/>
            <p:cNvSpPr txBox="1">
              <a:spLocks noChangeArrowheads="1"/>
            </p:cNvSpPr>
            <p:nvPr/>
          </p:nvSpPr>
          <p:spPr bwMode="auto">
            <a:xfrm>
              <a:off x="420" y="918"/>
              <a:ext cx="14107" cy="1454"/>
            </a:xfrm>
            <a:prstGeom prst="rect">
              <a:avLst/>
            </a:prstGeom>
            <a:noFill/>
            <a:ln w="9525">
              <a:noFill/>
              <a:miter lim="800000"/>
              <a:headEnd/>
              <a:tailEnd/>
            </a:ln>
          </p:spPr>
          <p:txBody>
            <a:bodyPr lIns="91522" tIns="45761" rIns="91522" bIns="45761">
              <a:spAutoFit/>
            </a:bodyPr>
            <a:lstStyle/>
            <a:p>
              <a:pPr algn="ctr" eaLnBrk="0" hangingPunct="0"/>
              <a:r>
                <a:rPr lang="en-GB" sz="7200" b="1"/>
                <a:t>Preliminary analysis for a process of implementation of </a:t>
              </a:r>
              <a:r>
                <a:rPr lang="it-IT" sz="7200" b="1"/>
                <a:t>ICD-10 in Albania</a:t>
              </a:r>
            </a:p>
          </p:txBody>
        </p:sp>
        <p:sp>
          <p:nvSpPr>
            <p:cNvPr id="14372" name="Text Box 6"/>
            <p:cNvSpPr txBox="1">
              <a:spLocks noChangeArrowheads="1"/>
            </p:cNvSpPr>
            <p:nvPr/>
          </p:nvSpPr>
          <p:spPr bwMode="auto">
            <a:xfrm>
              <a:off x="420" y="2098"/>
              <a:ext cx="13406" cy="1532"/>
            </a:xfrm>
            <a:prstGeom prst="rect">
              <a:avLst/>
            </a:prstGeom>
            <a:noFill/>
            <a:ln w="9525">
              <a:noFill/>
              <a:miter lim="800000"/>
              <a:headEnd/>
              <a:tailEnd/>
            </a:ln>
          </p:spPr>
          <p:txBody>
            <a:bodyPr lIns="91522" tIns="45761" rIns="91522" bIns="45761">
              <a:spAutoFit/>
            </a:bodyPr>
            <a:lstStyle/>
            <a:p>
              <a:pPr algn="ctr" defTabSz="915988" eaLnBrk="0" hangingPunct="0"/>
              <a:endParaRPr lang="it-IT" sz="4400"/>
            </a:p>
            <a:p>
              <a:pPr algn="ctr" defTabSz="915988" eaLnBrk="0" hangingPunct="0"/>
              <a:r>
                <a:rPr lang="it-IT" sz="4400"/>
                <a:t>Gongolo F.</a:t>
              </a:r>
              <a:r>
                <a:rPr lang="it-IT" sz="4400" baseline="30000"/>
                <a:t>1</a:t>
              </a:r>
              <a:r>
                <a:rPr lang="it-IT" sz="4400"/>
                <a:t>, Loyola Elizondo E.G.</a:t>
              </a:r>
              <a:r>
                <a:rPr lang="it-IT" sz="4400" baseline="30000"/>
                <a:t>2</a:t>
              </a:r>
              <a:r>
                <a:rPr lang="it-IT" sz="4400"/>
                <a:t>, Miho V.</a:t>
              </a:r>
              <a:r>
                <a:rPr lang="it-IT" sz="4400" baseline="30000"/>
                <a:t>3</a:t>
              </a:r>
              <a:r>
                <a:rPr lang="it-IT" sz="4400"/>
                <a:t>, Jakob R.</a:t>
              </a:r>
              <a:r>
                <a:rPr lang="it-IT" sz="4400" baseline="30000"/>
                <a:t>4</a:t>
              </a:r>
              <a:endParaRPr lang="it-IT" sz="4400"/>
            </a:p>
            <a:p>
              <a:pPr algn="ctr" defTabSz="915988" eaLnBrk="0" hangingPunct="0"/>
              <a:r>
                <a:rPr lang="en-US" sz="3200" baseline="30000"/>
                <a:t>1</a:t>
              </a:r>
              <a:r>
                <a:rPr lang="en-US" sz="3200"/>
                <a:t>Regional Central Health Directorate, Classification Area, WHO-FIC CC, Udine, Italy; </a:t>
              </a:r>
              <a:r>
                <a:rPr lang="en-US" sz="3200" baseline="30000"/>
                <a:t>2</a:t>
              </a:r>
              <a:r>
                <a:rPr lang="en-US" sz="3200"/>
                <a:t>WHO Regional Office for Europe; </a:t>
              </a:r>
              <a:r>
                <a:rPr lang="en-US" sz="3200" baseline="30000"/>
                <a:t>3</a:t>
              </a:r>
              <a:r>
                <a:rPr lang="en-US" sz="3200"/>
                <a:t>WHO Country Office for Albania; </a:t>
              </a:r>
              <a:r>
                <a:rPr lang="en-US" sz="3200" baseline="30000"/>
                <a:t>4</a:t>
              </a:r>
              <a:r>
                <a:rPr lang="en-US" sz="3200"/>
                <a:t>WHO Geneva</a:t>
              </a:r>
            </a:p>
          </p:txBody>
        </p:sp>
      </p:grpSp>
      <p:grpSp>
        <p:nvGrpSpPr>
          <p:cNvPr id="14346" name="Group 56"/>
          <p:cNvGrpSpPr>
            <a:grpSpLocks/>
          </p:cNvGrpSpPr>
          <p:nvPr/>
        </p:nvGrpSpPr>
        <p:grpSpPr bwMode="auto">
          <a:xfrm>
            <a:off x="738188" y="5922963"/>
            <a:ext cx="28763912" cy="2800350"/>
            <a:chOff x="465" y="3188"/>
            <a:chExt cx="18119" cy="1708"/>
          </a:xfrm>
        </p:grpSpPr>
        <p:sp>
          <p:nvSpPr>
            <p:cNvPr id="14369" name="Rectangle 9"/>
            <p:cNvSpPr>
              <a:spLocks noChangeArrowheads="1"/>
            </p:cNvSpPr>
            <p:nvPr/>
          </p:nvSpPr>
          <p:spPr bwMode="auto">
            <a:xfrm>
              <a:off x="465" y="3188"/>
              <a:ext cx="1497" cy="382"/>
            </a:xfrm>
            <a:prstGeom prst="rect">
              <a:avLst/>
            </a:prstGeom>
            <a:solidFill>
              <a:schemeClr val="accent2"/>
            </a:solidFill>
            <a:ln w="9525">
              <a:noFill/>
              <a:miter lim="800000"/>
              <a:headEnd/>
              <a:tailEnd/>
            </a:ln>
          </p:spPr>
          <p:txBody>
            <a:bodyPr/>
            <a:lstStyle/>
            <a:p>
              <a:pPr eaLnBrk="0" hangingPunct="0"/>
              <a:endParaRPr lang="it-IT"/>
            </a:p>
          </p:txBody>
        </p:sp>
        <p:sp>
          <p:nvSpPr>
            <p:cNvPr id="14370" name="Text Box 35"/>
            <p:cNvSpPr txBox="1">
              <a:spLocks noChangeArrowheads="1"/>
            </p:cNvSpPr>
            <p:nvPr/>
          </p:nvSpPr>
          <p:spPr bwMode="auto">
            <a:xfrm>
              <a:off x="465" y="3188"/>
              <a:ext cx="18119" cy="1708"/>
            </a:xfrm>
            <a:prstGeom prst="rect">
              <a:avLst/>
            </a:prstGeom>
            <a:noFill/>
            <a:ln w="15875">
              <a:solidFill>
                <a:srgbClr val="000080"/>
              </a:solidFill>
              <a:miter lim="800000"/>
              <a:headEnd/>
              <a:tailEnd/>
            </a:ln>
          </p:spPr>
          <p:txBody>
            <a:bodyPr lIns="91522" tIns="45761" rIns="91522" bIns="45761">
              <a:spAutoFit/>
            </a:bodyPr>
            <a:lstStyle/>
            <a:p>
              <a:pPr algn="just" eaLnBrk="0" hangingPunct="0"/>
              <a:r>
                <a:rPr lang="en-GB" b="1">
                  <a:solidFill>
                    <a:srgbClr val="FFFFFF"/>
                  </a:solidFill>
                </a:rPr>
                <a:t>Abstract</a:t>
              </a:r>
              <a:r>
                <a:rPr lang="en-GB"/>
                <a:t> </a:t>
              </a:r>
              <a:r>
                <a:rPr lang="en-US" sz="2800"/>
                <a:t>Albania is undergoing a wide process to realize an information and communication technology environment in order to enhance the quality of health care and ensure the availability of data in an integrated system . With the coordination of WHO-HQ, the  WHO Regional Office for Europe  asked the Italian WHO-FIC Collaborating Centre to render available expertise to the Albania WHO-Country Office in order to carry out strategic evaluation,  planning and training activities for the implementation of ICD-10 at national level. this activity represents an example of cooperative model in which common goals for work in ICD matters can be catalysed by the joint effort of several countries, WHO and its Collaborating Centres. The present work presents the first results of these activities and draft the future steps of the process. </a:t>
              </a:r>
              <a:endParaRPr lang="it-IT" sz="2800"/>
            </a:p>
          </p:txBody>
        </p:sp>
      </p:grpSp>
      <p:sp>
        <p:nvSpPr>
          <p:cNvPr id="14347" name="Text Box 54"/>
          <p:cNvSpPr txBox="1">
            <a:spLocks noChangeArrowheads="1"/>
          </p:cNvSpPr>
          <p:nvPr/>
        </p:nvSpPr>
        <p:spPr bwMode="auto">
          <a:xfrm>
            <a:off x="22988588" y="1314450"/>
            <a:ext cx="6702425" cy="1190625"/>
          </a:xfrm>
          <a:prstGeom prst="rect">
            <a:avLst/>
          </a:prstGeom>
          <a:noFill/>
          <a:ln w="9525">
            <a:noFill/>
            <a:miter lim="800000"/>
            <a:headEnd/>
            <a:tailEnd/>
          </a:ln>
        </p:spPr>
        <p:txBody>
          <a:bodyPr lIns="91522" tIns="45761" rIns="91522" bIns="45761">
            <a:spAutoFit/>
          </a:bodyPr>
          <a:lstStyle/>
          <a:p>
            <a:pPr algn="r" defTabSz="915988" eaLnBrk="0" hangingPunct="0">
              <a:spcBef>
                <a:spcPct val="50000"/>
              </a:spcBef>
            </a:pPr>
            <a:r>
              <a:rPr lang="en-GB" b="1">
                <a:solidFill>
                  <a:schemeClr val="accent2"/>
                </a:solidFill>
              </a:rPr>
              <a:t>29 Oct – 4 Nov 2011</a:t>
            </a:r>
            <a:br>
              <a:rPr lang="en-GB" b="1">
                <a:solidFill>
                  <a:schemeClr val="accent2"/>
                </a:solidFill>
              </a:rPr>
            </a:br>
            <a:r>
              <a:rPr lang="en-GB" b="1">
                <a:solidFill>
                  <a:schemeClr val="accent2"/>
                </a:solidFill>
              </a:rPr>
              <a:t>Cape Town, South Africa</a:t>
            </a:r>
          </a:p>
        </p:txBody>
      </p:sp>
      <p:sp>
        <p:nvSpPr>
          <p:cNvPr id="14348" name="Text Box 55"/>
          <p:cNvSpPr txBox="1">
            <a:spLocks noChangeArrowheads="1"/>
          </p:cNvSpPr>
          <p:nvPr/>
        </p:nvSpPr>
        <p:spPr bwMode="auto">
          <a:xfrm>
            <a:off x="25436513" y="2970213"/>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D042p</a:t>
            </a:r>
          </a:p>
        </p:txBody>
      </p:sp>
      <p:sp>
        <p:nvSpPr>
          <p:cNvPr id="14350" name="Rectangle 12"/>
          <p:cNvSpPr>
            <a:spLocks noChangeArrowheads="1"/>
          </p:cNvSpPr>
          <p:nvPr/>
        </p:nvSpPr>
        <p:spPr bwMode="auto">
          <a:xfrm>
            <a:off x="10460038" y="17732375"/>
            <a:ext cx="9367837" cy="1079500"/>
          </a:xfrm>
          <a:prstGeom prst="rect">
            <a:avLst/>
          </a:prstGeom>
          <a:solidFill>
            <a:schemeClr val="accent2"/>
          </a:solidFill>
          <a:ln w="9525">
            <a:noFill/>
            <a:miter lim="800000"/>
            <a:headEnd/>
            <a:tailEnd/>
          </a:ln>
        </p:spPr>
        <p:txBody>
          <a:bodyPr/>
          <a:lstStyle/>
          <a:p>
            <a:pPr eaLnBrk="0" hangingPunct="0"/>
            <a:endParaRPr lang="it-IT"/>
          </a:p>
        </p:txBody>
      </p:sp>
      <p:sp>
        <p:nvSpPr>
          <p:cNvPr id="14351" name="Rectangle 17"/>
          <p:cNvSpPr>
            <a:spLocks noChangeArrowheads="1"/>
          </p:cNvSpPr>
          <p:nvPr/>
        </p:nvSpPr>
        <p:spPr bwMode="auto">
          <a:xfrm>
            <a:off x="14425613" y="17948275"/>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4352" name="Rectangle 11"/>
          <p:cNvSpPr>
            <a:spLocks noChangeArrowheads="1"/>
          </p:cNvSpPr>
          <p:nvPr/>
        </p:nvSpPr>
        <p:spPr bwMode="auto">
          <a:xfrm>
            <a:off x="10529888" y="9018588"/>
            <a:ext cx="9367837" cy="1079500"/>
          </a:xfrm>
          <a:prstGeom prst="rect">
            <a:avLst/>
          </a:prstGeom>
          <a:solidFill>
            <a:schemeClr val="accent2"/>
          </a:solidFill>
          <a:ln w="9525">
            <a:noFill/>
            <a:miter lim="800000"/>
            <a:headEnd/>
            <a:tailEnd/>
          </a:ln>
        </p:spPr>
        <p:txBody>
          <a:bodyPr/>
          <a:lstStyle/>
          <a:p>
            <a:pPr eaLnBrk="0" hangingPunct="0"/>
            <a:endParaRPr lang="it-IT"/>
          </a:p>
        </p:txBody>
      </p:sp>
      <p:sp>
        <p:nvSpPr>
          <p:cNvPr id="14353" name="Rectangle 16"/>
          <p:cNvSpPr>
            <a:spLocks noChangeArrowheads="1"/>
          </p:cNvSpPr>
          <p:nvPr/>
        </p:nvSpPr>
        <p:spPr bwMode="auto">
          <a:xfrm>
            <a:off x="12693650" y="9307513"/>
            <a:ext cx="5243513"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4354" name="Text Box 32"/>
          <p:cNvSpPr txBox="1">
            <a:spLocks noChangeArrowheads="1"/>
          </p:cNvSpPr>
          <p:nvPr/>
        </p:nvSpPr>
        <p:spPr bwMode="auto">
          <a:xfrm>
            <a:off x="10460038" y="10171113"/>
            <a:ext cx="9504362" cy="4319587"/>
          </a:xfrm>
          <a:prstGeom prst="rect">
            <a:avLst/>
          </a:prstGeom>
          <a:noFill/>
          <a:ln w="9525">
            <a:noFill/>
            <a:miter lim="800000"/>
            <a:headEnd/>
            <a:tailEnd/>
          </a:ln>
        </p:spPr>
        <p:txBody>
          <a:bodyPr lIns="91522" tIns="45761" rIns="91522" bIns="45761"/>
          <a:lstStyle/>
          <a:p>
            <a:pPr algn="just" defTabSz="915988" eaLnBrk="0" hangingPunct="0"/>
            <a:r>
              <a:rPr lang="en-US" sz="2800"/>
              <a:t>With the help of the Albania Country Office a series of meetings were performed with the stakeholders involved in the introduction of ICD-10 in Albania, aimed at the assessment of the implementation status of ICD in the Country.</a:t>
            </a:r>
          </a:p>
          <a:p>
            <a:pPr algn="just" defTabSz="915988" eaLnBrk="0" hangingPunct="0"/>
            <a:r>
              <a:rPr lang="en-US" sz="2800"/>
              <a:t>The collected information regards the  different data flows in the health system, the classifications in use at the moment, the proneness to change to ICD-10 and the parts of the process that could be carried out by the different institutions in the Country. </a:t>
            </a:r>
          </a:p>
          <a:p>
            <a:pPr algn="just" defTabSz="915988" eaLnBrk="0" hangingPunct="0"/>
            <a:r>
              <a:rPr lang="en-US" sz="2800"/>
              <a:t>This activity is framed with a </a:t>
            </a:r>
            <a:r>
              <a:rPr lang="en-US" sz="2800" b="1"/>
              <a:t>cooperative model</a:t>
            </a:r>
            <a:r>
              <a:rPr lang="en-US" sz="2800"/>
              <a:t>, coordinated by WHO and based on a network between current and potential users of the WHO-FIC, that takes advantage of reference centres such as the WHO-FIC Collaborating Centres  and brings together the efforts of several countries.</a:t>
            </a:r>
          </a:p>
        </p:txBody>
      </p:sp>
      <p:sp>
        <p:nvSpPr>
          <p:cNvPr id="14355" name="CasellaDiTesto 40"/>
          <p:cNvSpPr txBox="1">
            <a:spLocks noChangeArrowheads="1"/>
          </p:cNvSpPr>
          <p:nvPr/>
        </p:nvSpPr>
        <p:spPr bwMode="auto">
          <a:xfrm>
            <a:off x="576263" y="27506613"/>
            <a:ext cx="6553200" cy="954087"/>
          </a:xfrm>
          <a:prstGeom prst="rect">
            <a:avLst/>
          </a:prstGeom>
          <a:noFill/>
          <a:ln w="9525">
            <a:noFill/>
            <a:miter lim="800000"/>
            <a:headEnd/>
            <a:tailEnd/>
          </a:ln>
        </p:spPr>
        <p:txBody>
          <a:bodyPr>
            <a:spAutoFit/>
          </a:bodyPr>
          <a:lstStyle/>
          <a:p>
            <a:pPr eaLnBrk="0" hangingPunct="0"/>
            <a:r>
              <a:rPr lang="en-GB" sz="2800" b="1"/>
              <a:t>Fig. 2 HIS Workplan Recommendation Cloud</a:t>
            </a:r>
            <a:endParaRPr lang="en-GB" sz="2800"/>
          </a:p>
        </p:txBody>
      </p:sp>
      <p:sp>
        <p:nvSpPr>
          <p:cNvPr id="14356" name="CasellaDiTesto 133"/>
          <p:cNvSpPr txBox="1">
            <a:spLocks noChangeArrowheads="1"/>
          </p:cNvSpPr>
          <p:nvPr/>
        </p:nvSpPr>
        <p:spPr bwMode="auto">
          <a:xfrm>
            <a:off x="10315575" y="18924588"/>
            <a:ext cx="9577388" cy="22353587"/>
          </a:xfrm>
          <a:prstGeom prst="rect">
            <a:avLst/>
          </a:prstGeom>
          <a:noFill/>
          <a:ln w="9525">
            <a:noFill/>
            <a:miter lim="800000"/>
            <a:headEnd/>
            <a:tailEnd/>
          </a:ln>
        </p:spPr>
        <p:txBody>
          <a:bodyPr>
            <a:spAutoFit/>
          </a:bodyPr>
          <a:lstStyle/>
          <a:p>
            <a:pPr algn="just" eaLnBrk="0" hangingPunct="0"/>
            <a:r>
              <a:rPr lang="en-US" sz="2800"/>
              <a:t>The </a:t>
            </a:r>
            <a:r>
              <a:rPr lang="en-US" sz="2800" b="1"/>
              <a:t>Ministry of Health</a:t>
            </a:r>
            <a:r>
              <a:rPr lang="en-US" sz="2800"/>
              <a:t>, during this preliminary assessment  confirms the interest in  adopting interoperability standards such as ICD-10, but the analysis of the status of ICD implementation shows a fragmented scenario. </a:t>
            </a:r>
          </a:p>
          <a:p>
            <a:pPr algn="just" eaLnBrk="0" hangingPunct="0"/>
            <a:r>
              <a:rPr lang="en-US" sz="2800"/>
              <a:t>The </a:t>
            </a:r>
            <a:r>
              <a:rPr lang="en-US" sz="2800" b="1"/>
              <a:t>Albanian translation </a:t>
            </a:r>
            <a:r>
              <a:rPr lang="en-US" sz="2800"/>
              <a:t>of ICD-10 was made in 2001 from the 1998 English version. An updated version, (translation of the 1998-2010 updates), needs to be published. For this purpose an agreement is needed with the MoH in order to establish a group of Albanian speaking experts that could review the product. This process could profit of the Italian experience of translating the classification using the </a:t>
            </a:r>
            <a:r>
              <a:rPr lang="en-US" sz="2800" b="1"/>
              <a:t>web-based translating tool</a:t>
            </a:r>
            <a:r>
              <a:rPr lang="en-US" sz="2800"/>
              <a:t> of the Italian Portal of Classifications. </a:t>
            </a:r>
          </a:p>
          <a:p>
            <a:pPr algn="just" eaLnBrk="0" hangingPunct="0"/>
            <a:r>
              <a:rPr lang="en-US" sz="2800"/>
              <a:t>The </a:t>
            </a:r>
            <a:r>
              <a:rPr lang="en-US" sz="2800" b="1"/>
              <a:t>data flow in Death Certification </a:t>
            </a:r>
            <a:r>
              <a:rPr lang="en-US" sz="2800"/>
              <a:t>needs to be refined, enhancing quality control on coding that at the moment shows misalignment between Civil Registration and Death Certificates with a relevant gap in infant mortality. The situation is particularly difficult in the over 3000 villages of the Country where a pilot study to implement the WHO Verbal Autopsy (to be translated as a preliminary step) would be appropriate. </a:t>
            </a:r>
          </a:p>
          <a:p>
            <a:pPr algn="just" eaLnBrk="0" hangingPunct="0"/>
            <a:r>
              <a:rPr lang="en-US" sz="2800"/>
              <a:t>At the moment the Health Centres (419 </a:t>
            </a:r>
            <a:r>
              <a:rPr lang="en-US" sz="2800" b="1"/>
              <a:t>Primary Health care facilities </a:t>
            </a:r>
            <a:r>
              <a:rPr lang="en-US" sz="2800"/>
              <a:t>of the Country) use a small set of ICD-9 codes plus a list of nursing procedures prepared at national level. In the 41 </a:t>
            </a:r>
            <a:r>
              <a:rPr lang="en-US" sz="2800" b="1"/>
              <a:t>Albanian hospitals</a:t>
            </a:r>
            <a:r>
              <a:rPr lang="en-US" sz="2800"/>
              <a:t> the department budgets are determined mainly on historical basis with some bonuses on doctor salaries determined with output measures that do not involve the use of ICD. No data collection on interventions is performed. The implementation of ICD-10 as national standard will greatly improve the ability to exchange information between the hospitals. </a:t>
            </a:r>
          </a:p>
          <a:p>
            <a:pPr algn="just" eaLnBrk="0" hangingPunct="0"/>
            <a:r>
              <a:rPr lang="en-US" sz="2800"/>
              <a:t>In the </a:t>
            </a:r>
            <a:r>
              <a:rPr lang="en-US" sz="2800" b="1"/>
              <a:t>Private Health Sector </a:t>
            </a:r>
            <a:r>
              <a:rPr lang="en-US" sz="2800"/>
              <a:t>there are differences between the structures: the guarantor role of the Ministry of Health would be better performed with the adoption of a standard such as ICD-10 to increase  quality and accessibility of data to control. Renovation of license can be a way to enforce an obligation to provide data using ICD-10. </a:t>
            </a:r>
          </a:p>
          <a:p>
            <a:pPr algn="just" eaLnBrk="0" hangingPunct="0"/>
            <a:r>
              <a:rPr lang="en-US" sz="2800"/>
              <a:t>The </a:t>
            </a:r>
            <a:r>
              <a:rPr lang="en-US" sz="2800" b="1"/>
              <a:t>Health Insurance Institute (HII)</a:t>
            </a:r>
            <a:r>
              <a:rPr lang="en-US" sz="2800"/>
              <a:t> covers all the primary care services and the pharmaceutical reimbursement for outpatients: in this sector ICD-9 is in use and therefore a higher level political decision is needed to enforce, with a law or strong regulation, the change to ICD-10 against the usual inertia of the currently adopted standard.</a:t>
            </a:r>
          </a:p>
        </p:txBody>
      </p:sp>
      <p:sp>
        <p:nvSpPr>
          <p:cNvPr id="14357" name="CasellaDiTesto 38"/>
          <p:cNvSpPr txBox="1">
            <a:spLocks noChangeArrowheads="1"/>
          </p:cNvSpPr>
          <p:nvPr/>
        </p:nvSpPr>
        <p:spPr bwMode="auto">
          <a:xfrm>
            <a:off x="738188" y="10099675"/>
            <a:ext cx="9288462" cy="3108325"/>
          </a:xfrm>
          <a:prstGeom prst="rect">
            <a:avLst/>
          </a:prstGeom>
          <a:noFill/>
          <a:ln w="9525">
            <a:noFill/>
            <a:miter lim="800000"/>
            <a:headEnd/>
            <a:tailEnd/>
          </a:ln>
        </p:spPr>
        <p:txBody>
          <a:bodyPr>
            <a:spAutoFit/>
          </a:bodyPr>
          <a:lstStyle/>
          <a:p>
            <a:pPr algn="just" eaLnBrk="0" hangingPunct="0"/>
            <a:r>
              <a:rPr lang="en-US" sz="2800"/>
              <a:t>The Albanian Government is undergoing a wide process to realize an information and communication technology environment, enhance the health care quality and ensure the availability of data in an integrated system (Fig. 1).</a:t>
            </a:r>
          </a:p>
          <a:p>
            <a:pPr algn="just" eaLnBrk="0" hangingPunct="0"/>
            <a:r>
              <a:rPr lang="en-US" sz="2800"/>
              <a:t> </a:t>
            </a:r>
          </a:p>
          <a:p>
            <a:pPr algn="just" eaLnBrk="0" hangingPunct="0"/>
            <a:endParaRPr lang="en-US" sz="2800"/>
          </a:p>
        </p:txBody>
      </p:sp>
      <p:sp>
        <p:nvSpPr>
          <p:cNvPr id="14358" name="Text Box 32"/>
          <p:cNvSpPr txBox="1">
            <a:spLocks noChangeArrowheads="1"/>
          </p:cNvSpPr>
          <p:nvPr/>
        </p:nvSpPr>
        <p:spPr bwMode="auto">
          <a:xfrm>
            <a:off x="593725" y="29181425"/>
            <a:ext cx="9505950" cy="4318000"/>
          </a:xfrm>
          <a:prstGeom prst="rect">
            <a:avLst/>
          </a:prstGeom>
          <a:noFill/>
          <a:ln w="9525">
            <a:noFill/>
            <a:miter lim="800000"/>
            <a:headEnd/>
            <a:tailEnd/>
          </a:ln>
        </p:spPr>
        <p:txBody>
          <a:bodyPr lIns="91522" tIns="45761" rIns="91522" bIns="45761"/>
          <a:lstStyle/>
          <a:p>
            <a:pPr algn="just" eaLnBrk="0" hangingPunct="0"/>
            <a:r>
              <a:rPr lang="en-US" sz="2800" b="1"/>
              <a:t>Training and education </a:t>
            </a:r>
            <a:r>
              <a:rPr lang="en-US" sz="2800"/>
              <a:t>on ICD coding is one of the recommendations made in the document, as part of the goal of  increasing the basic knowledge of health workers on health information systems, including standards, data flows in the health system, minimum patient data set.</a:t>
            </a:r>
          </a:p>
          <a:p>
            <a:pPr algn="just" eaLnBrk="0" hangingPunct="0"/>
            <a:r>
              <a:rPr lang="en-US" sz="2800"/>
              <a:t>With the coordination of </a:t>
            </a:r>
            <a:r>
              <a:rPr lang="en-US" sz="2800" b="1"/>
              <a:t>WHO </a:t>
            </a:r>
            <a:r>
              <a:rPr lang="en-US" sz="2800"/>
              <a:t>Head Quarters, the  WHO Regional Office for </a:t>
            </a:r>
            <a:r>
              <a:rPr lang="en-US" sz="2800" b="1"/>
              <a:t>Europe </a:t>
            </a:r>
            <a:r>
              <a:rPr lang="en-US" sz="2800"/>
              <a:t>asked the Classification Area of the Friuli Venezia Giulia Regional Health Directorate, </a:t>
            </a:r>
            <a:r>
              <a:rPr lang="en-US" sz="2800" b="1"/>
              <a:t>Italian WHO-FIC </a:t>
            </a:r>
            <a:r>
              <a:rPr lang="en-US" sz="2800"/>
              <a:t>Collaborating Centre, to render available expertise in order to carry out strategic evaluation,  planning and training activities for the implementation of ICD-10 at national level in Albania.</a:t>
            </a:r>
          </a:p>
          <a:p>
            <a:pPr algn="just" eaLnBrk="0" hangingPunct="0"/>
            <a:r>
              <a:rPr lang="en-US" sz="2800"/>
              <a:t>This activity is consistent with the scope of the </a:t>
            </a:r>
            <a:r>
              <a:rPr lang="en-US" sz="2800" b="1"/>
              <a:t>Friuli Venezia Giulia Region</a:t>
            </a:r>
            <a:r>
              <a:rPr lang="en-US" sz="2800"/>
              <a:t> of enhancing and strengthening forms of international cooperation with Albania aimed at promoting human development, innovation in the health care system and the integration of health and social policies as stated in the Operational Plan  2010-2013 “The international dimensions of FVG Regional Health Policy”. </a:t>
            </a:r>
          </a:p>
          <a:p>
            <a:pPr algn="just" eaLnBrk="0" hangingPunct="0"/>
            <a:r>
              <a:rPr lang="en-US" sz="2800"/>
              <a:t>The present work describes the analysis of the implementation process and the future steps to take in order to implement ICD-10 in Albania.</a:t>
            </a:r>
          </a:p>
        </p:txBody>
      </p:sp>
      <p:sp>
        <p:nvSpPr>
          <p:cNvPr id="14359" name="Text Box 32"/>
          <p:cNvSpPr txBox="1">
            <a:spLocks noChangeArrowheads="1"/>
          </p:cNvSpPr>
          <p:nvPr/>
        </p:nvSpPr>
        <p:spPr bwMode="auto">
          <a:xfrm>
            <a:off x="593725" y="19604038"/>
            <a:ext cx="9505950" cy="3168650"/>
          </a:xfrm>
          <a:prstGeom prst="rect">
            <a:avLst/>
          </a:prstGeom>
          <a:noFill/>
          <a:ln w="9525">
            <a:noFill/>
            <a:miter lim="800000"/>
            <a:headEnd/>
            <a:tailEnd/>
          </a:ln>
        </p:spPr>
        <p:txBody>
          <a:bodyPr lIns="91522" tIns="45761" rIns="91522" bIns="45761"/>
          <a:lstStyle/>
          <a:p>
            <a:pPr algn="just" defTabSz="915988" eaLnBrk="0" hangingPunct="0"/>
            <a:r>
              <a:rPr lang="en-US" sz="2800"/>
              <a:t>In 2009 the Ministry of Health (MoH) together with WHO Country Office and Health Metrics Network (HMN) drafted the </a:t>
            </a:r>
            <a:r>
              <a:rPr lang="en-US" sz="2800" b="1"/>
              <a:t>Albania HIS Work Plan</a:t>
            </a:r>
            <a:r>
              <a:rPr lang="en-US" sz="2800"/>
              <a:t>, with the aim of assessing the state of Albanian Health Information System (HIS) and planning a series of actions to help strengthen it, taking into account a series of priorities which are depicted in the Recommendation cloud below(Fig. 2).</a:t>
            </a:r>
          </a:p>
        </p:txBody>
      </p:sp>
      <p:grpSp>
        <p:nvGrpSpPr>
          <p:cNvPr id="14360" name="Group 45"/>
          <p:cNvGrpSpPr>
            <a:grpSpLocks/>
          </p:cNvGrpSpPr>
          <p:nvPr/>
        </p:nvGrpSpPr>
        <p:grpSpPr bwMode="auto">
          <a:xfrm>
            <a:off x="20253325" y="32924750"/>
            <a:ext cx="9367838" cy="7486650"/>
            <a:chOff x="12480" y="13104"/>
            <a:chExt cx="6528" cy="4560"/>
          </a:xfrm>
        </p:grpSpPr>
        <p:sp>
          <p:nvSpPr>
            <p:cNvPr id="14366" name="Text Box 46"/>
            <p:cNvSpPr txBox="1">
              <a:spLocks noChangeArrowheads="1"/>
            </p:cNvSpPr>
            <p:nvPr/>
          </p:nvSpPr>
          <p:spPr bwMode="auto">
            <a:xfrm>
              <a:off x="12908" y="14104"/>
              <a:ext cx="5672" cy="2814"/>
            </a:xfrm>
            <a:prstGeom prst="rect">
              <a:avLst/>
            </a:prstGeom>
            <a:noFill/>
            <a:ln w="9525">
              <a:noFill/>
              <a:miter lim="800000"/>
              <a:headEnd/>
              <a:tailEnd/>
            </a:ln>
          </p:spPr>
          <p:txBody>
            <a:bodyPr lIns="91522" tIns="45761" rIns="91522" bIns="45761">
              <a:spAutoFit/>
            </a:bodyPr>
            <a:lstStyle/>
            <a:p>
              <a:pPr marL="514350" indent="-514350">
                <a:lnSpc>
                  <a:spcPct val="90000"/>
                </a:lnSpc>
                <a:buFont typeface="Times" pitchFamily="18" charset="0"/>
                <a:buAutoNum type="arabicPeriod"/>
              </a:pPr>
              <a:r>
                <a:rPr lang="en-GB" sz="2800"/>
                <a:t>Establishment of a coordinating working group</a:t>
              </a:r>
            </a:p>
            <a:p>
              <a:pPr marL="514350" indent="-514350">
                <a:lnSpc>
                  <a:spcPct val="90000"/>
                </a:lnSpc>
                <a:buFont typeface="Times" pitchFamily="18" charset="0"/>
                <a:buAutoNum type="arabicPeriod"/>
              </a:pPr>
              <a:r>
                <a:rPr lang="en-GB" sz="2800"/>
                <a:t>ICD and its updates translated into Albanian</a:t>
              </a:r>
            </a:p>
            <a:p>
              <a:pPr marL="514350" indent="-514350">
                <a:lnSpc>
                  <a:spcPct val="90000"/>
                </a:lnSpc>
                <a:buFont typeface="Times" pitchFamily="18" charset="0"/>
                <a:buAutoNum type="arabicPeriod"/>
              </a:pPr>
              <a:r>
                <a:rPr lang="en-GB" sz="2800"/>
                <a:t>Review training tool</a:t>
              </a:r>
            </a:p>
            <a:p>
              <a:pPr marL="514350" indent="-514350">
                <a:lnSpc>
                  <a:spcPct val="90000"/>
                </a:lnSpc>
                <a:buFont typeface="Times" pitchFamily="18" charset="0"/>
                <a:buAutoNum type="arabicPeriod"/>
              </a:pPr>
              <a:r>
                <a:rPr lang="en-GB" sz="2800"/>
                <a:t>Training materials translated</a:t>
              </a:r>
            </a:p>
            <a:p>
              <a:pPr marL="514350" indent="-514350">
                <a:lnSpc>
                  <a:spcPct val="90000"/>
                </a:lnSpc>
                <a:buFont typeface="Times" pitchFamily="18" charset="0"/>
                <a:buAutoNum type="arabicPeriod"/>
              </a:pPr>
              <a:r>
                <a:rPr lang="en-GB" sz="2800"/>
                <a:t>Select and train cadre of trainers</a:t>
              </a:r>
            </a:p>
            <a:p>
              <a:pPr marL="514350" indent="-514350">
                <a:lnSpc>
                  <a:spcPct val="90000"/>
                </a:lnSpc>
                <a:buFont typeface="Times" pitchFamily="18" charset="0"/>
                <a:buAutoNum type="arabicPeriod"/>
              </a:pPr>
              <a:r>
                <a:rPr lang="en-GB" sz="2800"/>
                <a:t>Revised data collection forms (e.g. death certificate)</a:t>
              </a:r>
            </a:p>
            <a:p>
              <a:pPr marL="514350" indent="-514350">
                <a:lnSpc>
                  <a:spcPct val="90000"/>
                </a:lnSpc>
                <a:buFont typeface="Times" pitchFamily="18" charset="0"/>
                <a:buAutoNum type="arabicPeriod"/>
              </a:pPr>
              <a:r>
                <a:rPr lang="en-GB" sz="2800"/>
                <a:t>Rapid assessment of required infrastructure for training</a:t>
              </a:r>
            </a:p>
            <a:p>
              <a:pPr marL="514350" indent="-514350">
                <a:lnSpc>
                  <a:spcPct val="90000"/>
                </a:lnSpc>
                <a:buFont typeface="Times" pitchFamily="18" charset="0"/>
                <a:buAutoNum type="arabicPeriod"/>
              </a:pPr>
              <a:r>
                <a:rPr lang="en-GB" sz="2800"/>
                <a:t>Selection of pilot areas</a:t>
              </a:r>
            </a:p>
            <a:p>
              <a:pPr marL="514350" indent="-514350">
                <a:lnSpc>
                  <a:spcPct val="90000"/>
                </a:lnSpc>
                <a:buFont typeface="Times" pitchFamily="18" charset="0"/>
                <a:buAutoNum type="arabicPeriod"/>
              </a:pPr>
              <a:r>
                <a:rPr lang="en-GB" sz="2800"/>
                <a:t>Training process</a:t>
              </a:r>
            </a:p>
            <a:p>
              <a:pPr marL="514350" indent="-514350">
                <a:lnSpc>
                  <a:spcPct val="90000"/>
                </a:lnSpc>
                <a:buFont typeface="Times" pitchFamily="18" charset="0"/>
                <a:buAutoNum type="arabicPeriod"/>
              </a:pPr>
              <a:r>
                <a:rPr lang="en-GB" sz="2800"/>
                <a:t>Evaluation of training</a:t>
              </a:r>
              <a:endParaRPr lang="en-US" sz="2800"/>
            </a:p>
            <a:p>
              <a:pPr marL="514350" indent="-514350" eaLnBrk="0" hangingPunct="0"/>
              <a:endParaRPr lang="en-GB" sz="2400"/>
            </a:p>
          </p:txBody>
        </p:sp>
        <p:sp>
          <p:nvSpPr>
            <p:cNvPr id="14367" name="Text Box 47"/>
            <p:cNvSpPr txBox="1">
              <a:spLocks noChangeArrowheads="1"/>
            </p:cNvSpPr>
            <p:nvPr/>
          </p:nvSpPr>
          <p:spPr bwMode="auto">
            <a:xfrm>
              <a:off x="12912" y="13289"/>
              <a:ext cx="5664" cy="656"/>
            </a:xfrm>
            <a:prstGeom prst="rect">
              <a:avLst/>
            </a:prstGeom>
            <a:noFill/>
            <a:ln w="9525">
              <a:noFill/>
              <a:miter lim="800000"/>
              <a:headEnd/>
              <a:tailEnd/>
            </a:ln>
          </p:spPr>
          <p:txBody>
            <a:bodyPr lIns="91522" tIns="45761" rIns="91522" bIns="45761">
              <a:spAutoFit/>
            </a:bodyPr>
            <a:lstStyle/>
            <a:p>
              <a:pPr algn="ctr" defTabSz="915988" eaLnBrk="0" hangingPunct="0"/>
              <a:r>
                <a:rPr lang="en-GB" sz="3200" b="1">
                  <a:solidFill>
                    <a:srgbClr val="EF1F1D"/>
                  </a:solidFill>
                </a:rPr>
                <a:t>ICD-10 in Albania : Recommendations and Priorities</a:t>
              </a:r>
            </a:p>
          </p:txBody>
        </p:sp>
        <p:sp>
          <p:nvSpPr>
            <p:cNvPr id="14368" name="Rectangle 48"/>
            <p:cNvSpPr>
              <a:spLocks noChangeArrowheads="1"/>
            </p:cNvSpPr>
            <p:nvPr/>
          </p:nvSpPr>
          <p:spPr bwMode="auto">
            <a:xfrm>
              <a:off x="12480" y="13104"/>
              <a:ext cx="6528" cy="4560"/>
            </a:xfrm>
            <a:prstGeom prst="rect">
              <a:avLst/>
            </a:prstGeom>
            <a:noFill/>
            <a:ln w="76200">
              <a:solidFill>
                <a:schemeClr val="accent2"/>
              </a:solidFill>
              <a:miter lim="800000"/>
              <a:headEnd/>
              <a:tailEnd/>
            </a:ln>
          </p:spPr>
          <p:txBody>
            <a:bodyPr wrap="none" lIns="91522" tIns="45761" rIns="91522" bIns="45761" anchor="ctr"/>
            <a:lstStyle/>
            <a:p>
              <a:pPr algn="ctr" defTabSz="915988" eaLnBrk="0" hangingPunct="0"/>
              <a:endParaRPr lang="en-GB" sz="2400">
                <a:solidFill>
                  <a:srgbClr val="EF1F1D"/>
                </a:solidFill>
              </a:endParaRPr>
            </a:p>
          </p:txBody>
        </p:sp>
      </p:grpSp>
      <p:grpSp>
        <p:nvGrpSpPr>
          <p:cNvPr id="14361" name="Gruppo 60"/>
          <p:cNvGrpSpPr>
            <a:grpSpLocks/>
          </p:cNvGrpSpPr>
          <p:nvPr/>
        </p:nvGrpSpPr>
        <p:grpSpPr bwMode="auto">
          <a:xfrm>
            <a:off x="666750" y="40774938"/>
            <a:ext cx="29019500" cy="1508125"/>
            <a:chOff x="666379" y="40846422"/>
            <a:chExt cx="29019224" cy="1508188"/>
          </a:xfrm>
        </p:grpSpPr>
        <p:sp>
          <p:nvSpPr>
            <p:cNvPr id="14364" name="Rectangle 9"/>
            <p:cNvSpPr>
              <a:spLocks noChangeArrowheads="1"/>
            </p:cNvSpPr>
            <p:nvPr/>
          </p:nvSpPr>
          <p:spPr bwMode="auto">
            <a:xfrm>
              <a:off x="666379" y="40868172"/>
              <a:ext cx="3168352" cy="626322"/>
            </a:xfrm>
            <a:prstGeom prst="rect">
              <a:avLst/>
            </a:prstGeom>
            <a:solidFill>
              <a:schemeClr val="accent2"/>
            </a:solidFill>
            <a:ln w="9525">
              <a:noFill/>
              <a:miter lim="800000"/>
              <a:headEnd/>
              <a:tailEnd/>
            </a:ln>
          </p:spPr>
          <p:txBody>
            <a:bodyPr/>
            <a:lstStyle/>
            <a:p>
              <a:pPr eaLnBrk="0" hangingPunct="0"/>
              <a:endParaRPr lang="it-IT"/>
            </a:p>
          </p:txBody>
        </p:sp>
        <p:sp>
          <p:nvSpPr>
            <p:cNvPr id="14365" name="Text Box 35"/>
            <p:cNvSpPr txBox="1">
              <a:spLocks noChangeArrowheads="1"/>
            </p:cNvSpPr>
            <p:nvPr/>
          </p:nvSpPr>
          <p:spPr bwMode="auto">
            <a:xfrm>
              <a:off x="666379" y="40846422"/>
              <a:ext cx="29019224" cy="1508188"/>
            </a:xfrm>
            <a:prstGeom prst="rect">
              <a:avLst/>
            </a:prstGeom>
            <a:noFill/>
            <a:ln w="15875">
              <a:solidFill>
                <a:srgbClr val="000080"/>
              </a:solidFill>
              <a:miter lim="800000"/>
              <a:headEnd/>
              <a:tailEnd/>
            </a:ln>
          </p:spPr>
          <p:txBody>
            <a:bodyPr lIns="91522" tIns="45761" rIns="91522" bIns="45761">
              <a:spAutoFit/>
            </a:bodyPr>
            <a:lstStyle/>
            <a:p>
              <a:pPr algn="just" eaLnBrk="0" hangingPunct="0"/>
              <a:r>
                <a:rPr lang="en-GB" b="1">
                  <a:solidFill>
                    <a:srgbClr val="FFFFFF"/>
                  </a:solidFill>
                </a:rPr>
                <a:t>References  </a:t>
              </a:r>
              <a:r>
                <a:rPr lang="en-GB" sz="2800"/>
                <a:t>1. Albania HIS Work Plan 2010-15</a:t>
              </a:r>
              <a:r>
                <a:rPr lang="it-IT" sz="2800"/>
                <a:t>; 2. </a:t>
              </a:r>
              <a:r>
                <a:rPr lang="en-GB" sz="2800"/>
                <a:t>An overview of the Health care system in Albania, 2009; 3. Albania Demographic and Health Survey 2008-2009; 4. Assessment of the Health Information System in Albania, 2008</a:t>
              </a:r>
              <a:r>
                <a:rPr lang="it-IT" sz="2800"/>
                <a:t>; 5. </a:t>
              </a:r>
              <a:r>
                <a:rPr lang="en-GB" sz="2800"/>
                <a:t>WHO Verbal autopsy, 2007; 6. The Operational Plan  2010-2013 “The international dimensions of Friuli Venezia Giulia  Regional Health Policy”.</a:t>
              </a:r>
              <a:endParaRPr lang="it-IT" sz="2800"/>
            </a:p>
          </p:txBody>
        </p:sp>
      </p:grpSp>
      <p:sp>
        <p:nvSpPr>
          <p:cNvPr id="14362" name="CasellaDiTesto 59"/>
          <p:cNvSpPr txBox="1">
            <a:spLocks noChangeArrowheads="1"/>
          </p:cNvSpPr>
          <p:nvPr/>
        </p:nvSpPr>
        <p:spPr bwMode="auto">
          <a:xfrm>
            <a:off x="666750" y="18362613"/>
            <a:ext cx="7497763" cy="954087"/>
          </a:xfrm>
          <a:prstGeom prst="rect">
            <a:avLst/>
          </a:prstGeom>
          <a:noFill/>
          <a:ln w="9525">
            <a:noFill/>
            <a:miter lim="800000"/>
            <a:headEnd/>
            <a:tailEnd/>
          </a:ln>
        </p:spPr>
        <p:txBody>
          <a:bodyPr>
            <a:spAutoFit/>
          </a:bodyPr>
          <a:lstStyle/>
          <a:p>
            <a:pPr eaLnBrk="0" hangingPunct="0"/>
            <a:r>
              <a:rPr lang="en-GB" sz="2800" b="1"/>
              <a:t>Fig. 1 Albanian Health Information System Organizational Structure</a:t>
            </a:r>
            <a:endParaRPr lang="en-GB" sz="2800"/>
          </a:p>
        </p:txBody>
      </p:sp>
      <p:pic>
        <p:nvPicPr>
          <p:cNvPr id="14363" name="Picture 4"/>
          <p:cNvPicPr>
            <a:picLocks noChangeAspect="1" noChangeArrowheads="1"/>
          </p:cNvPicPr>
          <p:nvPr/>
        </p:nvPicPr>
        <p:blipFill>
          <a:blip r:embed="rId4"/>
          <a:srcRect/>
          <a:stretch>
            <a:fillRect/>
          </a:stretch>
        </p:blipFill>
        <p:spPr bwMode="auto">
          <a:xfrm>
            <a:off x="531813" y="12404725"/>
            <a:ext cx="10052050" cy="5830888"/>
          </a:xfrm>
          <a:prstGeom prst="rect">
            <a:avLst/>
          </a:prstGeom>
          <a:noFill/>
          <a:ln w="9525">
            <a:noFill/>
            <a:miter lim="800000"/>
            <a:headEnd/>
            <a:tailEnd/>
          </a:ln>
        </p:spPr>
      </p:pic>
      <p:sp>
        <p:nvSpPr>
          <p:cNvPr id="14373" name="Text Box 53"/>
          <p:cNvSpPr txBox="1">
            <a:spLocks noChangeArrowheads="1"/>
          </p:cNvSpPr>
          <p:nvPr/>
        </p:nvSpPr>
        <p:spPr bwMode="auto">
          <a:xfrm>
            <a:off x="360363" y="171450"/>
            <a:ext cx="29919612" cy="1511300"/>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b="1">
                <a:solidFill>
                  <a:schemeClr val="accent2"/>
                </a:solidFill>
                <a:ea typeface="MS PGothic" pitchFamily="34" charset="-128"/>
              </a:rPr>
              <a:t>WHO - FAMILY OF INTERNATIONAL CLASSIFICATIONS NETWORK MEETING 2011</a:t>
            </a:r>
            <a:endParaRPr lang="en-GB" altLang="ja-JP" b="1">
              <a:solidFill>
                <a:schemeClr val="accent2"/>
              </a:solidFill>
              <a:ea typeface="MS PGothic" pitchFamily="34"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1990</TotalTime>
  <Words>1438</Words>
  <Application>Microsoft Office PowerPoint</Application>
  <PresentationFormat>Custom</PresentationFormat>
  <Paragraphs>52</Paragraphs>
  <Slides>1</Slides>
  <Notes>1</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vt:i4>
      </vt:variant>
    </vt:vector>
  </HeadingPairs>
  <TitlesOfParts>
    <vt:vector size="7" baseType="lpstr">
      <vt:lpstr>Verdana</vt:lpstr>
      <vt:lpstr>Arial</vt:lpstr>
      <vt:lpstr>Times</vt:lpstr>
      <vt:lpstr>MS PGothic</vt:lpstr>
      <vt:lpstr>宋体</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175</cp:revision>
  <dcterms:created xsi:type="dcterms:W3CDTF">2002-11-05T20:37:20Z</dcterms:created>
  <dcterms:modified xsi:type="dcterms:W3CDTF">2011-09-22T12:47:24Z</dcterms:modified>
</cp:coreProperties>
</file>